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58" r:id="rId4"/>
    <p:sldId id="259" r:id="rId5"/>
    <p:sldId id="262" r:id="rId6"/>
    <p:sldId id="260" r:id="rId7"/>
    <p:sldId id="265" r:id="rId8"/>
    <p:sldId id="264" r:id="rId9"/>
    <p:sldId id="267" r:id="rId10"/>
    <p:sldId id="261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2" autoAdjust="0"/>
  </p:normalViewPr>
  <p:slideViewPr>
    <p:cSldViewPr>
      <p:cViewPr varScale="1">
        <p:scale>
          <a:sx n="103" d="100"/>
          <a:sy n="103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EB264-D5BB-4C4E-960A-332D23515150}" type="datetimeFigureOut">
              <a:rPr lang="de-DE" smtClean="0"/>
              <a:pPr/>
              <a:t>08.04.2010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B7185-2EE1-4BC8-A248-7FB97DEE9FF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Migrationsliteratur: Ausmaß und Struktur</a:t>
            </a:r>
            <a:r>
              <a:rPr lang="de-DE" baseline="0" dirty="0" smtClean="0"/>
              <a:t> der Migration hat bedeutenden Einfluss auf die Wettbewerbsfähigkeit von Regionen und Ländern</a:t>
            </a:r>
          </a:p>
          <a:p>
            <a:endParaRPr lang="de-DE" baseline="0" dirty="0" smtClean="0"/>
          </a:p>
          <a:p>
            <a:r>
              <a:rPr lang="de-DE" baseline="0" dirty="0" smtClean="0"/>
              <a:t>Viele Studien zeigen, dass hochqualifizierte MigrantInnen einen bedeutenden Ressourcenpool darstellen.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Verschiebung der Qualifikationsstruktur (+ </a:t>
            </a:r>
            <a:r>
              <a:rPr lang="de-DE" baseline="0" dirty="0" err="1" smtClean="0"/>
              <a:t>hq</a:t>
            </a:r>
            <a:r>
              <a:rPr lang="de-DE" baseline="0" dirty="0" smtClean="0"/>
              <a:t>) hat auch positive Effekte für Einkommensverteilung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HQ</a:t>
            </a:r>
            <a:r>
              <a:rPr lang="de-DE" baseline="0" dirty="0" smtClean="0"/>
              <a:t> nehmen durch bessere Integration in Arbeitsmärkte eher seltener Sozialleistungen in Anspruch</a:t>
            </a:r>
          </a:p>
          <a:p>
            <a:endParaRPr lang="de-DE" baseline="0" dirty="0" smtClean="0"/>
          </a:p>
          <a:p>
            <a:r>
              <a:rPr lang="de-DE" baseline="0" dirty="0" smtClean="0"/>
              <a:t>Auch EU- bzw. nationale Politiken tragen dieser Erwartung Rechnung, Migrationspolitik richtet sich immer mehr darauf aus, Hochqualifizierte anzuziehen</a:t>
            </a:r>
          </a:p>
          <a:p>
            <a:endParaRPr lang="de-DE" baseline="0" dirty="0" smtClean="0"/>
          </a:p>
          <a:p>
            <a:r>
              <a:rPr lang="de-DE" baseline="0" dirty="0" smtClean="0"/>
              <a:t>Studien zeigen dass Ö geringsten Anteil hochqualifizierter MigrantInnen an allen OECD-Ländern hat und deuten darauf hin, dass MigrantInnen in Österreich eher negativ selektiert sind – Daten jedoch von OECD oder </a:t>
            </a:r>
            <a:r>
              <a:rPr lang="de-DE" baseline="0" dirty="0" err="1" smtClean="0"/>
              <a:t>Docquier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Mafouk</a:t>
            </a:r>
            <a:r>
              <a:rPr lang="de-DE" baseline="0" dirty="0" smtClean="0"/>
              <a:t>, Jahre 2000/2001</a:t>
            </a:r>
          </a:p>
          <a:p>
            <a:endParaRPr lang="de-DE" baseline="0" dirty="0" smtClean="0"/>
          </a:p>
          <a:p>
            <a:r>
              <a:rPr lang="de-DE" baseline="0" dirty="0" smtClean="0"/>
              <a:t>Wir verwenden EU-</a:t>
            </a:r>
            <a:r>
              <a:rPr lang="de-DE" baseline="0" dirty="0" err="1" smtClean="0"/>
              <a:t>LFS</a:t>
            </a:r>
            <a:r>
              <a:rPr lang="de-DE" baseline="0" dirty="0" smtClean="0"/>
              <a:t>-Daten</a:t>
            </a:r>
            <a:r>
              <a:rPr lang="de-AT" baseline="0" dirty="0" smtClean="0"/>
              <a:t> für Vergleich von 13 EU-Ländern (ohne DE und </a:t>
            </a:r>
            <a:r>
              <a:rPr lang="de-AT" baseline="0" dirty="0" err="1" smtClean="0"/>
              <a:t>IE</a:t>
            </a:r>
            <a:r>
              <a:rPr lang="de-AT" baseline="0" dirty="0" smtClean="0"/>
              <a:t>)</a:t>
            </a:r>
          </a:p>
          <a:p>
            <a:endParaRPr lang="de-DE" baseline="0" dirty="0" smtClean="0"/>
          </a:p>
          <a:p>
            <a:r>
              <a:rPr lang="de-DE" baseline="0" dirty="0" smtClean="0"/>
              <a:t>Drittniedrigster Anteil </a:t>
            </a:r>
            <a:r>
              <a:rPr lang="de-DE" baseline="0" dirty="0" err="1" smtClean="0"/>
              <a:t>HQ</a:t>
            </a:r>
            <a:r>
              <a:rPr lang="de-DE" baseline="0" dirty="0" smtClean="0"/>
              <a:t>, hoher Anteil mit mittleren Qualifikationen, eher im Mittelfeld bei </a:t>
            </a:r>
            <a:r>
              <a:rPr lang="de-DE" baseline="0" dirty="0" err="1" smtClean="0"/>
              <a:t>LQ</a:t>
            </a:r>
            <a:r>
              <a:rPr lang="de-DE" baseline="0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baseline="0" dirty="0" smtClean="0"/>
              <a:t>Ähnelt jedoch Bildungsstruktur der Einheimischen, 63% ISCED 3-4</a:t>
            </a:r>
          </a:p>
          <a:p>
            <a:r>
              <a:rPr lang="de-DE" baseline="0" dirty="0" smtClean="0"/>
              <a:t>Qualifikationsstruktur der MigrantInnen auf Arbeitsnachfrage zurückzuführen</a:t>
            </a:r>
          </a:p>
          <a:p>
            <a:endParaRPr lang="de-DE" baseline="0" dirty="0" smtClean="0"/>
          </a:p>
          <a:p>
            <a:r>
              <a:rPr lang="de-DE" baseline="0" dirty="0" smtClean="0"/>
              <a:t>Jedoch deutlich weniger </a:t>
            </a:r>
            <a:r>
              <a:rPr lang="de-DE" baseline="0" dirty="0" err="1" smtClean="0"/>
              <a:t>LQ</a:t>
            </a:r>
            <a:r>
              <a:rPr lang="de-DE" baseline="0" dirty="0" smtClean="0"/>
              <a:t> unter Österreichern als unter MigrantInnen</a:t>
            </a:r>
          </a:p>
          <a:p>
            <a:endParaRPr lang="de-DE" baseline="0" dirty="0" smtClean="0"/>
          </a:p>
          <a:p>
            <a:r>
              <a:rPr lang="de-DE" baseline="0" dirty="0" smtClean="0"/>
              <a:t>Österreich ist daher in ungünstiger Position bei </a:t>
            </a:r>
            <a:r>
              <a:rPr lang="de-DE" baseline="0" dirty="0" err="1" smtClean="0"/>
              <a:t>HQ</a:t>
            </a:r>
            <a:r>
              <a:rPr lang="de-DE" baseline="0" dirty="0" smtClean="0"/>
              <a:t> MigrantInnen gegenüber anderen EU-Ländern und MigrantInnen in Ö in ungünstiger Position gegenüber Einheimischen bei </a:t>
            </a:r>
            <a:r>
              <a:rPr lang="de-DE" baseline="0" dirty="0" err="1" smtClean="0"/>
              <a:t>LQ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smtClean="0"/>
              <a:t>Unterteilt nach Herkunftsländern MigrantInnen aus EU27 durchschnittlicher Anteil </a:t>
            </a:r>
            <a:r>
              <a:rPr lang="de-DE" baseline="0" dirty="0" err="1" smtClean="0"/>
              <a:t>HQ</a:t>
            </a:r>
            <a:r>
              <a:rPr lang="de-DE" baseline="0" dirty="0" smtClean="0"/>
              <a:t>, aus Drittländern zweitniedrigster (52% aus Drittländern)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Deskriptive</a:t>
            </a:r>
            <a:r>
              <a:rPr lang="de-DE" baseline="0" dirty="0" smtClean="0"/>
              <a:t> Evidenz deutet darauf hin, dass Besonderheit in Bildungsstruktur auf Besonderheit in Arbeitskräftenachfrage zurückzuführen ist</a:t>
            </a:r>
          </a:p>
          <a:p>
            <a:endParaRPr lang="de-DE" baseline="0" dirty="0" smtClean="0"/>
          </a:p>
          <a:p>
            <a:r>
              <a:rPr lang="de-DE" baseline="0" dirty="0" smtClean="0"/>
              <a:t>Negative Selektion – Österreich zieht aus Pool an MigrantInnen in die EU eher niedrig qualifizierte an.</a:t>
            </a:r>
          </a:p>
          <a:p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Nur bei hochqualifizierten Unterschiede zu gleichen Teilen auch auf Sendelandeffekt zurückzuführen</a:t>
            </a:r>
          </a:p>
          <a:p>
            <a:endParaRPr lang="de-DE" dirty="0" smtClean="0"/>
          </a:p>
          <a:p>
            <a:r>
              <a:rPr lang="de-DE" dirty="0" smtClean="0"/>
              <a:t>Deutet darauf hin, dass nicht nur wichtig ist, die Länderstruktur der Migration im</a:t>
            </a:r>
            <a:r>
              <a:rPr lang="de-DE" baseline="0" dirty="0" smtClean="0"/>
              <a:t> Auge zu behalten, sondern auch die Mechanismen der Selektion innerhalb der Sendeländer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Ethnische Netzwerke wichtiges Motiv</a:t>
            </a:r>
            <a:r>
              <a:rPr lang="de-DE" baseline="0" dirty="0" smtClean="0"/>
              <a:t> für Ansiedlungsentscheidung</a:t>
            </a:r>
          </a:p>
          <a:p>
            <a:r>
              <a:rPr lang="de-DE" baseline="0" dirty="0" smtClean="0"/>
              <a:t>Netzwerke von NQ hauptsächlich attraktiv für NQ – deutet auf Persistenz in Qualifikationsstruktur hin, „Lock-In“ Effekt der Sendeland- und Qualifikationsstruktur</a:t>
            </a:r>
          </a:p>
          <a:p>
            <a:endParaRPr lang="de-DE" baseline="0" dirty="0" smtClean="0"/>
          </a:p>
          <a:p>
            <a:r>
              <a:rPr lang="de-DE" baseline="0" dirty="0" smtClean="0"/>
              <a:t>Möglichkeiten der Wirtschaftspolitik, Qualifikationsstruktur zu beeinflussen, deutlich beschränkt</a:t>
            </a:r>
          </a:p>
          <a:p>
            <a:r>
              <a:rPr lang="de-DE" baseline="0" dirty="0" smtClean="0"/>
              <a:t>Alle beeinflussbaren Variablen (Steuersystem, Transfersystem, Arbeitsmarktzugang), die Attraktivität einer Region/eines Landes für HQ erhöhen, steigern auch Attraktivität für NQ</a:t>
            </a:r>
          </a:p>
          <a:p>
            <a:endParaRPr lang="de-DE" baseline="0" dirty="0" smtClean="0"/>
          </a:p>
          <a:p>
            <a:r>
              <a:rPr lang="de-DE" baseline="0" dirty="0" smtClean="0"/>
              <a:t>Wohlfahrtsvariablen von geringerer Bedeutung, impliziter Steuerpreis!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AusländerInnen bei</a:t>
            </a:r>
            <a:r>
              <a:rPr lang="de-DE" baseline="0" dirty="0" smtClean="0"/>
              <a:t> Beschäftigungsquote </a:t>
            </a:r>
            <a:r>
              <a:rPr lang="de-DE" dirty="0" smtClean="0"/>
              <a:t>klar benachteiligt gegenüber Einheimischen, sowohl in Ö</a:t>
            </a:r>
            <a:r>
              <a:rPr lang="de-DE" baseline="0" dirty="0" smtClean="0"/>
              <a:t> als auch in EU insgesamt (bis auf wenige Ausnahmen)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Österreich</a:t>
            </a:r>
            <a:r>
              <a:rPr lang="de-DE" baseline="0" dirty="0" smtClean="0"/>
              <a:t> bei </a:t>
            </a:r>
            <a:r>
              <a:rPr lang="de-DE" baseline="0" dirty="0" err="1" smtClean="0"/>
              <a:t>Employment</a:t>
            </a:r>
            <a:r>
              <a:rPr lang="de-DE" baseline="0" dirty="0" smtClean="0"/>
              <a:t> rate differential im Mittelfeld, aber deutlich höher als EU-Durchschnitt, weil Beschäftigungsquote der Einheimischen über EU-Durchschnitt; Beschäftigungsquoten der MigrantInnen im EU-Durchschnitt</a:t>
            </a:r>
          </a:p>
          <a:p>
            <a:endParaRPr lang="de-DE" baseline="0" dirty="0" smtClean="0"/>
          </a:p>
          <a:p>
            <a:r>
              <a:rPr lang="de-DE" baseline="0" dirty="0" smtClean="0"/>
              <a:t>Differential zwischen MigrantInnen in Österreich und der EU kann zerlegt werden (Teil durch Charakteristika der MigrantInnen erklärt, anderer Teil auf Unterschiede im Verhalten, Diskriminierung oder Schwierigkeiten im Skill-Transfer)</a:t>
            </a:r>
          </a:p>
          <a:p>
            <a:r>
              <a:rPr lang="de-DE" baseline="0" dirty="0" smtClean="0"/>
              <a:t>Auf Basis ihrer Charakteristika sollten MigrantInnen sogar eine 1,9 Prozentpunkte höhere (statt 0,5 Prozentpunkte niedrigere) Beschäftigungsquote haben als </a:t>
            </a:r>
            <a:r>
              <a:rPr lang="de-DE" baseline="0" smtClean="0"/>
              <a:t>in EU-13. </a:t>
            </a:r>
            <a:r>
              <a:rPr lang="de-DE" baseline="0" dirty="0" smtClean="0"/>
              <a:t>Differenz zur EU entweder Unterschiede im Verhalten, Diskriminierung oder Schwierigkeiten im </a:t>
            </a:r>
            <a:r>
              <a:rPr lang="de-DE" baseline="0" dirty="0" err="1" smtClean="0"/>
              <a:t>Skilltransfer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Definition Über-/Unterqualifikation nach OECD</a:t>
            </a:r>
          </a:p>
          <a:p>
            <a:endParaRPr lang="de-DE" dirty="0" smtClean="0"/>
          </a:p>
          <a:p>
            <a:r>
              <a:rPr lang="de-DE" dirty="0" smtClean="0"/>
              <a:t>Österreich bei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ÜQ</a:t>
            </a:r>
            <a:r>
              <a:rPr lang="de-DE" baseline="0" dirty="0" smtClean="0"/>
              <a:t> im Durchschnitt, Unterqualifikation unter MigrantInnen in Ö unterdurchschnittlich</a:t>
            </a:r>
          </a:p>
          <a:p>
            <a:r>
              <a:rPr lang="de-DE" baseline="0" dirty="0" smtClean="0"/>
              <a:t>Überqualifikationsdifferential MigrantInnen-Einheimische in Österreich Kleiner als </a:t>
            </a:r>
            <a:r>
              <a:rPr lang="de-DE" baseline="0" smtClean="0"/>
              <a:t>im EU-13-Durchschnitt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smtClean="0"/>
              <a:t>Darstellung kann jedoch durch Bildungsstruktur der Migration verzerrt sein, aber Auswertung nach Bildungsgruppen ändert das Bild nur marginal</a:t>
            </a:r>
          </a:p>
          <a:p>
            <a:endParaRPr lang="de-DE" baseline="0" dirty="0" smtClean="0"/>
          </a:p>
          <a:p>
            <a:r>
              <a:rPr lang="de-DE" dirty="0" smtClean="0"/>
              <a:t>Nur bei Unterqualifikation</a:t>
            </a:r>
            <a:r>
              <a:rPr lang="de-DE" baseline="0" dirty="0" smtClean="0"/>
              <a:t> signifikante Differenz zu EU-Durchschnitt, sowohl MigrantInnen als auch Einheimische deutlich seltener Unterqualifiziert</a:t>
            </a:r>
          </a:p>
          <a:p>
            <a:endParaRPr lang="de-DE" baseline="0" dirty="0" smtClean="0"/>
          </a:p>
          <a:p>
            <a:r>
              <a:rPr lang="de-DE" dirty="0" smtClean="0"/>
              <a:t>Dekomposition der Unterschiede Über- und Unterqualifizierung zwischen Österreich und </a:t>
            </a:r>
            <a:r>
              <a:rPr lang="de-DE" smtClean="0"/>
              <a:t>den EU-13</a:t>
            </a:r>
            <a:r>
              <a:rPr lang="de-DE" baseline="0" smtClean="0"/>
              <a:t> </a:t>
            </a:r>
            <a:r>
              <a:rPr lang="de-DE" baseline="0" dirty="0" smtClean="0"/>
              <a:t>zeigt dass </a:t>
            </a:r>
            <a:r>
              <a:rPr lang="de-DE" dirty="0" smtClean="0"/>
              <a:t>Differenzen hauptsächlich auf Unterschiede in Charakteristika (vor</a:t>
            </a:r>
            <a:r>
              <a:rPr lang="de-DE" baseline="0" dirty="0" smtClean="0"/>
              <a:t> allem </a:t>
            </a:r>
            <a:r>
              <a:rPr lang="de-DE" dirty="0" smtClean="0"/>
              <a:t>Sendeland- und Bildungsstruktur) der MigrantInnen in Österreich zurückzuführen</a:t>
            </a:r>
          </a:p>
          <a:p>
            <a:endParaRPr lang="de-DE" dirty="0" smtClean="0"/>
          </a:p>
          <a:p>
            <a:r>
              <a:rPr lang="de-DE" dirty="0" smtClean="0"/>
              <a:t>Nach Kontrolle für</a:t>
            </a:r>
            <a:r>
              <a:rPr lang="de-AT" baseline="0" dirty="0" smtClean="0"/>
              <a:t> diese Charakteristika sind AusländerInnen in Ö weder besser noch schlechter in den Arbeitsmarkt integriert als im Rest der EU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B7185-2EE1-4BC8-A248-7FB97DEE9FF2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021" name="Text Box 29"/>
          <p:cNvSpPr txBox="1">
            <a:spLocks noChangeArrowheads="1"/>
          </p:cNvSpPr>
          <p:nvPr/>
        </p:nvSpPr>
        <p:spPr bwMode="auto">
          <a:xfrm>
            <a:off x="2180493" y="228600"/>
            <a:ext cx="566664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400" dirty="0">
                <a:solidFill>
                  <a:srgbClr val="000099"/>
                </a:solidFill>
                <a:latin typeface="Arial" charset="0"/>
              </a:rPr>
              <a:t>                                                           </a:t>
            </a:r>
          </a:p>
        </p:txBody>
      </p:sp>
      <p:sp>
        <p:nvSpPr>
          <p:cNvPr id="981024" name="Rectangle 32"/>
          <p:cNvSpPr>
            <a:spLocks noChangeArrowheads="1"/>
          </p:cNvSpPr>
          <p:nvPr/>
        </p:nvSpPr>
        <p:spPr bwMode="auto">
          <a:xfrm>
            <a:off x="608135" y="4191001"/>
            <a:ext cx="7841273" cy="394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000000"/>
                </a:solidFill>
                <a:latin typeface="Futura Bk BT" pitchFamily="34" charset="0"/>
              </a:rPr>
              <a:t>vorname familienname</a:t>
            </a:r>
          </a:p>
        </p:txBody>
      </p:sp>
      <p:sp>
        <p:nvSpPr>
          <p:cNvPr id="981025" name="Rectangle 33"/>
          <p:cNvSpPr>
            <a:spLocks noChangeArrowheads="1"/>
          </p:cNvSpPr>
          <p:nvPr/>
        </p:nvSpPr>
        <p:spPr bwMode="auto">
          <a:xfrm>
            <a:off x="608135" y="3124200"/>
            <a:ext cx="7879373" cy="55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0000"/>
                </a:solidFill>
                <a:latin typeface="Futura Bk BT" pitchFamily="34" charset="0"/>
              </a:rPr>
              <a:t>Überschrift</a:t>
            </a:r>
            <a:endParaRPr lang="en-US" sz="2800" b="1" dirty="0">
              <a:solidFill>
                <a:srgbClr val="000000"/>
              </a:solidFill>
              <a:latin typeface="Futura Bk BT" pitchFamily="34" charset="0"/>
            </a:endParaRPr>
          </a:p>
        </p:txBody>
      </p:sp>
      <p:pic>
        <p:nvPicPr>
          <p:cNvPr id="981026" name="Picture 34" descr="logo_vollst_d_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385" y="381000"/>
            <a:ext cx="7737231" cy="1879600"/>
          </a:xfrm>
          <a:prstGeom prst="rect">
            <a:avLst/>
          </a:prstGeom>
          <a:noFill/>
        </p:spPr>
      </p:pic>
      <p:sp>
        <p:nvSpPr>
          <p:cNvPr id="981027" name="Rectangle 35"/>
          <p:cNvSpPr>
            <a:spLocks noChangeArrowheads="1"/>
          </p:cNvSpPr>
          <p:nvPr/>
        </p:nvSpPr>
        <p:spPr bwMode="auto">
          <a:xfrm>
            <a:off x="608136" y="5715000"/>
            <a:ext cx="797315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8377238" algn="r"/>
              </a:tabLst>
            </a:pPr>
            <a:r>
              <a:rPr lang="en-US" b="1" dirty="0">
                <a:solidFill>
                  <a:srgbClr val="000000"/>
                </a:solidFill>
                <a:latin typeface="Futura Bk BT" pitchFamily="34" charset="0"/>
              </a:rPr>
              <a:t>Anlass	 Datum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435" y="4129901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03385" y="1676401"/>
            <a:ext cx="3798277" cy="27022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2338" y="1676401"/>
            <a:ext cx="3798277" cy="27022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10078"/>
            <a:ext cx="4040066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2011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270" y="1510078"/>
            <a:ext cx="4041531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2011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3099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3877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78738" y="1676401"/>
            <a:ext cx="6861878" cy="18446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0269" y="1"/>
            <a:ext cx="1947497" cy="35210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28887" y="1"/>
            <a:ext cx="2580706" cy="35210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80493" y="0"/>
            <a:ext cx="6317274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03385" y="1676401"/>
            <a:ext cx="3798277" cy="258070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2338" y="1676401"/>
            <a:ext cx="3798277" cy="2580706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08.04.2010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385" y="1676401"/>
            <a:ext cx="7737231" cy="184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4312627" y="6565900"/>
            <a:ext cx="52607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fld id="{83D3C63D-D07D-47B7-A571-1873869A695B}" type="slidenum">
              <a:rPr lang="de-AT" sz="8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AT" sz="800" dirty="0">
              <a:solidFill>
                <a:srgbClr val="000000"/>
              </a:solidFill>
            </a:endParaRPr>
          </a:p>
        </p:txBody>
      </p:sp>
      <p:sp>
        <p:nvSpPr>
          <p:cNvPr id="1074" name="Text Box 50"/>
          <p:cNvSpPr txBox="1">
            <a:spLocks noChangeArrowheads="1"/>
          </p:cNvSpPr>
          <p:nvPr/>
        </p:nvSpPr>
        <p:spPr bwMode="auto">
          <a:xfrm>
            <a:off x="1266092" y="6443663"/>
            <a:ext cx="18473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703384" y="1143000"/>
            <a:ext cx="7726974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7762143" y="6663273"/>
            <a:ext cx="1381857" cy="1846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sz="600" i="1" dirty="0" smtClean="0">
                <a:solidFill>
                  <a:srgbClr val="000000"/>
                </a:solidFill>
              </a:rPr>
              <a:t>2009_11_FAMO_hub</a:t>
            </a:r>
            <a:endParaRPr lang="de-AT" sz="600" i="1" dirty="0">
              <a:solidFill>
                <a:srgbClr val="000000"/>
              </a:solidFill>
            </a:endParaRPr>
          </a:p>
        </p:txBody>
      </p:sp>
      <p:sp>
        <p:nvSpPr>
          <p:cNvPr id="1080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2180493" y="0"/>
            <a:ext cx="6317274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</a:t>
            </a:r>
          </a:p>
        </p:txBody>
      </p:sp>
      <p:pic>
        <p:nvPicPr>
          <p:cNvPr id="1083" name="Picture 59" descr="logo_qu_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3385" y="431801"/>
            <a:ext cx="1266092" cy="2889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2pPr>
      <a:lvl3pPr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3pPr>
      <a:lvl4pPr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4pPr>
      <a:lvl5pPr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5pPr>
      <a:lvl6pPr marL="457200"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6pPr>
      <a:lvl7pPr marL="914400"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7pPr>
      <a:lvl8pPr marL="1371600"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8pPr>
      <a:lvl9pPr marL="1828800" algn="r" defTabSz="947738" rtl="0" eaLnBrk="0" fontAlgn="base" hangingPunct="0">
        <a:spcBef>
          <a:spcPct val="0"/>
        </a:spcBef>
        <a:spcAft>
          <a:spcPct val="0"/>
        </a:spcAft>
        <a:tabLst>
          <a:tab pos="8464550" algn="r"/>
        </a:tabLst>
        <a:defRPr sz="2800" b="1">
          <a:solidFill>
            <a:schemeClr val="accent2"/>
          </a:solidFill>
          <a:latin typeface="Century Gothic" pitchFamily="34" charset="0"/>
        </a:defRPr>
      </a:lvl9pPr>
    </p:titleStyle>
    <p:bodyStyle>
      <a:lvl1pPr marL="225425" indent="-225425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2pPr>
      <a:lvl3pPr marL="936625" indent="-179388" algn="l" rtl="0" eaLnBrk="0" fontAlgn="base" hangingPunct="0">
        <a:spcBef>
          <a:spcPct val="25000"/>
        </a:spcBef>
        <a:spcAft>
          <a:spcPct val="0"/>
        </a:spcAft>
        <a:buClr>
          <a:srgbClr val="003399"/>
        </a:buClr>
        <a:buSzPct val="50000"/>
        <a:buFont typeface="Wingdings" pitchFamily="2" charset="2"/>
        <a:defRPr sz="2000">
          <a:solidFill>
            <a:schemeClr val="tx1"/>
          </a:solidFill>
          <a:latin typeface="+mn-lt"/>
        </a:defRPr>
      </a:lvl3pPr>
      <a:lvl4pPr marL="1330325" indent="-187325" algn="l" rtl="0" eaLnBrk="0" fontAlgn="base" hangingPunct="0">
        <a:spcBef>
          <a:spcPct val="25000"/>
        </a:spcBef>
        <a:spcAft>
          <a:spcPct val="0"/>
        </a:spcAft>
        <a:buClr>
          <a:srgbClr val="2F5335"/>
        </a:buClr>
        <a:buSzPct val="60000"/>
        <a:buFont typeface="Wingdings" pitchFamily="2" charset="2"/>
        <a:defRPr>
          <a:solidFill>
            <a:schemeClr val="tx1"/>
          </a:solidFill>
          <a:latin typeface="+mn-lt"/>
        </a:defRPr>
      </a:lvl4pPr>
      <a:lvl5pPr marL="1681163" indent="-160338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5pPr>
      <a:lvl6pPr marL="2138363" indent="-160338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2595563" indent="-160338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052763" indent="-160338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509963" indent="-160338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3" name="Rectangle 5123"/>
          <p:cNvSpPr>
            <a:spLocks noChangeArrowheads="1"/>
          </p:cNvSpPr>
          <p:nvPr/>
        </p:nvSpPr>
        <p:spPr bwMode="auto">
          <a:xfrm>
            <a:off x="615434" y="5715016"/>
            <a:ext cx="7841274" cy="5883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Century Gothic" pitchFamily="34" charset="0"/>
              </a:rPr>
              <a:t>Peter Huber, </a:t>
            </a:r>
            <a:r>
              <a:rPr lang="en-US" sz="1600" b="1" dirty="0" smtClean="0">
                <a:latin typeface="Century Gothic" pitchFamily="34" charset="0"/>
              </a:rPr>
              <a:t>Klaus Nowotny, Julia Bock-</a:t>
            </a:r>
            <a:r>
              <a:rPr lang="en-US" sz="1600" b="1" dirty="0" err="1" smtClean="0">
                <a:latin typeface="Century Gothic" pitchFamily="34" charset="0"/>
              </a:rPr>
              <a:t>Schappelwein</a:t>
            </a:r>
            <a:endParaRPr lang="en-US" sz="16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000" dirty="0" smtClean="0">
                <a:solidFill>
                  <a:schemeClr val="tx1"/>
                </a:solidFill>
                <a:latin typeface="Century Gothic" pitchFamily="34" charset="0"/>
              </a:rPr>
              <a:t>klaus.nowotny@wifo.ac.at</a:t>
            </a:r>
            <a:endParaRPr lang="en-US" sz="1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094086" name="Rectangle 5126"/>
          <p:cNvSpPr>
            <a:spLocks noChangeArrowheads="1"/>
          </p:cNvSpPr>
          <p:nvPr/>
        </p:nvSpPr>
        <p:spPr bwMode="auto">
          <a:xfrm>
            <a:off x="583223" y="2420938"/>
            <a:ext cx="7879374" cy="2865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ct val="110000"/>
              </a:lnSpc>
            </a:pPr>
            <a:endParaRPr lang="en-GB" sz="2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>
              <a:lnSpc>
                <a:spcPct val="110000"/>
              </a:lnSpc>
            </a:pP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Qualifikationsstruktur, </a:t>
            </a:r>
            <a:r>
              <a:rPr lang="en-GB" sz="3600" b="1" dirty="0" err="1" smtClean="0">
                <a:solidFill>
                  <a:schemeClr val="tx1"/>
                </a:solidFill>
                <a:latin typeface="Century Gothic" pitchFamily="34" charset="0"/>
              </a:rPr>
              <a:t>Über</a:t>
            </a: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- und </a:t>
            </a:r>
            <a:r>
              <a:rPr lang="en-GB" sz="3600" b="1" dirty="0" err="1" smtClean="0">
                <a:solidFill>
                  <a:schemeClr val="tx1"/>
                </a:solidFill>
                <a:latin typeface="Century Gothic" pitchFamily="34" charset="0"/>
              </a:rPr>
              <a:t>Unterqualifikation</a:t>
            </a: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 von </a:t>
            </a:r>
            <a:r>
              <a:rPr lang="en-GB" sz="3600" b="1" dirty="0" err="1" smtClean="0">
                <a:solidFill>
                  <a:schemeClr val="tx1"/>
                </a:solidFill>
                <a:latin typeface="Century Gothic" pitchFamily="34" charset="0"/>
              </a:rPr>
              <a:t>Zugewanderten</a:t>
            </a: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en-GB" sz="3600" b="1" dirty="0" err="1" smtClean="0">
                <a:solidFill>
                  <a:schemeClr val="tx1"/>
                </a:solidFill>
                <a:latin typeface="Century Gothic" pitchFamily="34" charset="0"/>
              </a:rPr>
              <a:t>Österreich</a:t>
            </a: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 und </a:t>
            </a:r>
            <a:r>
              <a:rPr lang="en-GB" sz="3600" b="1" dirty="0" err="1" smtClean="0">
                <a:solidFill>
                  <a:schemeClr val="tx1"/>
                </a:solidFill>
                <a:latin typeface="Century Gothic" pitchFamily="34" charset="0"/>
              </a:rPr>
              <a:t>der</a:t>
            </a:r>
            <a:r>
              <a:rPr lang="en-GB" sz="3600" b="1" dirty="0" smtClean="0">
                <a:solidFill>
                  <a:schemeClr val="tx1"/>
                </a:solidFill>
                <a:latin typeface="Century Gothic" pitchFamily="34" charset="0"/>
              </a:rPr>
              <a:t> EU</a:t>
            </a:r>
            <a:endParaRPr lang="en-GB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2094095" name="Picture 5135" descr="logo_vollst_d_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385" y="381000"/>
            <a:ext cx="7737231" cy="1879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Arbeitsmarktintegration, Über- und Unterqualifizierung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5710"/>
            <a:ext cx="6429420" cy="51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385" y="1676400"/>
            <a:ext cx="7737231" cy="3877985"/>
          </a:xfrm>
        </p:spPr>
        <p:txBody>
          <a:bodyPr/>
          <a:lstStyle/>
          <a:p>
            <a:r>
              <a:rPr lang="de-DE" sz="2400" dirty="0" smtClean="0"/>
              <a:t>Qualifikationsstruktur der MigrantInnen in Österreich im EU-Vergleich</a:t>
            </a:r>
          </a:p>
          <a:p>
            <a:r>
              <a:rPr lang="de-DE" sz="2400" dirty="0" smtClean="0"/>
              <a:t>Bestimmungsfaktoren der Ansiedlungsentscheidung von MigrantInnen in der EU nach Qualifikationen</a:t>
            </a:r>
          </a:p>
          <a:p>
            <a:r>
              <a:rPr lang="de-DE" sz="2400" dirty="0" smtClean="0"/>
              <a:t>Arbeitsmarktintegration, Über- und Unterqualifizierung von MigrantInnen in Österreich und der EU</a:t>
            </a:r>
          </a:p>
          <a:p>
            <a:r>
              <a:rPr lang="de-DE" sz="2400" dirty="0" smtClean="0"/>
              <a:t>Auswirkungen migrationspolitischer Maßnahmen auf das Qualifikationsprofil der ZuwanderInnen</a:t>
            </a:r>
            <a:endParaRPr lang="de-AT" sz="2400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Qualifikationsstruktur der MigrantInnen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348992"/>
            <a:ext cx="6429420" cy="50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Qualifikationsstruktur der MigrantInnen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30" y="1352755"/>
            <a:ext cx="6286542" cy="4953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Qualifikationsstruktur der MigrantInnen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385" y="1315590"/>
            <a:ext cx="7737231" cy="4416594"/>
          </a:xfrm>
        </p:spPr>
        <p:txBody>
          <a:bodyPr/>
          <a:lstStyle/>
          <a:p>
            <a:r>
              <a:rPr lang="de-DE" dirty="0" smtClean="0"/>
              <a:t>Verglichen mit EU-12:</a:t>
            </a:r>
          </a:p>
          <a:p>
            <a:pPr lvl="1"/>
            <a:r>
              <a:rPr lang="de-DE" dirty="0" smtClean="0"/>
              <a:t>Konzentriert auf mittleres Bildungssegment</a:t>
            </a:r>
          </a:p>
          <a:p>
            <a:pPr lvl="1"/>
            <a:r>
              <a:rPr lang="de-DE" dirty="0" smtClean="0"/>
              <a:t>Geringer Anteil an Hochqualifizierten</a:t>
            </a:r>
          </a:p>
          <a:p>
            <a:pPr lvl="1"/>
            <a:r>
              <a:rPr lang="de-DE" dirty="0" smtClean="0"/>
              <a:t>Aber auch geringer Anteil an niedrig qualifizierten</a:t>
            </a:r>
          </a:p>
          <a:p>
            <a:r>
              <a:rPr lang="de-DE" dirty="0" smtClean="0"/>
              <a:t>Verglichen mit Einheimischen in Österreich:</a:t>
            </a:r>
          </a:p>
          <a:p>
            <a:pPr lvl="1"/>
            <a:r>
              <a:rPr lang="de-DE" dirty="0" smtClean="0"/>
              <a:t>Relativ hoher Anteil an Niedrigqualifizierten</a:t>
            </a:r>
          </a:p>
          <a:p>
            <a:r>
              <a:rPr lang="de-DE" dirty="0" smtClean="0"/>
              <a:t>Unterschiede zwischen Österreich und EU-12 hauptsächlich auf Selektionseffekte zurückzuführen, weniger auf Sendelandeffekte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Bestimmungsfaktoren der Ansiedlungsentscheidung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385" y="1676401"/>
            <a:ext cx="7737231" cy="4595104"/>
          </a:xfrm>
        </p:spPr>
        <p:txBody>
          <a:bodyPr/>
          <a:lstStyle/>
          <a:p>
            <a:r>
              <a:rPr lang="de-DE" dirty="0" smtClean="0"/>
              <a:t>Was bestimmt Entscheidung von MigrantInnen unterschiedlicher Qualifikation für bestimmtes Zielland/Zielregion?</a:t>
            </a:r>
          </a:p>
          <a:p>
            <a:endParaRPr lang="de-DE" dirty="0" smtClean="0"/>
          </a:p>
          <a:p>
            <a:pPr lvl="1"/>
            <a:r>
              <a:rPr lang="de-DE" dirty="0" err="1" smtClean="0"/>
              <a:t>MigrantInnennetzwerke</a:t>
            </a:r>
            <a:r>
              <a:rPr lang="de-DE" dirty="0" smtClean="0"/>
              <a:t> </a:t>
            </a:r>
            <a:r>
              <a:rPr lang="de-DE" dirty="0" smtClean="0"/>
              <a:t>(Bartel, 1989; Stark, 1994)</a:t>
            </a:r>
          </a:p>
          <a:p>
            <a:pPr lvl="1"/>
            <a:r>
              <a:rPr lang="de-DE" dirty="0" smtClean="0"/>
              <a:t>„</a:t>
            </a:r>
            <a:r>
              <a:rPr lang="de-DE" dirty="0" err="1" smtClean="0"/>
              <a:t>Welfare</a:t>
            </a:r>
            <a:r>
              <a:rPr lang="de-DE" dirty="0" smtClean="0"/>
              <a:t> </a:t>
            </a:r>
            <a:r>
              <a:rPr lang="de-DE" dirty="0" err="1" smtClean="0"/>
              <a:t>magnet</a:t>
            </a:r>
            <a:r>
              <a:rPr lang="de-DE" dirty="0" smtClean="0"/>
              <a:t>“ Hypothese (Borjas, 1999; Levine – Zimmermann, 1999)</a:t>
            </a:r>
          </a:p>
          <a:p>
            <a:pPr lvl="1"/>
            <a:r>
              <a:rPr lang="de-DE" dirty="0" err="1" smtClean="0"/>
              <a:t>Progressivität</a:t>
            </a:r>
            <a:r>
              <a:rPr lang="de-DE" dirty="0" smtClean="0"/>
              <a:t> </a:t>
            </a:r>
            <a:r>
              <a:rPr lang="de-DE" dirty="0" smtClean="0"/>
              <a:t>des Steuersystems (Egger – Radulescu, 2008)</a:t>
            </a:r>
          </a:p>
          <a:p>
            <a:pPr lvl="1"/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Bestimmungsfaktoren der Ansiedlungsentscheidung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385" y="1500174"/>
            <a:ext cx="7737231" cy="3388620"/>
          </a:xfrm>
        </p:spPr>
        <p:txBody>
          <a:bodyPr/>
          <a:lstStyle/>
          <a:p>
            <a:r>
              <a:rPr lang="de-DE" dirty="0" smtClean="0"/>
              <a:t>Ökonometrische Untersuchung der Ansiedlungsentscheidung auf NUTS-2 Ebene in </a:t>
            </a:r>
            <a:r>
              <a:rPr lang="de-DE" dirty="0" smtClean="0"/>
              <a:t>EU-13</a:t>
            </a:r>
            <a:endParaRPr lang="de-DE" dirty="0" smtClean="0"/>
          </a:p>
          <a:p>
            <a:pPr lvl="1"/>
            <a:r>
              <a:rPr lang="de-DE" dirty="0" smtClean="0"/>
              <a:t>Regionsspezifische Charakteristika</a:t>
            </a:r>
            <a:endParaRPr lang="de-DE" dirty="0" smtClean="0"/>
          </a:p>
          <a:p>
            <a:pPr lvl="1"/>
            <a:r>
              <a:rPr lang="de-DE" dirty="0" smtClean="0"/>
              <a:t>Länderpaarspezifische Charakteristika</a:t>
            </a:r>
            <a:endParaRPr lang="de-DE" dirty="0" smtClean="0"/>
          </a:p>
          <a:p>
            <a:pPr lvl="1"/>
            <a:r>
              <a:rPr lang="de-DE" dirty="0" err="1" smtClean="0"/>
              <a:t>Skill</a:t>
            </a:r>
            <a:r>
              <a:rPr lang="de-DE" dirty="0" smtClean="0"/>
              <a:t>-spezifische ethnische Netzwerke</a:t>
            </a:r>
            <a:endParaRPr lang="de-DE" dirty="0" smtClean="0"/>
          </a:p>
          <a:p>
            <a:pPr lvl="1"/>
            <a:r>
              <a:rPr lang="de-DE" dirty="0" smtClean="0"/>
              <a:t>Arbeitsmarktzugang für </a:t>
            </a:r>
            <a:r>
              <a:rPr lang="de-DE" dirty="0" err="1" smtClean="0"/>
              <a:t>MigrantInnen</a:t>
            </a:r>
            <a:endParaRPr lang="de-DE" dirty="0" smtClean="0"/>
          </a:p>
          <a:p>
            <a:pPr lvl="1"/>
            <a:r>
              <a:rPr lang="de-DE" dirty="0" smtClean="0"/>
              <a:t>Steuer-, Abgaben- und Transfersystem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Bestimmungsfaktoren der Ansiedlungsentscheidung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385" y="1500174"/>
            <a:ext cx="7737231" cy="4912114"/>
          </a:xfrm>
        </p:spPr>
        <p:txBody>
          <a:bodyPr/>
          <a:lstStyle/>
          <a:p>
            <a:r>
              <a:rPr lang="de-AT" sz="2400" dirty="0" smtClean="0"/>
              <a:t>Hohes Einkommen, niedrige Arbeitslosigkeit erhöhen Attraktivität einer Region</a:t>
            </a:r>
          </a:p>
          <a:p>
            <a:r>
              <a:rPr lang="de-AT" sz="2400" dirty="0" smtClean="0"/>
              <a:t>Hauptstädte vor allem für hochqualifizierte attraktiv</a:t>
            </a:r>
          </a:p>
          <a:p>
            <a:r>
              <a:rPr lang="de-AT" sz="2400" dirty="0" smtClean="0"/>
              <a:t>Ethnische Netzwerke bedeutende Determinanten der Ansiedlungsentscheidung</a:t>
            </a:r>
          </a:p>
          <a:p>
            <a:r>
              <a:rPr lang="de-AT" sz="2400" dirty="0" err="1" smtClean="0"/>
              <a:t>Skill</a:t>
            </a:r>
            <a:r>
              <a:rPr lang="de-AT" sz="2400" dirty="0" smtClean="0"/>
              <a:t>-spezifische ethnische Netzwerke am bedeutendsten innerhalb der selben </a:t>
            </a:r>
            <a:r>
              <a:rPr lang="de-AT" sz="2400" dirty="0" err="1" smtClean="0"/>
              <a:t>Skill</a:t>
            </a:r>
            <a:r>
              <a:rPr lang="de-AT" sz="2400" dirty="0" smtClean="0"/>
              <a:t>-Gruppe</a:t>
            </a:r>
          </a:p>
          <a:p>
            <a:r>
              <a:rPr lang="de-AT" sz="2400" dirty="0" smtClean="0"/>
              <a:t>Effekte des Steuer-, Abgaben- und Transfersystems weisen in selbe Richtung</a:t>
            </a:r>
          </a:p>
          <a:p>
            <a:r>
              <a:rPr lang="de-AT" sz="2400" dirty="0" smtClean="0"/>
              <a:t>Transfersystem von geringer Bedeutung, auch für niedrig Qualifizierte</a:t>
            </a:r>
            <a:endParaRPr lang="de-AT" sz="2400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Arbeitsmarktintegration, Über- und Unterqualifizierung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 bwMode="auto">
          <a:xfrm>
            <a:off x="8264796" y="6643710"/>
            <a:ext cx="879205" cy="21429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AT" sz="1400" smtClean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365" y="1290618"/>
            <a:ext cx="7015278" cy="5210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eck 5"/>
          <p:cNvSpPr/>
          <p:nvPr/>
        </p:nvSpPr>
        <p:spPr bwMode="auto">
          <a:xfrm>
            <a:off x="4429124" y="2305042"/>
            <a:ext cx="468000" cy="3500462"/>
          </a:xfrm>
          <a:prstGeom prst="rect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4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FO_CG_Folie">
  <a:themeElements>
    <a:clrScheme name="">
      <a:dk1>
        <a:srgbClr val="000000"/>
      </a:dk1>
      <a:lt1>
        <a:srgbClr val="FFFFFF"/>
      </a:lt1>
      <a:dk2>
        <a:srgbClr val="000FB0"/>
      </a:dk2>
      <a:lt2>
        <a:srgbClr val="C0C0C0"/>
      </a:lt2>
      <a:accent1>
        <a:srgbClr val="000FB0"/>
      </a:accent1>
      <a:accent2>
        <a:srgbClr val="FF1720"/>
      </a:accent2>
      <a:accent3>
        <a:srgbClr val="FFFFFF"/>
      </a:accent3>
      <a:accent4>
        <a:srgbClr val="000000"/>
      </a:accent4>
      <a:accent5>
        <a:srgbClr val="AAAAD4"/>
      </a:accent5>
      <a:accent6>
        <a:srgbClr val="E7141C"/>
      </a:accent6>
      <a:hlink>
        <a:srgbClr val="7295FF"/>
      </a:hlink>
      <a:folHlink>
        <a:srgbClr val="FFCC00"/>
      </a:folHlink>
    </a:clrScheme>
    <a:fontScheme name="WIFO_CG_Foli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FO_CG_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FO_CG_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FO_CG_Foli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0099"/>
        </a:accent1>
        <a:accent2>
          <a:srgbClr val="790015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6D0012"/>
        </a:accent6>
        <a:hlink>
          <a:srgbClr val="CADEF0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838</Words>
  <Application>Microsoft Office PowerPoint</Application>
  <PresentationFormat>Bildschirmpräsentation (4:3)</PresentationFormat>
  <Paragraphs>104</Paragraphs>
  <Slides>10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Larissa-Design</vt:lpstr>
      <vt:lpstr>WIFO_CG_Folie</vt:lpstr>
      <vt:lpstr>Folie 1</vt:lpstr>
      <vt:lpstr>Inhalt</vt:lpstr>
      <vt:lpstr>Qualifikationsstruktur der MigrantInnen</vt:lpstr>
      <vt:lpstr>Qualifikationsstruktur der MigrantInnen</vt:lpstr>
      <vt:lpstr>Qualifikationsstruktur der MigrantInnen</vt:lpstr>
      <vt:lpstr>Bestimmungsfaktoren der Ansiedlungsentscheidung</vt:lpstr>
      <vt:lpstr>Bestimmungsfaktoren der Ansiedlungsentscheidung</vt:lpstr>
      <vt:lpstr>Bestimmungsfaktoren der Ansiedlungsentscheidung</vt:lpstr>
      <vt:lpstr>Arbeitsmarktintegration, Über- und Unterqualifizierung</vt:lpstr>
      <vt:lpstr>Arbeitsmarktintegration, Über- und Unterqualifizierung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nowotny</dc:creator>
  <cp:lastModifiedBy>Klaus</cp:lastModifiedBy>
  <cp:revision>105</cp:revision>
  <dcterms:created xsi:type="dcterms:W3CDTF">2010-04-06T10:12:18Z</dcterms:created>
  <dcterms:modified xsi:type="dcterms:W3CDTF">2010-04-08T05:25:42Z</dcterms:modified>
</cp:coreProperties>
</file>