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7"/>
  </p:notesMasterIdLst>
  <p:sldIdLst>
    <p:sldId id="256" r:id="rId2"/>
    <p:sldId id="257" r:id="rId3"/>
    <p:sldId id="258" r:id="rId4"/>
    <p:sldId id="259" r:id="rId5"/>
    <p:sldId id="268" r:id="rId6"/>
    <p:sldId id="271" r:id="rId7"/>
    <p:sldId id="261" r:id="rId8"/>
    <p:sldId id="262" r:id="rId9"/>
    <p:sldId id="272" r:id="rId10"/>
    <p:sldId id="273" r:id="rId11"/>
    <p:sldId id="274" r:id="rId12"/>
    <p:sldId id="277" r:id="rId13"/>
    <p:sldId id="278" r:id="rId14"/>
    <p:sldId id="266" r:id="rId15"/>
    <p:sldId id="267"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15" autoAdjust="0"/>
  </p:normalViewPr>
  <p:slideViewPr>
    <p:cSldViewPr>
      <p:cViewPr>
        <p:scale>
          <a:sx n="77" d="100"/>
          <a:sy n="77" d="100"/>
        </p:scale>
        <p:origin x="-954"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6D2119-425A-4AE0-A0D7-6AE2217C5C79}" type="datetimeFigureOut">
              <a:rPr lang="de-DE" smtClean="0"/>
              <a:t>06.04.2010</a:t>
            </a:fld>
            <a:endParaRPr lang="de-A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90D9C-E0CD-4816-AD10-6CED6F67A0A7}" type="slidenum">
              <a:rPr lang="de-AT" smtClean="0"/>
              <a:t>‹#›</a:t>
            </a:fld>
            <a:endParaRPr lang="de-A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1</a:t>
            </a:fld>
            <a:endParaRPr lang="de-A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10</a:t>
            </a:fld>
            <a:endParaRPr lang="de-A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11</a:t>
            </a:fld>
            <a:endParaRPr lang="de-A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12</a:t>
            </a:fld>
            <a:endParaRPr lang="de-A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13</a:t>
            </a:fld>
            <a:endParaRPr lang="de-A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GB" sz="1800" dirty="0" smtClean="0"/>
          </a:p>
        </p:txBody>
      </p:sp>
      <p:sp>
        <p:nvSpPr>
          <p:cNvPr id="4" name="Slide Number Placeholder 3"/>
          <p:cNvSpPr>
            <a:spLocks noGrp="1"/>
          </p:cNvSpPr>
          <p:nvPr>
            <p:ph type="sldNum" sz="quarter" idx="10"/>
          </p:nvPr>
        </p:nvSpPr>
        <p:spPr/>
        <p:txBody>
          <a:bodyPr/>
          <a:lstStyle/>
          <a:p>
            <a:fld id="{4E690D9C-E0CD-4816-AD10-6CED6F67A0A7}" type="slidenum">
              <a:rPr lang="de-AT" smtClean="0"/>
              <a:t>14</a:t>
            </a:fld>
            <a:endParaRPr lang="de-A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15</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2</a:t>
            </a:fld>
            <a:endParaRPr lang="de-A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3</a:t>
            </a:fld>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4</a:t>
            </a:fld>
            <a:endParaRPr lang="de-A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5</a:t>
            </a:fld>
            <a:endParaRPr lang="de-A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6</a:t>
            </a:fld>
            <a:endParaRPr lang="de-A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7</a:t>
            </a:fld>
            <a:endParaRPr lang="de-A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dirty="0"/>
          </a:p>
        </p:txBody>
      </p:sp>
      <p:sp>
        <p:nvSpPr>
          <p:cNvPr id="4" name="Slide Number Placeholder 3"/>
          <p:cNvSpPr>
            <a:spLocks noGrp="1"/>
          </p:cNvSpPr>
          <p:nvPr>
            <p:ph type="sldNum" sz="quarter" idx="10"/>
          </p:nvPr>
        </p:nvSpPr>
        <p:spPr/>
        <p:txBody>
          <a:bodyPr/>
          <a:lstStyle/>
          <a:p>
            <a:fld id="{4E690D9C-E0CD-4816-AD10-6CED6F67A0A7}" type="slidenum">
              <a:rPr lang="de-AT" smtClean="0"/>
              <a:t>8</a:t>
            </a:fld>
            <a:endParaRPr lang="de-A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AT"/>
          </a:p>
        </p:txBody>
      </p:sp>
      <p:sp>
        <p:nvSpPr>
          <p:cNvPr id="4" name="Slide Number Placeholder 3"/>
          <p:cNvSpPr>
            <a:spLocks noGrp="1"/>
          </p:cNvSpPr>
          <p:nvPr>
            <p:ph type="sldNum" sz="quarter" idx="10"/>
          </p:nvPr>
        </p:nvSpPr>
        <p:spPr/>
        <p:txBody>
          <a:bodyPr/>
          <a:lstStyle/>
          <a:p>
            <a:fld id="{4E690D9C-E0CD-4816-AD10-6CED6F67A0A7}" type="slidenum">
              <a:rPr lang="de-AT" smtClean="0"/>
              <a:t>9</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A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AT"/>
          </a:p>
        </p:txBody>
      </p:sp>
      <p:sp>
        <p:nvSpPr>
          <p:cNvPr id="4" name="Date Placeholder 3"/>
          <p:cNvSpPr>
            <a:spLocks noGrp="1"/>
          </p:cNvSpPr>
          <p:nvPr>
            <p:ph type="dt" sz="half" idx="10"/>
          </p:nvPr>
        </p:nvSpPr>
        <p:spPr/>
        <p:txBody>
          <a:bodyPr/>
          <a:lstStyle/>
          <a:p>
            <a:fld id="{CD565C1A-740B-4560-9F43-ACE5F9A9446E}" type="datetimeFigureOut">
              <a:rPr lang="de-DE" smtClean="0"/>
              <a:t>06.04.2010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CD565C1A-740B-4560-9F43-ACE5F9A9446E}" type="datetimeFigureOut">
              <a:rPr lang="de-DE" smtClean="0"/>
              <a:t>06.04.2010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A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CD565C1A-740B-4560-9F43-ACE5F9A9446E}" type="datetimeFigureOut">
              <a:rPr lang="de-DE" smtClean="0"/>
              <a:t>06.04.2010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CD565C1A-740B-4560-9F43-ACE5F9A9446E}" type="datetimeFigureOut">
              <a:rPr lang="de-DE" smtClean="0"/>
              <a:t>06.04.2010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A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565C1A-740B-4560-9F43-ACE5F9A9446E}" type="datetimeFigureOut">
              <a:rPr lang="de-DE" smtClean="0"/>
              <a:t>06.04.2010</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Date Placeholder 4"/>
          <p:cNvSpPr>
            <a:spLocks noGrp="1"/>
          </p:cNvSpPr>
          <p:nvPr>
            <p:ph type="dt" sz="half" idx="10"/>
          </p:nvPr>
        </p:nvSpPr>
        <p:spPr/>
        <p:txBody>
          <a:bodyPr/>
          <a:lstStyle/>
          <a:p>
            <a:fld id="{CD565C1A-740B-4560-9F43-ACE5F9A9446E}" type="datetimeFigureOut">
              <a:rPr lang="de-DE" smtClean="0"/>
              <a:t>06.04.2010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A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7" name="Date Placeholder 6"/>
          <p:cNvSpPr>
            <a:spLocks noGrp="1"/>
          </p:cNvSpPr>
          <p:nvPr>
            <p:ph type="dt" sz="half" idx="10"/>
          </p:nvPr>
        </p:nvSpPr>
        <p:spPr/>
        <p:txBody>
          <a:bodyPr/>
          <a:lstStyle/>
          <a:p>
            <a:fld id="{CD565C1A-740B-4560-9F43-ACE5F9A9446E}" type="datetimeFigureOut">
              <a:rPr lang="de-DE" smtClean="0"/>
              <a:t>06.04.2010</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Date Placeholder 2"/>
          <p:cNvSpPr>
            <a:spLocks noGrp="1"/>
          </p:cNvSpPr>
          <p:nvPr>
            <p:ph type="dt" sz="half" idx="10"/>
          </p:nvPr>
        </p:nvSpPr>
        <p:spPr/>
        <p:txBody>
          <a:bodyPr/>
          <a:lstStyle/>
          <a:p>
            <a:fld id="{CD565C1A-740B-4560-9F43-ACE5F9A9446E}" type="datetimeFigureOut">
              <a:rPr lang="de-DE" smtClean="0"/>
              <a:t>06.04.2010</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65C1A-740B-4560-9F43-ACE5F9A9446E}" type="datetimeFigureOut">
              <a:rPr lang="de-DE" smtClean="0"/>
              <a:t>06.04.2010</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A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565C1A-740B-4560-9F43-ACE5F9A9446E}" type="datetimeFigureOut">
              <a:rPr lang="de-DE" smtClean="0"/>
              <a:t>06.04.2010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A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565C1A-740B-4560-9F43-ACE5F9A9446E}" type="datetimeFigureOut">
              <a:rPr lang="de-DE" smtClean="0"/>
              <a:t>06.04.2010</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A69CD7D-C716-46F4-8429-FE696A785D25}" type="slidenum">
              <a:rPr lang="de-AT" smtClean="0"/>
              <a:t>‹#›</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e-A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65C1A-740B-4560-9F43-ACE5F9A9446E}" type="datetimeFigureOut">
              <a:rPr lang="de-DE" smtClean="0"/>
              <a:t>06.04.2010</a:t>
            </a:fld>
            <a:endParaRPr lang="de-A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9CD7D-C716-46F4-8429-FE696A785D25}" type="slidenum">
              <a:rPr lang="de-AT" smtClean="0"/>
              <a:t>‹#›</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9"/>
            <a:ext cx="7772400" cy="1857387"/>
          </a:xfrm>
        </p:spPr>
        <p:txBody>
          <a:bodyPr>
            <a:normAutofit fontScale="90000"/>
          </a:bodyPr>
          <a:lstStyle/>
          <a:p>
            <a:r>
              <a:rPr lang="de-AT" dirty="0" smtClean="0"/>
              <a:t>Return migration and the labour market outcomes: case study of Romania and Bulgaria</a:t>
            </a:r>
            <a:endParaRPr lang="de-AT" dirty="0"/>
          </a:p>
        </p:txBody>
      </p:sp>
      <p:sp>
        <p:nvSpPr>
          <p:cNvPr id="3" name="Subtitle 2"/>
          <p:cNvSpPr>
            <a:spLocks noGrp="1"/>
          </p:cNvSpPr>
          <p:nvPr>
            <p:ph type="subTitle" idx="1"/>
          </p:nvPr>
        </p:nvSpPr>
        <p:spPr>
          <a:xfrm>
            <a:off x="714348" y="3886200"/>
            <a:ext cx="7572428" cy="1752600"/>
          </a:xfrm>
        </p:spPr>
        <p:txBody>
          <a:bodyPr>
            <a:normAutofit fontScale="85000" lnSpcReduction="10000"/>
          </a:bodyPr>
          <a:lstStyle/>
          <a:p>
            <a:r>
              <a:rPr lang="de-AT" dirty="0" smtClean="0"/>
              <a:t>Isilda Mara </a:t>
            </a:r>
          </a:p>
          <a:p>
            <a:r>
              <a:rPr lang="en-US" dirty="0" smtClean="0"/>
              <a:t>Vienna Institute for International Economic Studies</a:t>
            </a:r>
            <a:br>
              <a:rPr lang="en-US" dirty="0" smtClean="0"/>
            </a:br>
            <a:endParaRPr lang="de-AT" dirty="0" smtClean="0"/>
          </a:p>
          <a:p>
            <a:r>
              <a:rPr lang="de-AT" sz="1700" dirty="0" smtClean="0"/>
              <a:t>Study hosted by European Centre for </a:t>
            </a:r>
            <a:r>
              <a:rPr lang="de-AT" sz="1700" dirty="0"/>
              <a:t>S</a:t>
            </a:r>
            <a:r>
              <a:rPr lang="de-AT" sz="1700" dirty="0" smtClean="0"/>
              <a:t>ocial Welfare </a:t>
            </a:r>
            <a:r>
              <a:rPr lang="de-AT" sz="1700" dirty="0"/>
              <a:t>P</a:t>
            </a:r>
            <a:r>
              <a:rPr lang="de-AT" sz="1700" dirty="0" smtClean="0"/>
              <a:t>olicy and Research and commissioned by BMWFJ</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z="3200" dirty="0" smtClean="0"/>
              <a:t>Methodology</a:t>
            </a:r>
            <a:r>
              <a:rPr lang="de-AT" dirty="0" smtClean="0"/>
              <a:t> </a:t>
            </a:r>
            <a:endParaRPr lang="de-AT" dirty="0"/>
          </a:p>
        </p:txBody>
      </p:sp>
      <p:sp>
        <p:nvSpPr>
          <p:cNvPr id="3" name="Content Placeholder 2"/>
          <p:cNvSpPr>
            <a:spLocks noGrp="1"/>
          </p:cNvSpPr>
          <p:nvPr>
            <p:ph idx="1"/>
          </p:nvPr>
        </p:nvSpPr>
        <p:spPr>
          <a:xfrm>
            <a:off x="1071538" y="1285860"/>
            <a:ext cx="6715172" cy="5072098"/>
          </a:xfrm>
        </p:spPr>
        <p:txBody>
          <a:bodyPr>
            <a:normAutofit/>
          </a:bodyPr>
          <a:lstStyle/>
          <a:p>
            <a:pPr>
              <a:buNone/>
            </a:pPr>
            <a:r>
              <a:rPr lang="en-GB" sz="2000" dirty="0" smtClean="0"/>
              <a:t>As in Miranda </a:t>
            </a:r>
            <a:r>
              <a:rPr lang="en-GB" sz="2000" dirty="0"/>
              <a:t>and </a:t>
            </a:r>
            <a:r>
              <a:rPr lang="en-GB" sz="2000" dirty="0" err="1"/>
              <a:t>Rabe-Hesketh</a:t>
            </a:r>
            <a:r>
              <a:rPr lang="en-GB" sz="2000" dirty="0"/>
              <a:t> (2006), </a:t>
            </a:r>
            <a:r>
              <a:rPr lang="en-GB" sz="2000" dirty="0" smtClean="0"/>
              <a:t>t</a:t>
            </a:r>
            <a:r>
              <a:rPr lang="en-GB" sz="2000" dirty="0" smtClean="0"/>
              <a:t>he combination variable      is linked through      and the link function is restricted to be a </a:t>
            </a:r>
            <a:r>
              <a:rPr lang="en-GB" sz="2000" dirty="0" err="1" smtClean="0"/>
              <a:t>probit</a:t>
            </a:r>
            <a:r>
              <a:rPr lang="en-GB" sz="2000" dirty="0" smtClean="0"/>
              <a:t> for the switching equation and an ordered </a:t>
            </a:r>
            <a:r>
              <a:rPr lang="en-GB" sz="2000" dirty="0" err="1" smtClean="0"/>
              <a:t>probit</a:t>
            </a:r>
            <a:r>
              <a:rPr lang="en-GB" sz="2000" dirty="0" smtClean="0"/>
              <a:t> for the outcome equation. </a:t>
            </a:r>
          </a:p>
          <a:p>
            <a:pPr>
              <a:buNone/>
            </a:pPr>
            <a:endParaRPr lang="en-GB" sz="2000" dirty="0"/>
          </a:p>
          <a:p>
            <a:pPr>
              <a:buNone/>
            </a:pPr>
            <a:endParaRPr lang="en-GB" sz="2000" dirty="0" smtClean="0"/>
          </a:p>
          <a:p>
            <a:pPr>
              <a:buNone/>
            </a:pPr>
            <a:endParaRPr lang="en-GB" sz="2000" dirty="0"/>
          </a:p>
          <a:p>
            <a:pPr>
              <a:buNone/>
            </a:pPr>
            <a:endParaRPr lang="de-AT" dirty="0"/>
          </a:p>
        </p:txBody>
      </p:sp>
      <p:sp>
        <p:nvSpPr>
          <p:cNvPr id="481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8132" name="Object 4"/>
          <p:cNvGraphicFramePr>
            <a:graphicFrameLocks noChangeAspect="1"/>
          </p:cNvGraphicFramePr>
          <p:nvPr/>
        </p:nvGraphicFramePr>
        <p:xfrm>
          <a:off x="1857356" y="2643182"/>
          <a:ext cx="4810125" cy="638175"/>
        </p:xfrm>
        <a:graphic>
          <a:graphicData uri="http://schemas.openxmlformats.org/presentationml/2006/ole">
            <p:oleObj spid="_x0000_s48132" r:id="rId4" imgW="3442097" imgH="508397" progId="Equation.DSMT4">
              <p:embed/>
            </p:oleObj>
          </a:graphicData>
        </a:graphic>
      </p:graphicFrame>
      <p:sp>
        <p:nvSpPr>
          <p:cNvPr id="4814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48142" name="Object 14"/>
          <p:cNvGraphicFramePr>
            <a:graphicFrameLocks noChangeAspect="1"/>
          </p:cNvGraphicFramePr>
          <p:nvPr/>
        </p:nvGraphicFramePr>
        <p:xfrm>
          <a:off x="2357422" y="1643050"/>
          <a:ext cx="285750" cy="285752"/>
        </p:xfrm>
        <a:graphic>
          <a:graphicData uri="http://schemas.openxmlformats.org/presentationml/2006/ole">
            <p:oleObj spid="_x0000_s48142" r:id="rId5" imgW="178042" imgH="241487" progId="Equation.DSMT4">
              <p:embed/>
            </p:oleObj>
          </a:graphicData>
        </a:graphic>
      </p:graphicFrame>
      <p:sp>
        <p:nvSpPr>
          <p:cNvPr id="4814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48143" name="Object 15"/>
          <p:cNvGraphicFramePr>
            <a:graphicFrameLocks noChangeAspect="1"/>
          </p:cNvGraphicFramePr>
          <p:nvPr/>
        </p:nvGraphicFramePr>
        <p:xfrm>
          <a:off x="4429124" y="1643050"/>
          <a:ext cx="261938" cy="285752"/>
        </p:xfrm>
        <a:graphic>
          <a:graphicData uri="http://schemas.openxmlformats.org/presentationml/2006/ole">
            <p:oleObj spid="_x0000_s48143" r:id="rId6" imgW="190814" imgH="241592"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8229600" cy="214314"/>
          </a:xfrm>
        </p:spPr>
        <p:txBody>
          <a:bodyPr>
            <a:normAutofit fontScale="90000"/>
          </a:bodyPr>
          <a:lstStyle/>
          <a:p>
            <a:pPr lvl="0" fontAlgn="base">
              <a:spcAft>
                <a:spcPct val="0"/>
              </a:spcAft>
            </a:pPr>
            <a:r>
              <a:rPr kumimoji="0" lang="en-GB" sz="2400" i="0" u="none" strike="noStrike" cap="none" normalizeH="0" baseline="0" dirty="0" smtClean="0">
                <a:ln>
                  <a:noFill/>
                </a:ln>
                <a:solidFill>
                  <a:schemeClr val="tx1"/>
                </a:solidFill>
                <a:effectLst/>
                <a:ea typeface="Times New Roman" pitchFamily="18" charset="0"/>
                <a:cs typeface="Times New Roman" pitchFamily="18" charset="0"/>
              </a:rPr>
              <a:t>Estimation results</a:t>
            </a:r>
            <a:endParaRPr lang="de-AT" sz="2400" dirty="0"/>
          </a:p>
        </p:txBody>
      </p:sp>
      <p:sp>
        <p:nvSpPr>
          <p:cNvPr id="52227" name="Rectangle 3"/>
          <p:cNvSpPr>
            <a:spLocks noChangeArrowheads="1"/>
          </p:cNvSpPr>
          <p:nvPr/>
        </p:nvSpPr>
        <p:spPr bwMode="auto">
          <a:xfrm>
            <a:off x="0" y="6593990"/>
            <a:ext cx="6643702"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sz="800" b="0" i="0" u="none" strike="noStrike" cap="none" normalizeH="0" baseline="0" dirty="0" smtClean="0">
                <a:ln>
                  <a:noFill/>
                </a:ln>
                <a:solidFill>
                  <a:schemeClr val="tx1"/>
                </a:solidFill>
                <a:effectLst/>
                <a:ea typeface="Times New Roman" pitchFamily="18" charset="0"/>
                <a:cs typeface="Arial" pitchFamily="34" charset="0"/>
              </a:rPr>
              <a:t>Standard errors are reported in the parenthesis and </a:t>
            </a:r>
            <a:r>
              <a:rPr kumimoji="0" lang="en-US" sz="800" b="1" i="0" u="none" strike="noStrike" cap="none" normalizeH="0" baseline="0" dirty="0" smtClean="0">
                <a:ln>
                  <a:noFill/>
                </a:ln>
                <a:solidFill>
                  <a:schemeClr val="tx1"/>
                </a:solidFill>
                <a:effectLst/>
                <a:ea typeface="Times New Roman" pitchFamily="18" charset="0"/>
                <a:cs typeface="Courier New" pitchFamily="49" charset="0"/>
              </a:rPr>
              <a:t>*</a:t>
            </a:r>
            <a:r>
              <a:rPr kumimoji="0" lang="en-US" sz="800" b="0" i="0" u="none" strike="noStrike" cap="none" normalizeH="0" baseline="0" dirty="0" smtClean="0">
                <a:ln>
                  <a:noFill/>
                </a:ln>
                <a:solidFill>
                  <a:schemeClr val="tx1"/>
                </a:solidFill>
                <a:effectLst/>
                <a:ea typeface="Times New Roman" pitchFamily="18" charset="0"/>
                <a:cs typeface="Courier New" pitchFamily="49" charset="0"/>
              </a:rPr>
              <a:t> stands for p&lt;.05, </a:t>
            </a:r>
            <a:r>
              <a:rPr kumimoji="0" lang="en-US" sz="800" b="1" i="0" u="none" strike="noStrike" cap="none" normalizeH="0" baseline="0" dirty="0" smtClean="0">
                <a:ln>
                  <a:noFill/>
                </a:ln>
                <a:solidFill>
                  <a:schemeClr val="tx1"/>
                </a:solidFill>
                <a:effectLst/>
                <a:ea typeface="Times New Roman" pitchFamily="18" charset="0"/>
                <a:cs typeface="Courier New" pitchFamily="49" charset="0"/>
              </a:rPr>
              <a:t>**</a:t>
            </a:r>
            <a:r>
              <a:rPr kumimoji="0" lang="en-US" sz="800" b="0" i="0" u="none" strike="noStrike" cap="none" normalizeH="0" baseline="0" dirty="0" smtClean="0">
                <a:ln>
                  <a:noFill/>
                </a:ln>
                <a:solidFill>
                  <a:schemeClr val="tx1"/>
                </a:solidFill>
                <a:effectLst/>
                <a:ea typeface="Times New Roman" pitchFamily="18" charset="0"/>
                <a:cs typeface="Courier New" pitchFamily="49" charset="0"/>
              </a:rPr>
              <a:t> for p&lt;.01, and </a:t>
            </a:r>
            <a:r>
              <a:rPr kumimoji="0" lang="en-US" sz="800" b="1" i="0" u="none" strike="noStrike" cap="none" normalizeH="0" baseline="0" dirty="0" smtClean="0">
                <a:ln>
                  <a:noFill/>
                </a:ln>
                <a:solidFill>
                  <a:schemeClr val="tx1"/>
                </a:solidFill>
                <a:effectLst/>
                <a:ea typeface="Times New Roman" pitchFamily="18" charset="0"/>
                <a:cs typeface="Courier New" pitchFamily="49" charset="0"/>
              </a:rPr>
              <a:t>***</a:t>
            </a:r>
            <a:r>
              <a:rPr kumimoji="0" lang="en-US" sz="800" b="0" i="0" u="none" strike="noStrike" cap="none" normalizeH="0" baseline="0" dirty="0" smtClean="0">
                <a:ln>
                  <a:noFill/>
                </a:ln>
                <a:solidFill>
                  <a:schemeClr val="tx1"/>
                </a:solidFill>
                <a:effectLst/>
                <a:ea typeface="Times New Roman" pitchFamily="18" charset="0"/>
                <a:cs typeface="Courier New" pitchFamily="49" charset="0"/>
              </a:rPr>
              <a:t> for p&lt;.001</a:t>
            </a:r>
            <a:endParaRPr kumimoji="0" lang="en-US" sz="800" b="0" i="0" u="none" strike="noStrike" cap="none" normalizeH="0" baseline="0" dirty="0" smtClean="0">
              <a:ln>
                <a:noFill/>
              </a:ln>
              <a:solidFill>
                <a:schemeClr val="tx1"/>
              </a:solidFill>
              <a:effectLst/>
              <a:cs typeface="Arial" pitchFamily="34" charset="0"/>
            </a:endParaRPr>
          </a:p>
        </p:txBody>
      </p:sp>
      <p:graphicFrame>
        <p:nvGraphicFramePr>
          <p:cNvPr id="9" name="Content Placeholder 8"/>
          <p:cNvGraphicFramePr>
            <a:graphicFrameLocks noGrp="1"/>
          </p:cNvGraphicFramePr>
          <p:nvPr>
            <p:ph idx="1"/>
          </p:nvPr>
        </p:nvGraphicFramePr>
        <p:xfrm>
          <a:off x="285720" y="357165"/>
          <a:ext cx="4071965" cy="6296685"/>
        </p:xfrm>
        <a:graphic>
          <a:graphicData uri="http://schemas.openxmlformats.org/drawingml/2006/table">
            <a:tbl>
              <a:tblPr>
                <a:effectLst>
                  <a:innerShdw blurRad="63500" dist="50800" dir="13500000">
                    <a:prstClr val="black">
                      <a:alpha val="50000"/>
                    </a:prstClr>
                  </a:innerShdw>
                </a:effectLst>
              </a:tblPr>
              <a:tblGrid>
                <a:gridCol w="2414188"/>
                <a:gridCol w="967941"/>
                <a:gridCol w="689836"/>
              </a:tblGrid>
              <a:tr h="279402">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800" b="1" dirty="0" smtClean="0">
                          <a:latin typeface="+mn-lt"/>
                          <a:ea typeface="Times New Roman"/>
                        </a:rPr>
                        <a:t>Employment upgrading</a:t>
                      </a:r>
                      <a:endParaRPr lang="de-AT" sz="800" dirty="0" smtClean="0">
                        <a:latin typeface="Times New Roman"/>
                        <a:ea typeface="Times New Roman"/>
                      </a:endParaRPr>
                    </a:p>
                    <a:p>
                      <a:pPr algn="ctr">
                        <a:lnSpc>
                          <a:spcPct val="115000"/>
                        </a:lnSpc>
                        <a:spcAft>
                          <a:spcPts val="0"/>
                        </a:spcAft>
                      </a:pPr>
                      <a:r>
                        <a:rPr lang="en-US" sz="800" b="1" dirty="0" smtClean="0">
                          <a:latin typeface="Calibri"/>
                          <a:ea typeface="Times New Roman"/>
                        </a:rPr>
                        <a:t>                                                                    </a:t>
                      </a:r>
                      <a:endParaRPr lang="de-AT" sz="800" dirty="0">
                        <a:latin typeface="Times New Roman"/>
                        <a:ea typeface="Times New Roman"/>
                      </a:endParaRPr>
                    </a:p>
                  </a:txBody>
                  <a:tcPr marL="34590" marR="34590"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n-US" sz="800" dirty="0">
                          <a:latin typeface="Calibri"/>
                          <a:ea typeface="Times New Roman"/>
                        </a:rPr>
                        <a:t>Bulgarian </a:t>
                      </a:r>
                      <a:endParaRPr lang="en-US" sz="800" dirty="0" smtClean="0">
                        <a:latin typeface="Calibri"/>
                        <a:ea typeface="Times New Roman"/>
                      </a:endParaRPr>
                    </a:p>
                    <a:p>
                      <a:pPr algn="ctr">
                        <a:lnSpc>
                          <a:spcPct val="115000"/>
                        </a:lnSpc>
                        <a:spcAft>
                          <a:spcPts val="0"/>
                        </a:spcAft>
                      </a:pPr>
                      <a:r>
                        <a:rPr lang="en-US" sz="800" dirty="0" smtClean="0">
                          <a:latin typeface="Calibri"/>
                          <a:ea typeface="Times New Roman"/>
                        </a:rPr>
                        <a:t>returnees</a:t>
                      </a:r>
                      <a:endParaRPr lang="de-AT" sz="800" dirty="0">
                        <a:latin typeface="Times New Roman"/>
                        <a:ea typeface="Times New Roman"/>
                      </a:endParaRPr>
                    </a:p>
                  </a:txBody>
                  <a:tcPr marL="34590" marR="34590"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nSpc>
                          <a:spcPct val="115000"/>
                        </a:lnSpc>
                        <a:spcAft>
                          <a:spcPts val="0"/>
                        </a:spcAft>
                      </a:pPr>
                      <a:r>
                        <a:rPr lang="en-US" sz="800">
                          <a:latin typeface="Calibri"/>
                          <a:ea typeface="Times New Roman"/>
                        </a:rPr>
                        <a:t>Romanian returnees</a:t>
                      </a:r>
                      <a:endParaRPr lang="de-AT" sz="800">
                        <a:latin typeface="Times New Roman"/>
                        <a:ea typeface="Times New Roman"/>
                      </a:endParaRPr>
                    </a:p>
                  </a:txBody>
                  <a:tcPr marL="34590" marR="34590" marT="0" marB="0">
                    <a:lnL>
                      <a:noFill/>
                    </a:lnL>
                    <a:lnR>
                      <a:noFill/>
                    </a:lnR>
                    <a:lnT w="12700" cap="flat" cmpd="sng" algn="ctr">
                      <a:solidFill>
                        <a:srgbClr val="4F81BD"/>
                      </a:solidFill>
                      <a:prstDash val="solid"/>
                      <a:round/>
                      <a:headEnd type="none" w="med" len="med"/>
                      <a:tailEnd type="none" w="med" len="med"/>
                    </a:lnT>
                    <a:lnB>
                      <a:noFill/>
                    </a:lnB>
                  </a:tcPr>
                </a:tc>
              </a:tr>
              <a:tr h="139701">
                <a:tc>
                  <a:txBody>
                    <a:bodyPr/>
                    <a:lstStyle/>
                    <a:p>
                      <a:pPr>
                        <a:lnSpc>
                          <a:spcPct val="115000"/>
                        </a:lnSpc>
                        <a:spcAft>
                          <a:spcPts val="0"/>
                        </a:spcAft>
                      </a:pPr>
                      <a:r>
                        <a:rPr lang="en-GB" sz="800" b="1">
                          <a:latin typeface="Calibri"/>
                          <a:ea typeface="Times New Roman"/>
                        </a:rPr>
                        <a:t>Permanent return</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0.758**</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1.095***</a:t>
                      </a:r>
                      <a:endParaRPr lang="de-AT" sz="800" dirty="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(0.231)</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(0.251)</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Wage Premium</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0.001***</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0.005**</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(0.002)</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Age</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-0.009**</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-0.028***</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(0.003)</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(0.003)</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Job skills acquisition</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0.180*</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-0.173*</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(0.079)</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(0.081)</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Education</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-0.008</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(0.011)</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(0.015)</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Duration abroad</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-0.008**</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-0.004</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(0.003)</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(0.003)</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Duration abroad squared</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0.000</a:t>
                      </a:r>
                      <a:endParaRPr lang="de-AT" sz="800" dirty="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Av. remittances </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r>
              <a:tr h="139701">
                <a:tc gridSpan="3">
                  <a:txBody>
                    <a:bodyPr/>
                    <a:lstStyle/>
                    <a:p>
                      <a:pPr>
                        <a:lnSpc>
                          <a:spcPct val="115000"/>
                        </a:lnSpc>
                        <a:spcAft>
                          <a:spcPts val="0"/>
                        </a:spcAft>
                      </a:pPr>
                      <a:r>
                        <a:rPr lang="en-GB" sz="800" b="1">
                          <a:latin typeface="Calibri"/>
                          <a:ea typeface="Times New Roman"/>
                        </a:rPr>
                        <a:t>Switching equation (endogenous dummy=permanent return)</a:t>
                      </a:r>
                      <a:endParaRPr lang="de-AT" sz="800">
                        <a:latin typeface="Times New Roman"/>
                        <a:ea typeface="Times New Roman"/>
                      </a:endParaRPr>
                    </a:p>
                  </a:txBody>
                  <a:tcPr marL="34590" marR="34590" marT="0" marB="0">
                    <a:lnL>
                      <a:noFill/>
                    </a:lnL>
                    <a:lnR>
                      <a:noFill/>
                    </a:lnR>
                    <a:lnT>
                      <a:noFill/>
                    </a:lnT>
                    <a:lnB>
                      <a:noFill/>
                    </a:lnB>
                  </a:tcPr>
                </a:tc>
                <a:tc hMerge="1">
                  <a:txBody>
                    <a:bodyPr/>
                    <a:lstStyle/>
                    <a:p>
                      <a:endParaRPr lang="de-AT"/>
                    </a:p>
                  </a:txBody>
                  <a:tcPr/>
                </a:tc>
                <a:tc hMerge="1">
                  <a:txBody>
                    <a:bodyPr/>
                    <a:lstStyle/>
                    <a:p>
                      <a:endParaRPr lang="de-AT"/>
                    </a:p>
                  </a:txBody>
                  <a:tcPr/>
                </a:tc>
              </a:tr>
              <a:tr h="139701">
                <a:tc>
                  <a:txBody>
                    <a:bodyPr/>
                    <a:lstStyle/>
                    <a:p>
                      <a:pPr>
                        <a:lnSpc>
                          <a:spcPct val="115000"/>
                        </a:lnSpc>
                        <a:spcAft>
                          <a:spcPts val="0"/>
                        </a:spcAft>
                      </a:pPr>
                      <a:r>
                        <a:rPr lang="en-GB" sz="800" b="1" dirty="0">
                          <a:latin typeface="Calibri"/>
                          <a:ea typeface="Times New Roman"/>
                        </a:rPr>
                        <a:t>Age</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-0.074**</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0.030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(0.026)</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(0.022)</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Age squared</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0.001**</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Start own business</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0.187*</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0.139*</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(0.102)</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(0.086)</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Education</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0.041**</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0.036**</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(0.013)</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(0.012)</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Network home</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0.393**</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-0.002</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(0.145)</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(0.085)</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Network abroad</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0.254*</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0.118</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(0.142)</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(0.102)</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Household Member abroad</a:t>
                      </a:r>
                      <a:endParaRPr lang="de-AT" sz="800">
                        <a:latin typeface="Times New Roman"/>
                        <a:ea typeface="Times New Roman"/>
                      </a:endParaRPr>
                    </a:p>
                  </a:txBody>
                  <a:tcPr marL="34590" marR="34590" marT="0" marB="0">
                    <a:lnL>
                      <a:noFill/>
                    </a:lnL>
                    <a:lnR>
                      <a:noFill/>
                    </a:lnR>
                    <a:lnT>
                      <a:noFill/>
                    </a:lnT>
                    <a:lnB>
                      <a:noFill/>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800" dirty="0">
                          <a:latin typeface="Calibri"/>
                          <a:ea typeface="Times New Roman"/>
                        </a:rPr>
                        <a:t>-</a:t>
                      </a:r>
                      <a:r>
                        <a:rPr lang="en-US" sz="800" dirty="0" smtClean="0">
                          <a:latin typeface="Calibri"/>
                          <a:ea typeface="Times New Roman"/>
                        </a:rPr>
                        <a:t>1.011</a:t>
                      </a:r>
                      <a:r>
                        <a:rPr lang="en-US" sz="800" dirty="0" smtClean="0">
                          <a:latin typeface="+mn-lt"/>
                          <a:ea typeface="Times New Roman"/>
                        </a:rPr>
                        <a:t>***</a:t>
                      </a:r>
                      <a:endParaRPr lang="de-AT" sz="800" dirty="0" smtClean="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-0.647***</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a:t>
                      </a:r>
                      <a:r>
                        <a:rPr lang="en-US" sz="800" dirty="0" smtClean="0">
                          <a:latin typeface="Calibri"/>
                          <a:ea typeface="Times New Roman"/>
                        </a:rPr>
                        <a:t>0.116</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(0.096)</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Negative labour market experience abroad</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0.266*</a:t>
                      </a:r>
                      <a:endParaRPr lang="de-AT" sz="800" dirty="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-0.182</a:t>
                      </a:r>
                      <a:endParaRPr lang="de-AT" sz="800" dirty="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(0.117)</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(0.124)</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Complications due to illegal status</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0.359**</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0.191</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(0.137)</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(0.138)</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GB" sz="800" b="1">
                          <a:latin typeface="Calibri"/>
                          <a:ea typeface="Times New Roman"/>
                        </a:rPr>
                        <a:t>Cons</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-0.0128</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-1.447**</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(0.500)</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(0.444)</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US" sz="800" b="1">
                          <a:latin typeface="Calibri"/>
                          <a:ea typeface="Times New Roman"/>
                        </a:rPr>
                        <a:t>_cut1</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-0.988</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GB" sz="800">
                          <a:latin typeface="Calibri"/>
                          <a:ea typeface="Times New Roman"/>
                          <a:cs typeface="Arial"/>
                        </a:rPr>
                        <a:t>-1.066***</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(0.199)***</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GB" sz="800">
                          <a:latin typeface="Calibri"/>
                          <a:ea typeface="Times New Roman"/>
                          <a:cs typeface="Arial"/>
                        </a:rPr>
                        <a:t>(0.18)</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nSpc>
                          <a:spcPct val="115000"/>
                        </a:lnSpc>
                        <a:spcAft>
                          <a:spcPts val="0"/>
                        </a:spcAft>
                      </a:pPr>
                      <a:r>
                        <a:rPr lang="en-US" sz="800" b="1">
                          <a:latin typeface="Calibri"/>
                          <a:ea typeface="Times New Roman"/>
                        </a:rPr>
                        <a:t>_cut2</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0.747***</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GB" sz="800">
                          <a:latin typeface="Calibri"/>
                          <a:ea typeface="Times New Roman"/>
                          <a:cs typeface="Arial"/>
                        </a:rPr>
                        <a:t>0.421**</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gn="ctr">
                        <a:lnSpc>
                          <a:spcPct val="115000"/>
                        </a:lnSpc>
                        <a:spcAft>
                          <a:spcPts val="0"/>
                        </a:spcAft>
                      </a:pP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(0.187)</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GB" sz="800">
                          <a:latin typeface="Calibri"/>
                          <a:ea typeface="Times New Roman"/>
                          <a:cs typeface="Arial"/>
                        </a:rPr>
                        <a:t>(0.176)</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gn="ctr">
                        <a:lnSpc>
                          <a:spcPct val="115000"/>
                        </a:lnSpc>
                        <a:spcAft>
                          <a:spcPts val="0"/>
                        </a:spcAft>
                      </a:pPr>
                      <a:r>
                        <a:rPr lang="en-US" sz="800" b="1">
                          <a:latin typeface="Calibri"/>
                          <a:ea typeface="Times New Roman"/>
                        </a:rPr>
                        <a:t>Nr. observations</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1199</a:t>
                      </a:r>
                      <a:endParaRPr lang="de-AT" sz="800">
                        <a:latin typeface="Times New Roman"/>
                        <a:ea typeface="Times New Roman"/>
                      </a:endParaRPr>
                    </a:p>
                  </a:txBody>
                  <a:tcPr marL="34590" marR="3459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1199</a:t>
                      </a:r>
                      <a:endParaRPr lang="de-AT" sz="800">
                        <a:latin typeface="Times New Roman"/>
                        <a:ea typeface="Times New Roman"/>
                      </a:endParaRPr>
                    </a:p>
                  </a:txBody>
                  <a:tcPr marL="34590" marR="34590" marT="0" marB="0">
                    <a:lnL>
                      <a:noFill/>
                    </a:lnL>
                    <a:lnR>
                      <a:noFill/>
                    </a:lnR>
                    <a:lnT>
                      <a:noFill/>
                    </a:lnT>
                    <a:lnB>
                      <a:noFill/>
                    </a:lnB>
                  </a:tcPr>
                </a:tc>
              </a:tr>
              <a:tr h="139701">
                <a:tc>
                  <a:txBody>
                    <a:bodyPr/>
                    <a:lstStyle/>
                    <a:p>
                      <a:pPr algn="ctr">
                        <a:lnSpc>
                          <a:spcPct val="115000"/>
                        </a:lnSpc>
                        <a:spcAft>
                          <a:spcPts val="0"/>
                        </a:spcAft>
                      </a:pPr>
                      <a:r>
                        <a:rPr lang="en-US" sz="800" b="1">
                          <a:latin typeface="Calibri"/>
                          <a:ea typeface="Times New Roman"/>
                        </a:rPr>
                        <a:t>Log likelihood</a:t>
                      </a:r>
                      <a:endParaRPr lang="de-AT" sz="800">
                        <a:latin typeface="Times New Roman"/>
                        <a:ea typeface="Times New Roman"/>
                      </a:endParaRPr>
                    </a:p>
                  </a:txBody>
                  <a:tcPr marL="34590" marR="3459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US" sz="800">
                          <a:latin typeface="Calibri"/>
                          <a:ea typeface="Times New Roman"/>
                        </a:rPr>
                        <a:t>-1739.14</a:t>
                      </a:r>
                      <a:endParaRPr lang="de-AT" sz="800">
                        <a:latin typeface="Times New Roman"/>
                        <a:ea typeface="Times New Roman"/>
                      </a:endParaRPr>
                    </a:p>
                  </a:txBody>
                  <a:tcPr marL="34590" marR="3459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US" sz="800" dirty="0">
                          <a:latin typeface="Calibri"/>
                          <a:ea typeface="Times New Roman"/>
                        </a:rPr>
                        <a:t>-1902</a:t>
                      </a:r>
                      <a:endParaRPr lang="de-AT" sz="800" dirty="0">
                        <a:latin typeface="Times New Roman"/>
                        <a:ea typeface="Times New Roman"/>
                      </a:endParaRPr>
                    </a:p>
                  </a:txBody>
                  <a:tcPr marL="34590" marR="34590"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4572000" y="357165"/>
          <a:ext cx="4357718" cy="6222598"/>
        </p:xfrm>
        <a:graphic>
          <a:graphicData uri="http://schemas.openxmlformats.org/drawingml/2006/table">
            <a:tbl>
              <a:tblPr/>
              <a:tblGrid>
                <a:gridCol w="2583187"/>
                <a:gridCol w="870791"/>
                <a:gridCol w="903740"/>
              </a:tblGrid>
              <a:tr h="274744">
                <a:tc>
                  <a:txBody>
                    <a:bodyPr/>
                    <a:lstStyle/>
                    <a:p>
                      <a:pPr algn="ctr">
                        <a:lnSpc>
                          <a:spcPct val="115000"/>
                        </a:lnSpc>
                        <a:spcAft>
                          <a:spcPts val="0"/>
                        </a:spcAft>
                      </a:pPr>
                      <a:r>
                        <a:rPr lang="en-US" sz="800" b="1" dirty="0">
                          <a:latin typeface="+mn-lt"/>
                          <a:ea typeface="Times New Roman"/>
                        </a:rPr>
                        <a:t>Occupational upgrading                                                                                 </a:t>
                      </a:r>
                      <a:r>
                        <a:rPr lang="en-US" sz="800" dirty="0">
                          <a:latin typeface="+mn-lt"/>
                          <a:ea typeface="Times New Roman"/>
                        </a:rPr>
                        <a:t>   </a:t>
                      </a:r>
                      <a:endParaRPr lang="de-AT" sz="800" dirty="0">
                        <a:latin typeface="+mn-lt"/>
                        <a:ea typeface="Times New Roman"/>
                      </a:endParaRPr>
                    </a:p>
                  </a:txBody>
                  <a:tcPr marL="35650" marR="35650"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n-US" sz="800">
                          <a:latin typeface="Calibri"/>
                          <a:ea typeface="Times New Roman"/>
                        </a:rPr>
                        <a:t>Bulgarian returnees                                                                                 </a:t>
                      </a:r>
                      <a:endParaRPr lang="de-AT" sz="800">
                        <a:latin typeface="Times New Roman"/>
                        <a:ea typeface="Times New Roman"/>
                      </a:endParaRPr>
                    </a:p>
                  </a:txBody>
                  <a:tcPr marL="35650" marR="35650"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nSpc>
                          <a:spcPct val="115000"/>
                        </a:lnSpc>
                        <a:spcAft>
                          <a:spcPts val="0"/>
                        </a:spcAft>
                      </a:pPr>
                      <a:r>
                        <a:rPr lang="en-US" sz="800">
                          <a:latin typeface="Calibri"/>
                          <a:ea typeface="Times New Roman"/>
                        </a:rPr>
                        <a:t>Romanian Returnees</a:t>
                      </a:r>
                      <a:endParaRPr lang="de-AT" sz="800">
                        <a:latin typeface="Times New Roman"/>
                        <a:ea typeface="Times New Roman"/>
                      </a:endParaRPr>
                    </a:p>
                  </a:txBody>
                  <a:tcPr marL="35650" marR="35650" marT="0" marB="0">
                    <a:lnL>
                      <a:noFill/>
                    </a:lnL>
                    <a:lnR>
                      <a:noFill/>
                    </a:lnR>
                    <a:lnT w="12700" cap="flat" cmpd="sng" algn="ctr">
                      <a:solidFill>
                        <a:srgbClr val="4F81BD"/>
                      </a:solidFill>
                      <a:prstDash val="solid"/>
                      <a:round/>
                      <a:headEnd type="none" w="med" len="med"/>
                      <a:tailEnd type="none" w="med" len="med"/>
                    </a:lnT>
                    <a:lnB>
                      <a:noFill/>
                    </a:lnB>
                  </a:tcPr>
                </a:tc>
              </a:tr>
              <a:tr h="133550">
                <a:tc>
                  <a:txBody>
                    <a:bodyPr/>
                    <a:lstStyle/>
                    <a:p>
                      <a:pPr>
                        <a:lnSpc>
                          <a:spcPct val="115000"/>
                        </a:lnSpc>
                        <a:spcAft>
                          <a:spcPts val="0"/>
                        </a:spcAft>
                      </a:pPr>
                      <a:r>
                        <a:rPr lang="en-GB" sz="800" b="1" dirty="0">
                          <a:latin typeface="+mn-lt"/>
                          <a:ea typeface="Times New Roman"/>
                        </a:rPr>
                        <a:t>Permanent return</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0.628**</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solidFill>
                            <a:schemeClr val="tx1"/>
                          </a:solidFill>
                          <a:latin typeface="Calibri"/>
                          <a:ea typeface="Times New Roman"/>
                        </a:rPr>
                        <a:t>0,874*</a:t>
                      </a:r>
                      <a:endParaRPr lang="de-AT" sz="800" dirty="0">
                        <a:solidFill>
                          <a:schemeClr val="tx1"/>
                        </a:solidFill>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(0.203)</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(0,322)</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Wage Premium</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(0,002)</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Age</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0.004</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-0,021***</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(0.003)</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(0,004)</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Job skills acquisition</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0.242**</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0,068</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(0.078)</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(0,081)</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Education</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-0.021</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0,024</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(0,016)</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Duration abroad</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-0.008***</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-0,005</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(0,003)</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Duration abroad squared</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Av. remittances Education</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-0,000</a:t>
                      </a:r>
                      <a:endParaRPr lang="de-AT" sz="800" dirty="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r>
              <a:tr h="173014">
                <a:tc gridSpan="3">
                  <a:txBody>
                    <a:bodyPr/>
                    <a:lstStyle/>
                    <a:p>
                      <a:pPr>
                        <a:lnSpc>
                          <a:spcPct val="115000"/>
                        </a:lnSpc>
                        <a:spcAft>
                          <a:spcPts val="0"/>
                        </a:spcAft>
                      </a:pPr>
                      <a:r>
                        <a:rPr lang="en-GB" sz="800" b="1" dirty="0">
                          <a:latin typeface="+mn-lt"/>
                          <a:ea typeface="Times New Roman"/>
                        </a:rPr>
                        <a:t>Switching equation (endogenous dummy=permanent return)</a:t>
                      </a:r>
                      <a:endParaRPr lang="de-AT" sz="800" dirty="0">
                        <a:latin typeface="+mn-lt"/>
                        <a:ea typeface="Times New Roman"/>
                      </a:endParaRPr>
                    </a:p>
                  </a:txBody>
                  <a:tcPr marL="35650" marR="35650" marT="0" marB="0">
                    <a:lnL>
                      <a:noFill/>
                    </a:lnL>
                    <a:lnR>
                      <a:noFill/>
                    </a:lnR>
                    <a:lnT>
                      <a:noFill/>
                    </a:lnT>
                    <a:lnB>
                      <a:noFill/>
                    </a:lnB>
                  </a:tcPr>
                </a:tc>
                <a:tc hMerge="1">
                  <a:txBody>
                    <a:bodyPr/>
                    <a:lstStyle/>
                    <a:p>
                      <a:pPr algn="ctr">
                        <a:lnSpc>
                          <a:spcPct val="115000"/>
                        </a:lnSpc>
                        <a:spcAft>
                          <a:spcPts val="0"/>
                        </a:spcAft>
                      </a:pPr>
                      <a:endParaRPr lang="en-US" sz="800">
                        <a:latin typeface="Calibri"/>
                        <a:ea typeface="Times New Roman"/>
                      </a:endParaRPr>
                    </a:p>
                  </a:txBody>
                  <a:tcPr marL="35650" marR="35650" marT="0" marB="0">
                    <a:lnL>
                      <a:noFill/>
                    </a:lnL>
                    <a:lnR>
                      <a:noFill/>
                    </a:lnR>
                    <a:lnT>
                      <a:noFill/>
                    </a:lnT>
                    <a:lnB>
                      <a:noFill/>
                    </a:lnB>
                  </a:tcPr>
                </a:tc>
                <a:tc hMerge="1">
                  <a:txBody>
                    <a:bodyPr/>
                    <a:lstStyle/>
                    <a:p>
                      <a:pPr algn="ctr">
                        <a:lnSpc>
                          <a:spcPct val="115000"/>
                        </a:lnSpc>
                        <a:spcAft>
                          <a:spcPts val="0"/>
                        </a:spcAft>
                      </a:pPr>
                      <a:endParaRPr lang="en-US" sz="800" dirty="0">
                        <a:latin typeface="Calibri"/>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Age</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-0.06</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0,030</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(0.026)*</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(0,022)</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Age squared</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0.001*</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(0.000)</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(0,000)</a:t>
                      </a:r>
                      <a:endParaRPr lang="de-AT" sz="800" dirty="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Start own business</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0.18*</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0,195*</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(0.102)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(0,083)</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Education</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0.042**</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0,0362**</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(0.013)</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(0,012)</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Network home</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0.412**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0,0153</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(0.146)</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(0,086)</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Network abroad</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0.262*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0,116</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(0.142)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(0,102)</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Household Member abroad</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-1.018***</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-0,59***</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(0.116)</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(0,105)</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a:latin typeface="+mn-lt"/>
                          <a:ea typeface="Times New Roman"/>
                        </a:rPr>
                        <a:t>Negative labour market experience abroad</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0.305**</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a:t>
                      </a:r>
                      <a:r>
                        <a:rPr lang="en-US" sz="800" dirty="0" smtClean="0">
                          <a:latin typeface="Calibri"/>
                          <a:ea typeface="Times New Roman"/>
                        </a:rPr>
                        <a:t>0,231</a:t>
                      </a:r>
                      <a:endParaRPr lang="de-AT" sz="800" dirty="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(0.113)</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(0,125)</a:t>
                      </a:r>
                      <a:endParaRPr lang="de-AT" sz="800" dirty="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Complications due to illegal status</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dirty="0">
                          <a:latin typeface="Calibri"/>
                          <a:ea typeface="Times New Roman"/>
                        </a:rPr>
                        <a:t>0.397**</a:t>
                      </a:r>
                      <a:endParaRPr lang="de-AT" sz="800" dirty="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0,287*</a:t>
                      </a:r>
                      <a:endParaRPr lang="de-AT" sz="800" dirty="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(0.135)</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(0,138)</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GB" sz="800" b="1" dirty="0">
                          <a:latin typeface="+mn-lt"/>
                          <a:ea typeface="Times New Roman"/>
                        </a:rPr>
                        <a:t>Cons</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-0.291</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-1,495**</a:t>
                      </a:r>
                      <a:endParaRPr lang="de-AT" sz="800" dirty="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(0.494)</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(0,439)</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US" sz="800" b="1" dirty="0">
                          <a:latin typeface="+mn-lt"/>
                          <a:ea typeface="Times New Roman"/>
                        </a:rPr>
                        <a:t>_cut1</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-0.442*</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-0,445*</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(0.187)</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(0,173)</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nSpc>
                          <a:spcPct val="115000"/>
                        </a:lnSpc>
                        <a:spcAft>
                          <a:spcPts val="0"/>
                        </a:spcAft>
                      </a:pPr>
                      <a:r>
                        <a:rPr lang="en-US" sz="800" b="1" dirty="0">
                          <a:latin typeface="+mn-lt"/>
                          <a:ea typeface="Times New Roman"/>
                        </a:rPr>
                        <a:t>_cut2</a:t>
                      </a: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0.933***</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0,628**</a:t>
                      </a:r>
                      <a:endParaRPr lang="de-AT" sz="800">
                        <a:latin typeface="Times New Roman"/>
                        <a:ea typeface="Times New Roman"/>
                      </a:endParaRPr>
                    </a:p>
                  </a:txBody>
                  <a:tcPr marL="35650" marR="35650" marT="0" marB="0">
                    <a:lnL>
                      <a:noFill/>
                    </a:lnL>
                    <a:lnR>
                      <a:noFill/>
                    </a:lnR>
                    <a:lnT>
                      <a:noFill/>
                    </a:lnT>
                    <a:lnB>
                      <a:noFill/>
                    </a:lnB>
                  </a:tcPr>
                </a:tc>
              </a:tr>
              <a:tr h="141837">
                <a:tc>
                  <a:txBody>
                    <a:bodyPr/>
                    <a:lstStyle/>
                    <a:p>
                      <a:pPr algn="ctr">
                        <a:lnSpc>
                          <a:spcPct val="115000"/>
                        </a:lnSpc>
                        <a:spcAft>
                          <a:spcPts val="0"/>
                        </a:spcAft>
                      </a:pPr>
                      <a:endParaRPr lang="de-AT" sz="800" dirty="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(0.183)</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dirty="0">
                          <a:latin typeface="Calibri"/>
                          <a:ea typeface="Times New Roman"/>
                        </a:rPr>
                        <a:t>(0,179)</a:t>
                      </a:r>
                      <a:endParaRPr lang="de-AT" sz="800" dirty="0">
                        <a:latin typeface="Times New Roman"/>
                        <a:ea typeface="Times New Roman"/>
                      </a:endParaRPr>
                    </a:p>
                  </a:txBody>
                  <a:tcPr marL="35650" marR="35650" marT="0" marB="0">
                    <a:lnL>
                      <a:noFill/>
                    </a:lnL>
                    <a:lnR>
                      <a:noFill/>
                    </a:lnR>
                    <a:lnT>
                      <a:noFill/>
                    </a:lnT>
                    <a:lnB>
                      <a:noFill/>
                    </a:lnB>
                  </a:tcPr>
                </a:tc>
              </a:tr>
              <a:tr h="133550">
                <a:tc>
                  <a:txBody>
                    <a:bodyPr/>
                    <a:lstStyle/>
                    <a:p>
                      <a:pPr algn="ctr">
                        <a:lnSpc>
                          <a:spcPct val="115000"/>
                        </a:lnSpc>
                        <a:spcAft>
                          <a:spcPts val="0"/>
                        </a:spcAft>
                      </a:pPr>
                      <a:r>
                        <a:rPr lang="en-US" sz="800" b="1">
                          <a:latin typeface="+mn-lt"/>
                          <a:ea typeface="Times New Roman"/>
                        </a:rPr>
                        <a:t>Nr. observations</a:t>
                      </a:r>
                      <a:endParaRPr lang="de-AT" sz="800">
                        <a:latin typeface="+mn-lt"/>
                        <a:ea typeface="Times New Roman"/>
                      </a:endParaRPr>
                    </a:p>
                  </a:txBody>
                  <a:tcPr marL="35650" marR="35650" marT="0" marB="0">
                    <a:lnL>
                      <a:noFill/>
                    </a:lnL>
                    <a:lnR>
                      <a:noFill/>
                    </a:lnR>
                    <a:lnT>
                      <a:noFill/>
                    </a:lnT>
                    <a:lnB>
                      <a:noFill/>
                    </a:lnB>
                  </a:tcPr>
                </a:tc>
                <a:tc>
                  <a:txBody>
                    <a:bodyPr/>
                    <a:lstStyle/>
                    <a:p>
                      <a:pPr algn="ctr">
                        <a:lnSpc>
                          <a:spcPct val="115000"/>
                        </a:lnSpc>
                        <a:spcAft>
                          <a:spcPts val="0"/>
                        </a:spcAft>
                      </a:pPr>
                      <a:r>
                        <a:rPr lang="en-US" sz="800">
                          <a:latin typeface="Calibri"/>
                          <a:ea typeface="Times New Roman"/>
                        </a:rPr>
                        <a:t>1199</a:t>
                      </a:r>
                      <a:endParaRPr lang="de-AT" sz="800">
                        <a:latin typeface="Times New Roman"/>
                        <a:ea typeface="Times New Roman"/>
                      </a:endParaRPr>
                    </a:p>
                  </a:txBody>
                  <a:tcPr marL="35650" marR="35650" marT="0" marB="0">
                    <a:lnL>
                      <a:noFill/>
                    </a:lnL>
                    <a:lnR>
                      <a:noFill/>
                    </a:lnR>
                    <a:lnT>
                      <a:noFill/>
                    </a:lnT>
                    <a:lnB>
                      <a:noFill/>
                    </a:lnB>
                  </a:tcPr>
                </a:tc>
                <a:tc>
                  <a:txBody>
                    <a:bodyPr/>
                    <a:lstStyle/>
                    <a:p>
                      <a:pPr>
                        <a:lnSpc>
                          <a:spcPct val="115000"/>
                        </a:lnSpc>
                        <a:spcAft>
                          <a:spcPts val="0"/>
                        </a:spcAft>
                      </a:pPr>
                      <a:r>
                        <a:rPr lang="en-US" sz="800">
                          <a:latin typeface="Calibri"/>
                          <a:ea typeface="Times New Roman"/>
                        </a:rPr>
                        <a:t>1199</a:t>
                      </a:r>
                      <a:endParaRPr lang="de-AT" sz="800">
                        <a:latin typeface="Times New Roman"/>
                        <a:ea typeface="Times New Roman"/>
                      </a:endParaRPr>
                    </a:p>
                  </a:txBody>
                  <a:tcPr marL="35650" marR="35650" marT="0" marB="0">
                    <a:lnL>
                      <a:noFill/>
                    </a:lnL>
                    <a:lnR>
                      <a:noFill/>
                    </a:lnR>
                    <a:lnT>
                      <a:noFill/>
                    </a:lnT>
                    <a:lnB>
                      <a:noFill/>
                    </a:lnB>
                  </a:tcPr>
                </a:tc>
              </a:tr>
              <a:tr h="133550">
                <a:tc>
                  <a:txBody>
                    <a:bodyPr/>
                    <a:lstStyle/>
                    <a:p>
                      <a:pPr algn="ctr">
                        <a:lnSpc>
                          <a:spcPct val="115000"/>
                        </a:lnSpc>
                        <a:spcAft>
                          <a:spcPts val="0"/>
                        </a:spcAft>
                      </a:pPr>
                      <a:r>
                        <a:rPr lang="en-US" sz="800" b="1" dirty="0">
                          <a:latin typeface="+mn-lt"/>
                          <a:ea typeface="Times New Roman"/>
                        </a:rPr>
                        <a:t>Log likelihood</a:t>
                      </a:r>
                      <a:endParaRPr lang="de-AT" sz="800" dirty="0">
                        <a:latin typeface="+mn-lt"/>
                        <a:ea typeface="Times New Roman"/>
                      </a:endParaRPr>
                    </a:p>
                  </a:txBody>
                  <a:tcPr marL="35650" marR="3565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US" sz="800">
                          <a:latin typeface="Calibri"/>
                          <a:ea typeface="Times New Roman"/>
                        </a:rPr>
                        <a:t>-1842</a:t>
                      </a:r>
                      <a:endParaRPr lang="de-AT" sz="800">
                        <a:latin typeface="Times New Roman"/>
                        <a:ea typeface="Times New Roman"/>
                      </a:endParaRPr>
                    </a:p>
                  </a:txBody>
                  <a:tcPr marL="35650" marR="3565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US" sz="800" dirty="0">
                          <a:latin typeface="Calibri"/>
                          <a:ea typeface="Times New Roman"/>
                        </a:rPr>
                        <a:t>-2002,5</a:t>
                      </a:r>
                      <a:endParaRPr lang="de-AT" sz="800" dirty="0">
                        <a:latin typeface="Times New Roman"/>
                        <a:ea typeface="Times New Roman"/>
                      </a:endParaRPr>
                    </a:p>
                  </a:txBody>
                  <a:tcPr marL="35650" marR="35650"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
        <p:nvSpPr>
          <p:cNvPr id="12" name="Rectangle 11"/>
          <p:cNvSpPr/>
          <p:nvPr/>
        </p:nvSpPr>
        <p:spPr>
          <a:xfrm>
            <a:off x="7215206" y="714356"/>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Rectangle 12"/>
          <p:cNvSpPr/>
          <p:nvPr/>
        </p:nvSpPr>
        <p:spPr>
          <a:xfrm>
            <a:off x="2857488" y="714356"/>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Rectangle 13"/>
          <p:cNvSpPr/>
          <p:nvPr/>
        </p:nvSpPr>
        <p:spPr>
          <a:xfrm>
            <a:off x="7286644" y="2071678"/>
            <a:ext cx="1285884"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Rectangle 15"/>
          <p:cNvSpPr/>
          <p:nvPr/>
        </p:nvSpPr>
        <p:spPr>
          <a:xfrm>
            <a:off x="2857488" y="928670"/>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Rectangle 16"/>
          <p:cNvSpPr/>
          <p:nvPr/>
        </p:nvSpPr>
        <p:spPr>
          <a:xfrm>
            <a:off x="2928926" y="3571876"/>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8" name="Rectangle 17"/>
          <p:cNvSpPr/>
          <p:nvPr/>
        </p:nvSpPr>
        <p:spPr>
          <a:xfrm>
            <a:off x="2857488" y="4643446"/>
            <a:ext cx="1357322"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9" name="Rectangle 18"/>
          <p:cNvSpPr/>
          <p:nvPr/>
        </p:nvSpPr>
        <p:spPr>
          <a:xfrm>
            <a:off x="7215206" y="4929198"/>
            <a:ext cx="785818"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0" name="Rectangle 19"/>
          <p:cNvSpPr/>
          <p:nvPr/>
        </p:nvSpPr>
        <p:spPr>
          <a:xfrm>
            <a:off x="7286644" y="3857628"/>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1" name="Rectangle 20"/>
          <p:cNvSpPr/>
          <p:nvPr/>
        </p:nvSpPr>
        <p:spPr>
          <a:xfrm>
            <a:off x="7215206" y="150017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2" name="Rectangle 21"/>
          <p:cNvSpPr/>
          <p:nvPr/>
        </p:nvSpPr>
        <p:spPr>
          <a:xfrm>
            <a:off x="7358082" y="3500438"/>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3" name="Rectangle 22"/>
          <p:cNvSpPr/>
          <p:nvPr/>
        </p:nvSpPr>
        <p:spPr>
          <a:xfrm>
            <a:off x="2928926" y="2071678"/>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4" name="Rectangle 23"/>
          <p:cNvSpPr/>
          <p:nvPr/>
        </p:nvSpPr>
        <p:spPr>
          <a:xfrm>
            <a:off x="7286644" y="5214950"/>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5" name="Rectangle 24"/>
          <p:cNvSpPr/>
          <p:nvPr/>
        </p:nvSpPr>
        <p:spPr>
          <a:xfrm>
            <a:off x="2786050" y="4929198"/>
            <a:ext cx="714380"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6" name="Rectangle 25"/>
          <p:cNvSpPr/>
          <p:nvPr/>
        </p:nvSpPr>
        <p:spPr>
          <a:xfrm>
            <a:off x="7286644" y="4643446"/>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7" name="Rectangle 26"/>
          <p:cNvSpPr/>
          <p:nvPr/>
        </p:nvSpPr>
        <p:spPr>
          <a:xfrm>
            <a:off x="2928926" y="3857628"/>
            <a:ext cx="1285884"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de-AT" sz="3200" dirty="0" smtClean="0"/>
              <a:t>Main findings: Bulgarian returnees</a:t>
            </a:r>
            <a:endParaRPr lang="de-AT" sz="3200" dirty="0"/>
          </a:p>
        </p:txBody>
      </p:sp>
      <p:sp>
        <p:nvSpPr>
          <p:cNvPr id="3" name="Content Placeholder 2"/>
          <p:cNvSpPr>
            <a:spLocks noGrp="1"/>
          </p:cNvSpPr>
          <p:nvPr>
            <p:ph idx="1"/>
          </p:nvPr>
        </p:nvSpPr>
        <p:spPr>
          <a:xfrm>
            <a:off x="214282" y="1142984"/>
            <a:ext cx="8358246" cy="5214974"/>
          </a:xfrm>
        </p:spPr>
        <p:txBody>
          <a:bodyPr>
            <a:normAutofit fontScale="25000" lnSpcReduction="20000"/>
          </a:bodyPr>
          <a:lstStyle/>
          <a:p>
            <a:r>
              <a:rPr lang="en-GB" sz="6400" dirty="0" smtClean="0"/>
              <a:t>Labour </a:t>
            </a:r>
            <a:r>
              <a:rPr lang="en-GB" sz="6400" dirty="0"/>
              <a:t>market upgrading </a:t>
            </a:r>
            <a:r>
              <a:rPr lang="en-GB" sz="6400" dirty="0" smtClean="0"/>
              <a:t>among Bulgarian returnees u</a:t>
            </a:r>
            <a:r>
              <a:rPr lang="en-GB" sz="6400" dirty="0" smtClean="0"/>
              <a:t>sing </a:t>
            </a:r>
            <a:r>
              <a:rPr lang="en-GB" sz="6400" dirty="0"/>
              <a:t>as indicator the employment status:</a:t>
            </a:r>
            <a:endParaRPr lang="de-AT" sz="6400" b="1" dirty="0"/>
          </a:p>
          <a:p>
            <a:pPr lvl="1"/>
            <a:r>
              <a:rPr lang="en-GB" sz="6400" dirty="0"/>
              <a:t>Is positively related with the intention of a permanent return.</a:t>
            </a:r>
            <a:endParaRPr lang="de-AT" sz="6400" b="1" dirty="0"/>
          </a:p>
          <a:p>
            <a:pPr lvl="1"/>
            <a:r>
              <a:rPr lang="en-GB" sz="6400" dirty="0" smtClean="0"/>
              <a:t>Wage premiums upon return and acquisition of new job skills during the work experience abroad</a:t>
            </a:r>
            <a:endParaRPr lang="de-AT" sz="6400" b="1" dirty="0" smtClean="0"/>
          </a:p>
          <a:p>
            <a:pPr lvl="1"/>
            <a:r>
              <a:rPr lang="en-GB" sz="6400" dirty="0" smtClean="0"/>
              <a:t>The average amount of remittances sent home has a low but positive effect, </a:t>
            </a:r>
            <a:endParaRPr lang="de-AT" sz="6400" b="1" dirty="0" smtClean="0"/>
          </a:p>
          <a:p>
            <a:pPr lvl="1"/>
            <a:r>
              <a:rPr lang="en-GB" sz="6400" dirty="0" smtClean="0"/>
              <a:t>Migration duration abroad is U-shaped</a:t>
            </a:r>
            <a:endParaRPr lang="de-AT" sz="6400" dirty="0" smtClean="0"/>
          </a:p>
          <a:p>
            <a:pPr lvl="1">
              <a:buNone/>
            </a:pPr>
            <a:endParaRPr lang="de-AT" sz="6400" b="1" dirty="0" smtClean="0"/>
          </a:p>
          <a:p>
            <a:pPr lvl="1">
              <a:buNone/>
            </a:pPr>
            <a:r>
              <a:rPr lang="en-GB" sz="6400" dirty="0"/>
              <a:t>T</a:t>
            </a:r>
            <a:r>
              <a:rPr lang="en-GB" sz="6400" dirty="0" smtClean="0"/>
              <a:t>he intentions of returning home permanently are :</a:t>
            </a:r>
            <a:endParaRPr lang="de-AT" sz="6400" b="1" dirty="0"/>
          </a:p>
          <a:p>
            <a:pPr lvl="1"/>
            <a:r>
              <a:rPr lang="en-GB" sz="6400" dirty="0" smtClean="0"/>
              <a:t>positively effected by the intentions of starting a private business </a:t>
            </a:r>
          </a:p>
          <a:p>
            <a:pPr lvl="1"/>
            <a:r>
              <a:rPr lang="en-GB" sz="6400" dirty="0" smtClean="0"/>
              <a:t>the support of the network at home</a:t>
            </a:r>
            <a:endParaRPr lang="de-AT" sz="6400" b="1" dirty="0" smtClean="0"/>
          </a:p>
          <a:p>
            <a:pPr lvl="1"/>
            <a:r>
              <a:rPr lang="en-GB" sz="6400" dirty="0" smtClean="0"/>
              <a:t>Having a negative experience in the host country labour market and the uncertainty of illegal status push the migrants to permanently return home.</a:t>
            </a:r>
            <a:endParaRPr lang="de-AT" sz="6400" b="1" dirty="0" smtClean="0"/>
          </a:p>
          <a:p>
            <a:pPr lvl="1"/>
            <a:r>
              <a:rPr lang="en-GB" sz="6400" dirty="0" smtClean="0"/>
              <a:t>The intentions of household members to settle abroad determine the intentions of returning home permanently in a strongly negative way. </a:t>
            </a:r>
            <a:endParaRPr lang="de-AT" sz="6400" b="1" dirty="0" smtClean="0"/>
          </a:p>
          <a:p>
            <a:pPr lvl="1">
              <a:buNone/>
            </a:pPr>
            <a:endParaRPr lang="en-GB" sz="6400" dirty="0" smtClean="0"/>
          </a:p>
          <a:p>
            <a:pPr lvl="1">
              <a:buNone/>
            </a:pPr>
            <a:r>
              <a:rPr lang="en-GB" sz="6400" dirty="0" smtClean="0"/>
              <a:t>The </a:t>
            </a:r>
            <a:r>
              <a:rPr lang="en-GB" sz="6400" dirty="0"/>
              <a:t>enhancement of education positively affects a permanent return </a:t>
            </a:r>
            <a:r>
              <a:rPr lang="en-GB" sz="6400" dirty="0" smtClean="0"/>
              <a:t>home but the effect on upgrading is not significant. </a:t>
            </a:r>
            <a:endParaRPr lang="de-AT" sz="6400" b="1" dirty="0"/>
          </a:p>
          <a:p>
            <a:endParaRPr lang="en-GB" sz="6400" dirty="0" smtClean="0"/>
          </a:p>
          <a:p>
            <a:r>
              <a:rPr lang="en-GB" sz="6400" dirty="0" smtClean="0"/>
              <a:t>Occupational upgrading similar to employment upgrading is:</a:t>
            </a:r>
            <a:endParaRPr lang="de-AT" sz="6400" b="1" dirty="0"/>
          </a:p>
          <a:p>
            <a:pPr lvl="1"/>
            <a:r>
              <a:rPr lang="en-GB" sz="6400" dirty="0" smtClean="0"/>
              <a:t>positively </a:t>
            </a:r>
            <a:r>
              <a:rPr lang="en-GB" sz="6400" dirty="0"/>
              <a:t>affected by the skills accumulated abroad, the intention to return permanently and longer migration </a:t>
            </a:r>
            <a:r>
              <a:rPr lang="en-GB" sz="6400" dirty="0" smtClean="0"/>
              <a:t>durations, but in terms of wage premiums the effect is insignificant. </a:t>
            </a:r>
            <a:endParaRPr lang="de-AT" sz="6400" b="1" dirty="0"/>
          </a:p>
          <a:p>
            <a:pPr>
              <a:buNone/>
            </a:pPr>
            <a:endParaRPr lang="de-A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de-AT" sz="3200" dirty="0" smtClean="0"/>
              <a:t>Main findings Romanian returnees</a:t>
            </a:r>
            <a:endParaRPr lang="de-AT" sz="3200" dirty="0"/>
          </a:p>
        </p:txBody>
      </p:sp>
      <p:sp>
        <p:nvSpPr>
          <p:cNvPr id="3" name="Content Placeholder 2"/>
          <p:cNvSpPr>
            <a:spLocks noGrp="1"/>
          </p:cNvSpPr>
          <p:nvPr>
            <p:ph idx="1"/>
          </p:nvPr>
        </p:nvSpPr>
        <p:spPr>
          <a:xfrm>
            <a:off x="285720" y="857232"/>
            <a:ext cx="8572560" cy="5715040"/>
          </a:xfrm>
        </p:spPr>
        <p:txBody>
          <a:bodyPr>
            <a:noAutofit/>
          </a:bodyPr>
          <a:lstStyle/>
          <a:p>
            <a:r>
              <a:rPr lang="en-GB" sz="1600" dirty="0" smtClean="0"/>
              <a:t>The labour </a:t>
            </a:r>
            <a:r>
              <a:rPr lang="en-GB" sz="1600" dirty="0"/>
              <a:t>market upgrading among Romanian returnees: </a:t>
            </a:r>
            <a:endParaRPr lang="de-AT" sz="1600" dirty="0"/>
          </a:p>
          <a:p>
            <a:pPr lvl="1">
              <a:buFont typeface="Symbol" pitchFamily="18" charset="2"/>
              <a:buChar char="-"/>
            </a:pPr>
            <a:r>
              <a:rPr lang="en-GB" sz="1600" dirty="0"/>
              <a:t>Has a positive relationship with the intentions of a permanent return and the wage premium.</a:t>
            </a:r>
            <a:endParaRPr lang="de-AT" sz="1600" dirty="0"/>
          </a:p>
          <a:p>
            <a:pPr lvl="1">
              <a:buFont typeface="Symbol" pitchFamily="18" charset="2"/>
              <a:buChar char="-"/>
            </a:pPr>
            <a:r>
              <a:rPr lang="en-GB" sz="1600" dirty="0" smtClean="0"/>
              <a:t>Among women, the upgrade in employment is positively related to the duration of stay abroad whereas among men, the duration of stay has no impact on upgrading. </a:t>
            </a:r>
            <a:endParaRPr lang="de-AT" sz="1600" dirty="0" smtClean="0"/>
          </a:p>
          <a:p>
            <a:pPr lvl="1">
              <a:buFont typeface="Symbol" pitchFamily="18" charset="2"/>
              <a:buChar char="-"/>
            </a:pPr>
            <a:r>
              <a:rPr lang="en-GB" sz="1600" dirty="0" smtClean="0"/>
              <a:t>Male returnees have a wage premium upon return that rewards their upgrade in the labour market, which is not confirmed for women.</a:t>
            </a:r>
          </a:p>
          <a:p>
            <a:r>
              <a:rPr lang="en-GB" sz="1600" dirty="0" smtClean="0"/>
              <a:t>The permanent return of men is positively determined by the intention of starting an own business, </a:t>
            </a:r>
            <a:r>
              <a:rPr lang="en-GB" sz="1600" dirty="0" smtClean="0"/>
              <a:t>by education.</a:t>
            </a:r>
          </a:p>
          <a:p>
            <a:r>
              <a:rPr lang="en-GB" sz="1600" dirty="0" smtClean="0"/>
              <a:t>Differently </a:t>
            </a:r>
            <a:r>
              <a:rPr lang="en-GB" sz="1600" dirty="0"/>
              <a:t>from Bulgarian returnees, the networks at home and abroad appear to be </a:t>
            </a:r>
            <a:r>
              <a:rPr lang="en-GB" sz="1600" dirty="0" smtClean="0"/>
              <a:t>insignificant. </a:t>
            </a:r>
            <a:endParaRPr lang="de-AT" sz="1600" dirty="0"/>
          </a:p>
          <a:p>
            <a:pPr lvl="0"/>
            <a:r>
              <a:rPr lang="en-GB" sz="1600" dirty="0" smtClean="0"/>
              <a:t>With </a:t>
            </a:r>
            <a:r>
              <a:rPr lang="en-GB" sz="1600" dirty="0"/>
              <a:t>reference to occupational upgrading, there is no confirmation of a wage </a:t>
            </a:r>
            <a:r>
              <a:rPr lang="en-GB" sz="1600" dirty="0" smtClean="0"/>
              <a:t>premium and  duration </a:t>
            </a:r>
            <a:r>
              <a:rPr lang="en-GB" sz="1600" dirty="0"/>
              <a:t>of stay abroad shows </a:t>
            </a:r>
            <a:r>
              <a:rPr lang="en-GB" sz="1600" dirty="0" smtClean="0"/>
              <a:t>no significant effect.</a:t>
            </a:r>
            <a:endParaRPr lang="de-AT" sz="1600" dirty="0"/>
          </a:p>
          <a:p>
            <a:pPr lvl="0"/>
            <a:endParaRPr lang="en-GB" sz="1600" dirty="0" smtClean="0"/>
          </a:p>
          <a:p>
            <a:pPr lvl="0"/>
            <a:r>
              <a:rPr lang="en-GB" sz="1600" dirty="0" smtClean="0"/>
              <a:t>There </a:t>
            </a:r>
            <a:r>
              <a:rPr lang="en-GB" sz="1600" dirty="0"/>
              <a:t>is a negative relationship between the intention to return permanently at home and the main destination countries Hungary, Italy and Spain, while for Germany the effect is positive but insignificant. </a:t>
            </a:r>
            <a:endParaRPr lang="en-GB" sz="1600" dirty="0" smtClean="0"/>
          </a:p>
          <a:p>
            <a:pPr lvl="0"/>
            <a:endParaRPr lang="en-GB" sz="1600" dirty="0" smtClean="0"/>
          </a:p>
          <a:p>
            <a:pPr lvl="0"/>
            <a:r>
              <a:rPr lang="en-GB" sz="1600" dirty="0" smtClean="0"/>
              <a:t>The </a:t>
            </a:r>
            <a:r>
              <a:rPr lang="en-GB" sz="1600" dirty="0"/>
              <a:t>results confirm the circulatory and seasonal migratory patterns of Romanian migrants toward countries, which have closer linguistic and socio-cultural affinities such as Hungary, Italy and Spain. </a:t>
            </a:r>
            <a:endParaRPr lang="de-AT" sz="1600" dirty="0"/>
          </a:p>
          <a:p>
            <a:endParaRPr lang="de-AT"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C</a:t>
            </a:r>
            <a:r>
              <a:rPr lang="de-AT" dirty="0" smtClean="0"/>
              <a:t>onclusions</a:t>
            </a:r>
            <a:endParaRPr lang="de-AT" dirty="0"/>
          </a:p>
        </p:txBody>
      </p:sp>
      <p:sp>
        <p:nvSpPr>
          <p:cNvPr id="3" name="Content Placeholder 2"/>
          <p:cNvSpPr>
            <a:spLocks noGrp="1"/>
          </p:cNvSpPr>
          <p:nvPr>
            <p:ph idx="1"/>
          </p:nvPr>
        </p:nvSpPr>
        <p:spPr>
          <a:xfrm>
            <a:off x="785786" y="1428736"/>
            <a:ext cx="7572428" cy="5214974"/>
          </a:xfrm>
        </p:spPr>
        <p:txBody>
          <a:bodyPr>
            <a:noAutofit/>
          </a:bodyPr>
          <a:lstStyle/>
          <a:p>
            <a:pPr>
              <a:buNone/>
            </a:pPr>
            <a:r>
              <a:rPr lang="en-GB" sz="1800" dirty="0" smtClean="0"/>
              <a:t>Upgrading </a:t>
            </a:r>
            <a:r>
              <a:rPr lang="en-GB" sz="1800" dirty="0"/>
              <a:t>in the local labour market </a:t>
            </a:r>
            <a:r>
              <a:rPr lang="en-GB" sz="1800" dirty="0" smtClean="0"/>
              <a:t>strongly </a:t>
            </a:r>
            <a:r>
              <a:rPr lang="en-GB" sz="1800" dirty="0"/>
              <a:t>depends </a:t>
            </a:r>
            <a:r>
              <a:rPr lang="en-GB" sz="1800" dirty="0" smtClean="0"/>
              <a:t>on:</a:t>
            </a:r>
          </a:p>
          <a:p>
            <a:pPr lvl="1"/>
            <a:r>
              <a:rPr lang="en-GB" sz="1800" dirty="0" smtClean="0"/>
              <a:t>skill </a:t>
            </a:r>
            <a:r>
              <a:rPr lang="en-GB" sz="1800" dirty="0"/>
              <a:t>composition of the return </a:t>
            </a:r>
            <a:r>
              <a:rPr lang="en-GB" sz="1800" dirty="0" smtClean="0"/>
              <a:t>migrant</a:t>
            </a:r>
          </a:p>
          <a:p>
            <a:pPr lvl="1"/>
            <a:r>
              <a:rPr lang="en-GB" sz="1800" dirty="0" smtClean="0"/>
              <a:t>type </a:t>
            </a:r>
            <a:r>
              <a:rPr lang="en-GB" sz="1800" dirty="0"/>
              <a:t>of selectivity </a:t>
            </a:r>
            <a:endParaRPr lang="en-GB" sz="1800" dirty="0" smtClean="0"/>
          </a:p>
          <a:p>
            <a:pPr lvl="1"/>
            <a:r>
              <a:rPr lang="en-GB" sz="1800" dirty="0" smtClean="0"/>
              <a:t>monetary incentives (wage premium )</a:t>
            </a:r>
            <a:endParaRPr lang="en-GB" sz="1800" dirty="0" smtClean="0"/>
          </a:p>
          <a:p>
            <a:pPr lvl="1"/>
            <a:r>
              <a:rPr lang="en-GB" sz="1800" dirty="0" smtClean="0"/>
              <a:t>intentions </a:t>
            </a:r>
            <a:r>
              <a:rPr lang="en-GB" sz="1800" dirty="0"/>
              <a:t>to return permanently. </a:t>
            </a:r>
            <a:endParaRPr lang="en-GB" sz="1800" dirty="0" smtClean="0"/>
          </a:p>
          <a:p>
            <a:pPr lvl="1"/>
            <a:endParaRPr lang="en-GB" sz="1800" dirty="0"/>
          </a:p>
          <a:p>
            <a:pPr lvl="1">
              <a:buNone/>
            </a:pPr>
            <a:r>
              <a:rPr lang="en-GB" sz="1800" dirty="0" smtClean="0"/>
              <a:t>The permanent intentions of return are determined by:</a:t>
            </a:r>
          </a:p>
          <a:p>
            <a:pPr lvl="1"/>
            <a:r>
              <a:rPr lang="en-GB" sz="1800" dirty="0" smtClean="0"/>
              <a:t>the work and legal experience abroad</a:t>
            </a:r>
          </a:p>
          <a:p>
            <a:pPr lvl="1"/>
            <a:r>
              <a:rPr lang="en-GB" sz="1800" dirty="0" smtClean="0"/>
              <a:t>Education enhancement and intentions upon return</a:t>
            </a:r>
          </a:p>
          <a:p>
            <a:pPr lvl="1"/>
            <a:r>
              <a:rPr lang="en-GB" sz="1800" dirty="0" smtClean="0"/>
              <a:t>household members’ intentions toward migration</a:t>
            </a:r>
          </a:p>
          <a:p>
            <a:pPr lvl="1"/>
            <a:r>
              <a:rPr lang="en-GB" sz="1800" dirty="0" smtClean="0"/>
              <a:t>The support of networks</a:t>
            </a:r>
            <a:endParaRPr lang="en-GB" sz="1800" dirty="0" smtClean="0"/>
          </a:p>
          <a:p>
            <a:pPr lvl="1">
              <a:buNone/>
            </a:pPr>
            <a:endParaRPr lang="en-GB" sz="1800" dirty="0" smtClean="0"/>
          </a:p>
          <a:p>
            <a:pPr lvl="1">
              <a:buNone/>
            </a:pPr>
            <a:r>
              <a:rPr lang="en-GB" sz="1800" dirty="0" smtClean="0"/>
              <a:t>The </a:t>
            </a:r>
            <a:r>
              <a:rPr lang="en-GB" sz="1800" dirty="0"/>
              <a:t>interdependence in the decision-making process about return migration and labour market </a:t>
            </a:r>
            <a:r>
              <a:rPr lang="en-GB" sz="1800" dirty="0" smtClean="0"/>
              <a:t>outcome require </a:t>
            </a:r>
            <a:r>
              <a:rPr lang="en-GB" sz="1800" dirty="0"/>
              <a:t>counting them simultaneously. </a:t>
            </a:r>
            <a:endParaRPr lang="en-GB" sz="1800" dirty="0" smtClean="0"/>
          </a:p>
          <a:p>
            <a:pPr lvl="1">
              <a:buNone/>
            </a:pPr>
            <a:endParaRPr lang="de-AT"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de-AT" dirty="0" smtClean="0"/>
              <a:t>Policy implications</a:t>
            </a:r>
            <a:endParaRPr lang="de-AT" dirty="0"/>
          </a:p>
        </p:txBody>
      </p:sp>
      <p:sp>
        <p:nvSpPr>
          <p:cNvPr id="3" name="Content Placeholder 2"/>
          <p:cNvSpPr>
            <a:spLocks noGrp="1"/>
          </p:cNvSpPr>
          <p:nvPr>
            <p:ph idx="1"/>
          </p:nvPr>
        </p:nvSpPr>
        <p:spPr>
          <a:xfrm>
            <a:off x="571472" y="1071546"/>
            <a:ext cx="8072494" cy="5572164"/>
          </a:xfrm>
        </p:spPr>
        <p:txBody>
          <a:bodyPr>
            <a:normAutofit fontScale="32500" lnSpcReduction="20000"/>
          </a:bodyPr>
          <a:lstStyle/>
          <a:p>
            <a:pPr>
              <a:lnSpc>
                <a:spcPct val="170000"/>
              </a:lnSpc>
            </a:pPr>
            <a:r>
              <a:rPr lang="en-GB" sz="4900" kern="1400" dirty="0" smtClean="0"/>
              <a:t>Short migration durations and permanent returns because of negative labour market experiences or the illegal status abroad, prevent immigrants to acquire sufficient skills, knowledge and work experience that could be transferred at home upon return. </a:t>
            </a:r>
          </a:p>
          <a:p>
            <a:pPr>
              <a:lnSpc>
                <a:spcPct val="170000"/>
              </a:lnSpc>
            </a:pPr>
            <a:r>
              <a:rPr lang="en-GB" sz="4900" kern="1400" dirty="0" smtClean="0"/>
              <a:t>Premature returns would be harmful toward investments in human and social capital of immigrants.</a:t>
            </a:r>
            <a:endParaRPr lang="de-AT" sz="4900" kern="1400" dirty="0" smtClean="0"/>
          </a:p>
          <a:p>
            <a:pPr>
              <a:lnSpc>
                <a:spcPct val="170000"/>
              </a:lnSpc>
            </a:pPr>
            <a:r>
              <a:rPr lang="en-GB" sz="4900" kern="1400" dirty="0" smtClean="0"/>
              <a:t>From the perspective of home labour markets there may be several reasons for which return migrants might not fare in the expected way. </a:t>
            </a:r>
          </a:p>
          <a:p>
            <a:pPr>
              <a:lnSpc>
                <a:spcPct val="170000"/>
              </a:lnSpc>
            </a:pPr>
            <a:r>
              <a:rPr lang="en-GB" sz="4900" kern="1400" dirty="0" smtClean="0"/>
              <a:t>In order to take best advantage of their human capital, home and host countries must adopt:</a:t>
            </a:r>
          </a:p>
          <a:p>
            <a:pPr lvl="1">
              <a:lnSpc>
                <a:spcPct val="170000"/>
              </a:lnSpc>
            </a:pPr>
            <a:r>
              <a:rPr lang="en-GB" sz="4900" kern="1400" dirty="0" smtClean="0"/>
              <a:t>policies to ease the entry of return migrants to the labour market</a:t>
            </a:r>
          </a:p>
          <a:p>
            <a:pPr lvl="1">
              <a:lnSpc>
                <a:spcPct val="170000"/>
              </a:lnSpc>
            </a:pPr>
            <a:r>
              <a:rPr lang="en-GB" sz="4900" kern="1400" dirty="0" smtClean="0"/>
              <a:t>introduce measures that promote the accumulated skills</a:t>
            </a:r>
          </a:p>
          <a:p>
            <a:pPr lvl="1">
              <a:lnSpc>
                <a:spcPct val="170000"/>
              </a:lnSpc>
            </a:pPr>
            <a:r>
              <a:rPr lang="en-GB" sz="4900" kern="1400" dirty="0" smtClean="0"/>
              <a:t>motivate the returnees by improving remuneration and occupational choice. </a:t>
            </a:r>
            <a:endParaRPr lang="de-AT" sz="4900" kern="1400" dirty="0" smtClean="0"/>
          </a:p>
          <a:p>
            <a:endParaRPr lang="de-AT" dirty="0" smtClean="0"/>
          </a:p>
          <a:p>
            <a:endParaRPr lang="de-AT" dirty="0" smtClean="0"/>
          </a:p>
          <a:p>
            <a:endParaRPr lang="de-A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O</a:t>
            </a:r>
            <a:r>
              <a:rPr lang="de-AT" dirty="0" smtClean="0"/>
              <a:t>utline</a:t>
            </a:r>
            <a:endParaRPr lang="de-AT" dirty="0"/>
          </a:p>
        </p:txBody>
      </p:sp>
      <p:sp>
        <p:nvSpPr>
          <p:cNvPr id="3" name="Content Placeholder 2"/>
          <p:cNvSpPr>
            <a:spLocks noGrp="1"/>
          </p:cNvSpPr>
          <p:nvPr>
            <p:ph idx="1"/>
          </p:nvPr>
        </p:nvSpPr>
        <p:spPr/>
        <p:txBody>
          <a:bodyPr/>
          <a:lstStyle/>
          <a:p>
            <a:r>
              <a:rPr lang="de-AT" dirty="0" smtClean="0"/>
              <a:t>Motivation and objectives</a:t>
            </a:r>
          </a:p>
          <a:p>
            <a:r>
              <a:rPr lang="de-AT" dirty="0" smtClean="0"/>
              <a:t>Literature</a:t>
            </a:r>
          </a:p>
          <a:p>
            <a:r>
              <a:rPr lang="de-AT" dirty="0" smtClean="0"/>
              <a:t>Descriptive statistics</a:t>
            </a:r>
          </a:p>
          <a:p>
            <a:r>
              <a:rPr lang="de-AT" dirty="0" smtClean="0"/>
              <a:t>Methodology</a:t>
            </a:r>
          </a:p>
          <a:p>
            <a:r>
              <a:rPr lang="de-AT" dirty="0" smtClean="0"/>
              <a:t>Estimation results</a:t>
            </a:r>
          </a:p>
          <a:p>
            <a:r>
              <a:rPr lang="de-AT" dirty="0" smtClean="0"/>
              <a:t>Main findings</a:t>
            </a:r>
          </a:p>
          <a:p>
            <a:r>
              <a:rPr lang="de-AT" dirty="0" smtClean="0"/>
              <a:t>Conclusions and policy implications</a:t>
            </a:r>
            <a:endParaRPr lang="de-A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Motivation and objectives</a:t>
            </a:r>
            <a:endParaRPr lang="de-AT" dirty="0"/>
          </a:p>
        </p:txBody>
      </p:sp>
      <p:sp>
        <p:nvSpPr>
          <p:cNvPr id="3" name="Content Placeholder 2"/>
          <p:cNvSpPr>
            <a:spLocks noGrp="1"/>
          </p:cNvSpPr>
          <p:nvPr>
            <p:ph sz="half" idx="2"/>
          </p:nvPr>
        </p:nvSpPr>
        <p:spPr>
          <a:xfrm>
            <a:off x="714348" y="1714488"/>
            <a:ext cx="7358114" cy="4411675"/>
          </a:xfrm>
        </p:spPr>
        <p:txBody>
          <a:bodyPr>
            <a:normAutofit fontScale="77500" lnSpcReduction="20000"/>
          </a:bodyPr>
          <a:lstStyle/>
          <a:p>
            <a:pPr>
              <a:lnSpc>
                <a:spcPct val="170000"/>
              </a:lnSpc>
            </a:pPr>
            <a:r>
              <a:rPr lang="en-GB" dirty="0" smtClean="0"/>
              <a:t>The decision of migrants to return is mainly determined by labour market structure, monetary incentives, migration targets , dissatisfaction wi</a:t>
            </a:r>
            <a:r>
              <a:rPr lang="en-GB" dirty="0" smtClean="0"/>
              <a:t>th </a:t>
            </a:r>
            <a:r>
              <a:rPr lang="en-GB" dirty="0" smtClean="0"/>
              <a:t>the outcomes, family motives, cultural affinities, etc.  </a:t>
            </a:r>
            <a:endParaRPr lang="de-AT" dirty="0" smtClean="0"/>
          </a:p>
          <a:p>
            <a:pPr lvl="0">
              <a:lnSpc>
                <a:spcPct val="170000"/>
              </a:lnSpc>
            </a:pPr>
            <a:r>
              <a:rPr lang="en-GB" dirty="0" smtClean="0"/>
              <a:t>The purpose of this study is to analyse:</a:t>
            </a:r>
          </a:p>
          <a:p>
            <a:pPr lvl="1">
              <a:lnSpc>
                <a:spcPct val="170000"/>
              </a:lnSpc>
            </a:pPr>
            <a:r>
              <a:rPr lang="en-GB" dirty="0" smtClean="0"/>
              <a:t>temporary migration and its</a:t>
            </a:r>
            <a:r>
              <a:rPr lang="en-GB" dirty="0" smtClean="0"/>
              <a:t> effects on the labour market outcomes of the return migrants </a:t>
            </a:r>
          </a:p>
          <a:p>
            <a:pPr lvl="1">
              <a:lnSpc>
                <a:spcPct val="170000"/>
              </a:lnSpc>
            </a:pPr>
            <a:r>
              <a:rPr lang="en-GB" dirty="0" smtClean="0"/>
              <a:t>the migration patterns of Bulgarian and Romanian Returnees</a:t>
            </a:r>
            <a:endParaRPr lang="en-GB" i="1" dirty="0" smtClean="0"/>
          </a:p>
          <a:p>
            <a:pPr lvl="1">
              <a:lnSpc>
                <a:spcPct val="170000"/>
              </a:lnSpc>
            </a:pPr>
            <a:r>
              <a:rPr lang="en-GB" dirty="0" smtClean="0"/>
              <a:t>whether there is an upgrade in terms of employment and occupational status of returnees and what is the effect of the main determinants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de-AT" dirty="0"/>
              <a:t>L</a:t>
            </a:r>
            <a:r>
              <a:rPr lang="de-AT" dirty="0" smtClean="0"/>
              <a:t>iterature</a:t>
            </a:r>
            <a:endParaRPr lang="de-AT" dirty="0"/>
          </a:p>
        </p:txBody>
      </p:sp>
      <p:sp>
        <p:nvSpPr>
          <p:cNvPr id="3" name="Content Placeholder 2"/>
          <p:cNvSpPr>
            <a:spLocks noGrp="1"/>
          </p:cNvSpPr>
          <p:nvPr>
            <p:ph idx="1"/>
          </p:nvPr>
        </p:nvSpPr>
        <p:spPr>
          <a:xfrm>
            <a:off x="642910" y="1071546"/>
            <a:ext cx="7572428" cy="5429288"/>
          </a:xfrm>
        </p:spPr>
        <p:txBody>
          <a:bodyPr>
            <a:noAutofit/>
          </a:bodyPr>
          <a:lstStyle/>
          <a:p>
            <a:pPr>
              <a:lnSpc>
                <a:spcPct val="170000"/>
              </a:lnSpc>
            </a:pPr>
            <a:r>
              <a:rPr lang="en-US" sz="1600" dirty="0"/>
              <a:t>The literature </a:t>
            </a:r>
            <a:r>
              <a:rPr lang="en-US" sz="1600" dirty="0" smtClean="0"/>
              <a:t>shows</a:t>
            </a:r>
            <a:r>
              <a:rPr lang="en-US" sz="1600" dirty="0"/>
              <a:t> </a:t>
            </a:r>
            <a:r>
              <a:rPr lang="en-US" sz="1600" dirty="0" smtClean="0"/>
              <a:t>that return </a:t>
            </a:r>
            <a:r>
              <a:rPr lang="en-US" sz="1600" dirty="0"/>
              <a:t>migrants are selected from </a:t>
            </a:r>
            <a:r>
              <a:rPr lang="en-US" sz="1600" b="1" dirty="0"/>
              <a:t>both tails of the migrants’ skills distribution</a:t>
            </a:r>
            <a:r>
              <a:rPr lang="en-US" sz="1600" dirty="0"/>
              <a:t> who are heterogeneous in their motives to return, their </a:t>
            </a:r>
            <a:r>
              <a:rPr lang="en-US" sz="1600" dirty="0" err="1" smtClean="0"/>
              <a:t>behaviour</a:t>
            </a:r>
            <a:r>
              <a:rPr lang="en-US" sz="1600" dirty="0" smtClean="0"/>
              <a:t>, characteristics </a:t>
            </a:r>
            <a:r>
              <a:rPr lang="en-US" sz="1600" dirty="0"/>
              <a:t>and their expected outcomes upon </a:t>
            </a:r>
            <a:r>
              <a:rPr lang="en-US" sz="1600" dirty="0" smtClean="0"/>
              <a:t>return, </a:t>
            </a:r>
            <a:r>
              <a:rPr lang="en-US" sz="1600" dirty="0"/>
              <a:t>Stark (1998</a:t>
            </a:r>
            <a:r>
              <a:rPr lang="en-US" sz="1600" dirty="0" smtClean="0"/>
              <a:t>).</a:t>
            </a:r>
            <a:endParaRPr lang="de-AT" sz="1600" dirty="0"/>
          </a:p>
          <a:p>
            <a:pPr>
              <a:lnSpc>
                <a:spcPct val="170000"/>
              </a:lnSpc>
            </a:pPr>
            <a:r>
              <a:rPr lang="en-US" sz="1600" dirty="0" smtClean="0"/>
              <a:t>There is a </a:t>
            </a:r>
            <a:r>
              <a:rPr lang="en-US" sz="1600" b="1" dirty="0"/>
              <a:t>negative selectivity </a:t>
            </a:r>
            <a:r>
              <a:rPr lang="en-US" sz="1600" dirty="0"/>
              <a:t>among the returnees who tend to be less productive than those who remain abroad. </a:t>
            </a:r>
            <a:r>
              <a:rPr lang="en-US" sz="1600" dirty="0" err="1"/>
              <a:t>Borjas</a:t>
            </a:r>
            <a:r>
              <a:rPr lang="en-US" sz="1600" dirty="0"/>
              <a:t> (1996</a:t>
            </a:r>
            <a:r>
              <a:rPr lang="en-US" sz="1600" dirty="0" smtClean="0"/>
              <a:t>)</a:t>
            </a:r>
            <a:endParaRPr lang="de-AT" sz="1600" dirty="0"/>
          </a:p>
          <a:p>
            <a:pPr>
              <a:lnSpc>
                <a:spcPct val="170000"/>
              </a:lnSpc>
            </a:pPr>
            <a:r>
              <a:rPr lang="en-US" sz="1600" dirty="0" err="1"/>
              <a:t>Venturini</a:t>
            </a:r>
            <a:r>
              <a:rPr lang="en-US" sz="1600" dirty="0"/>
              <a:t> (2008) finds that there </a:t>
            </a:r>
            <a:r>
              <a:rPr lang="en-US" sz="1600" dirty="0" smtClean="0"/>
              <a:t>is </a:t>
            </a:r>
            <a:r>
              <a:rPr lang="en-US" sz="1600" dirty="0"/>
              <a:t>a </a:t>
            </a:r>
            <a:r>
              <a:rPr lang="en-US" sz="1600" b="1" dirty="0"/>
              <a:t>positive selectivity </a:t>
            </a:r>
            <a:r>
              <a:rPr lang="en-US" sz="1600" dirty="0"/>
              <a:t>among the highly-skilled migrants, which are more likely to leave the host country and return home</a:t>
            </a:r>
            <a:r>
              <a:rPr lang="en-US" sz="1600" dirty="0" smtClean="0"/>
              <a:t>. </a:t>
            </a:r>
            <a:endParaRPr lang="de-AT" sz="1600" dirty="0"/>
          </a:p>
          <a:p>
            <a:pPr>
              <a:lnSpc>
                <a:spcPct val="170000"/>
              </a:lnSpc>
            </a:pPr>
            <a:r>
              <a:rPr lang="en-US" sz="1600" dirty="0" err="1" smtClean="0"/>
              <a:t>Dustmann</a:t>
            </a:r>
            <a:r>
              <a:rPr lang="en-US" sz="1600" dirty="0" smtClean="0"/>
              <a:t> (</a:t>
            </a:r>
            <a:r>
              <a:rPr lang="en-US" sz="1600" dirty="0"/>
              <a:t>2003) argues that the wage differential only partly explains the dynamics of </a:t>
            </a:r>
            <a:r>
              <a:rPr lang="en-US" sz="1600" dirty="0" smtClean="0"/>
              <a:t>migration.</a:t>
            </a:r>
            <a:endParaRPr lang="de-AT" sz="1600" dirty="0"/>
          </a:p>
          <a:p>
            <a:pPr>
              <a:lnSpc>
                <a:spcPct val="170000"/>
              </a:lnSpc>
            </a:pPr>
            <a:r>
              <a:rPr lang="en-US" sz="1600" dirty="0"/>
              <a:t>Constant and Massey (2002) show that emigrants </a:t>
            </a:r>
            <a:r>
              <a:rPr lang="en-US" sz="1600" dirty="0" smtClean="0"/>
              <a:t>have </a:t>
            </a:r>
            <a:r>
              <a:rPr lang="en-US" sz="1600" dirty="0"/>
              <a:t>higher probabilities to return if they have </a:t>
            </a:r>
            <a:r>
              <a:rPr lang="en-US" sz="1600" b="1" dirty="0"/>
              <a:t>weak employment ties </a:t>
            </a:r>
            <a:r>
              <a:rPr lang="en-US" sz="1600" dirty="0"/>
              <a:t>with the </a:t>
            </a:r>
            <a:r>
              <a:rPr lang="en-US" sz="1600" dirty="0" err="1"/>
              <a:t>labour</a:t>
            </a:r>
            <a:r>
              <a:rPr lang="en-US" sz="1600" dirty="0"/>
              <a:t> market in the host </a:t>
            </a:r>
            <a:r>
              <a:rPr lang="en-US" sz="1600" dirty="0" smtClean="0"/>
              <a:t>country. </a:t>
            </a:r>
            <a:endParaRPr lang="de-AT"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de-AT" dirty="0" smtClean="0"/>
              <a:t>Literature</a:t>
            </a:r>
            <a:endParaRPr lang="de-AT" dirty="0"/>
          </a:p>
        </p:txBody>
      </p:sp>
      <p:sp>
        <p:nvSpPr>
          <p:cNvPr id="3" name="Content Placeholder 2"/>
          <p:cNvSpPr>
            <a:spLocks noGrp="1"/>
          </p:cNvSpPr>
          <p:nvPr>
            <p:ph idx="1"/>
          </p:nvPr>
        </p:nvSpPr>
        <p:spPr>
          <a:xfrm>
            <a:off x="785786" y="1071546"/>
            <a:ext cx="7786742" cy="5214974"/>
          </a:xfrm>
        </p:spPr>
        <p:txBody>
          <a:bodyPr>
            <a:normAutofit fontScale="92500" lnSpcReduction="20000"/>
          </a:bodyPr>
          <a:lstStyle/>
          <a:p>
            <a:pPr>
              <a:buNone/>
            </a:pPr>
            <a:endParaRPr lang="en-US" dirty="0" smtClean="0"/>
          </a:p>
          <a:p>
            <a:pPr>
              <a:lnSpc>
                <a:spcPct val="150000"/>
              </a:lnSpc>
            </a:pPr>
            <a:r>
              <a:rPr lang="en-US" sz="1900" dirty="0" err="1" smtClean="0"/>
              <a:t>Lacuasta</a:t>
            </a:r>
            <a:r>
              <a:rPr lang="en-US" sz="1900" dirty="0" smtClean="0"/>
              <a:t> </a:t>
            </a:r>
            <a:r>
              <a:rPr lang="en-US" sz="1900" dirty="0"/>
              <a:t>(2006) and </a:t>
            </a:r>
            <a:r>
              <a:rPr lang="en-US" sz="1900" dirty="0" err="1"/>
              <a:t>Rainhold</a:t>
            </a:r>
            <a:r>
              <a:rPr lang="en-US" sz="1900" dirty="0"/>
              <a:t> and Thom (2008) show </a:t>
            </a:r>
            <a:r>
              <a:rPr lang="en-US" sz="1900" dirty="0" smtClean="0"/>
              <a:t>that, </a:t>
            </a:r>
            <a:r>
              <a:rPr lang="en-US" sz="1900" dirty="0" smtClean="0"/>
              <a:t>abroad </a:t>
            </a:r>
            <a:r>
              <a:rPr lang="en-US" sz="1900" dirty="0" smtClean="0"/>
              <a:t>working </a:t>
            </a:r>
            <a:r>
              <a:rPr lang="en-US" sz="1900" dirty="0"/>
              <a:t>experience </a:t>
            </a:r>
            <a:r>
              <a:rPr lang="en-US" sz="1900" dirty="0" smtClean="0"/>
              <a:t>longer </a:t>
            </a:r>
            <a:r>
              <a:rPr lang="en-US" sz="1900" dirty="0"/>
              <a:t>than 3 years results in </a:t>
            </a:r>
            <a:r>
              <a:rPr lang="en-US" sz="1900" b="1" dirty="0"/>
              <a:t>skill-upgrading </a:t>
            </a:r>
            <a:r>
              <a:rPr lang="en-US" sz="1900" dirty="0"/>
              <a:t>which is associated with wage premiums upon return. </a:t>
            </a:r>
            <a:endParaRPr lang="en-US" sz="1900" dirty="0" smtClean="0"/>
          </a:p>
          <a:p>
            <a:pPr>
              <a:lnSpc>
                <a:spcPct val="150000"/>
              </a:lnSpc>
              <a:buNone/>
            </a:pPr>
            <a:r>
              <a:rPr lang="en-US" sz="1900" dirty="0"/>
              <a:t> </a:t>
            </a:r>
            <a:endParaRPr lang="de-AT" sz="1900" dirty="0"/>
          </a:p>
          <a:p>
            <a:pPr>
              <a:lnSpc>
                <a:spcPct val="150000"/>
              </a:lnSpc>
            </a:pPr>
            <a:r>
              <a:rPr lang="en-US" sz="1900" dirty="0" err="1"/>
              <a:t>Iara</a:t>
            </a:r>
            <a:r>
              <a:rPr lang="en-US" sz="1900" dirty="0"/>
              <a:t> (2006) also finds that the work experience in Western European countries of immigrants from Central Eastern European Counties produces </a:t>
            </a:r>
            <a:r>
              <a:rPr lang="en-US" sz="1900" b="1" dirty="0"/>
              <a:t>skill</a:t>
            </a:r>
            <a:r>
              <a:rPr lang="en-US" sz="1900" dirty="0"/>
              <a:t> </a:t>
            </a:r>
            <a:r>
              <a:rPr lang="en-US" sz="1900" b="1" dirty="0"/>
              <a:t>diffusion </a:t>
            </a:r>
            <a:r>
              <a:rPr lang="en-US" sz="1900" dirty="0"/>
              <a:t>and a wage premium upon return for the work abroad. </a:t>
            </a:r>
            <a:endParaRPr lang="de-AT" sz="1900" dirty="0"/>
          </a:p>
          <a:p>
            <a:pPr>
              <a:lnSpc>
                <a:spcPct val="150000"/>
              </a:lnSpc>
              <a:buNone/>
            </a:pPr>
            <a:endParaRPr lang="de-AT" sz="1900" dirty="0"/>
          </a:p>
          <a:p>
            <a:pPr>
              <a:lnSpc>
                <a:spcPct val="150000"/>
              </a:lnSpc>
            </a:pPr>
            <a:r>
              <a:rPr lang="en-US" sz="1900" dirty="0" smtClean="0"/>
              <a:t>de </a:t>
            </a:r>
            <a:r>
              <a:rPr lang="en-US" sz="1900" dirty="0" err="1"/>
              <a:t>Coulon</a:t>
            </a:r>
            <a:r>
              <a:rPr lang="en-US" sz="1900" dirty="0"/>
              <a:t> and </a:t>
            </a:r>
            <a:r>
              <a:rPr lang="en-US" sz="1900" dirty="0" err="1"/>
              <a:t>Piracha</a:t>
            </a:r>
            <a:r>
              <a:rPr lang="en-US" sz="1900" dirty="0"/>
              <a:t> (2005) find that although the Albanian return migrants are negatively selected, the permanence and the work experience gained abroad turn out to provide an </a:t>
            </a:r>
            <a:r>
              <a:rPr lang="en-US" sz="1900" b="1" dirty="0"/>
              <a:t>income premium </a:t>
            </a:r>
            <a:r>
              <a:rPr lang="en-US" sz="1900" dirty="0" smtClean="0"/>
              <a:t>especially </a:t>
            </a:r>
            <a:r>
              <a:rPr lang="en-US" sz="1900" dirty="0"/>
              <a:t>if </a:t>
            </a:r>
            <a:r>
              <a:rPr lang="en-US" sz="1900" dirty="0" smtClean="0"/>
              <a:t>the </a:t>
            </a:r>
            <a:r>
              <a:rPr lang="en-US" sz="1900" dirty="0"/>
              <a:t>returnees choose to work as </a:t>
            </a:r>
            <a:r>
              <a:rPr lang="en-US" sz="1900" b="1" dirty="0" smtClean="0"/>
              <a:t>self-employed</a:t>
            </a:r>
            <a:r>
              <a:rPr lang="en-US" sz="1900" dirty="0" smtClean="0"/>
              <a:t>. </a:t>
            </a:r>
            <a:endParaRPr lang="de-AT" sz="1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28663" y="1000108"/>
          <a:ext cx="6929486" cy="4857778"/>
        </p:xfrm>
        <a:graphic>
          <a:graphicData uri="http://schemas.openxmlformats.org/drawingml/2006/table">
            <a:tbl>
              <a:tblPr/>
              <a:tblGrid>
                <a:gridCol w="3967524"/>
                <a:gridCol w="1480981"/>
                <a:gridCol w="1480981"/>
              </a:tblGrid>
              <a:tr h="322494">
                <a:tc>
                  <a:txBody>
                    <a:bodyPr/>
                    <a:lstStyle/>
                    <a:p>
                      <a:pPr algn="ctr">
                        <a:lnSpc>
                          <a:spcPct val="115000"/>
                        </a:lnSpc>
                        <a:spcAft>
                          <a:spcPts val="0"/>
                        </a:spcAft>
                      </a:pPr>
                      <a:endParaRPr lang="de-AT" sz="1200" dirty="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GB" sz="1200" b="1">
                          <a:latin typeface="+mj-lt"/>
                          <a:ea typeface="Times New Roman"/>
                          <a:cs typeface="Arial"/>
                        </a:rPr>
                        <a:t>Bulgarian Returnees </a:t>
                      </a:r>
                      <a:endParaRPr lang="de-AT" sz="120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GB" sz="1200" b="1">
                          <a:latin typeface="+mj-lt"/>
                          <a:ea typeface="Times New Roman"/>
                          <a:cs typeface="Arial"/>
                        </a:rPr>
                        <a:t>Romanian Returnees</a:t>
                      </a:r>
                      <a:endParaRPr lang="de-AT" sz="120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19256">
                <a:tc>
                  <a:txBody>
                    <a:bodyPr/>
                    <a:lstStyle/>
                    <a:p>
                      <a:pPr algn="ctr">
                        <a:lnSpc>
                          <a:spcPct val="115000"/>
                        </a:lnSpc>
                        <a:spcAft>
                          <a:spcPts val="0"/>
                        </a:spcAft>
                      </a:pPr>
                      <a:r>
                        <a:rPr lang="en-GB" sz="1200" b="0" dirty="0">
                          <a:latin typeface="+mj-lt"/>
                          <a:ea typeface="Times New Roman"/>
                          <a:cs typeface="Arial"/>
                        </a:rPr>
                        <a:t>Return permanent</a:t>
                      </a:r>
                      <a:endParaRPr lang="de-AT" sz="1200" b="0" dirty="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n-GB" sz="1200">
                          <a:latin typeface="+mj-lt"/>
                          <a:ea typeface="Times New Roman"/>
                          <a:cs typeface="Arial"/>
                        </a:rPr>
                        <a:t>29%</a:t>
                      </a:r>
                      <a:endParaRPr lang="de-AT" sz="120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n-GB" sz="1200">
                          <a:latin typeface="+mj-lt"/>
                          <a:ea typeface="Times New Roman"/>
                          <a:cs typeface="Arial"/>
                        </a:rPr>
                        <a:t>44%</a:t>
                      </a:r>
                      <a:endParaRPr lang="de-AT" sz="1200">
                        <a:latin typeface="+mj-lt"/>
                        <a:ea typeface="Times New Roman"/>
                      </a:endParaRPr>
                    </a:p>
                  </a:txBody>
                  <a:tcPr marL="53318" marR="53318" marT="0" marB="0">
                    <a:lnL>
                      <a:noFill/>
                    </a:lnL>
                    <a:lnR>
                      <a:noFill/>
                    </a:lnR>
                    <a:lnT w="12700" cap="flat" cmpd="sng" algn="ctr">
                      <a:solidFill>
                        <a:srgbClr val="4F81BD"/>
                      </a:solidFill>
                      <a:prstDash val="solid"/>
                      <a:round/>
                      <a:headEnd type="none" w="med" len="med"/>
                      <a:tailEnd type="none" w="med" len="med"/>
                    </a:lnT>
                    <a:lnB>
                      <a:noFill/>
                    </a:lnB>
                  </a:tcPr>
                </a:tc>
              </a:tr>
              <a:tr h="219256">
                <a:tc>
                  <a:txBody>
                    <a:bodyPr/>
                    <a:lstStyle/>
                    <a:p>
                      <a:pPr algn="ctr">
                        <a:lnSpc>
                          <a:spcPct val="115000"/>
                        </a:lnSpc>
                        <a:spcAft>
                          <a:spcPts val="0"/>
                        </a:spcAft>
                      </a:pPr>
                      <a:r>
                        <a:rPr lang="en-GB" sz="1200" b="0" dirty="0">
                          <a:latin typeface="+mj-lt"/>
                          <a:ea typeface="Times New Roman"/>
                          <a:cs typeface="Arial"/>
                        </a:rPr>
                        <a:t>Gender</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59% males</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67%</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Age</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35 years</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36 years</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Marital Status</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52% married</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68% married</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Education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12-13 years</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11 years</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New language acquisition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42 %</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53%</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skills acquired at job</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26 %</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49%</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Enhance education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3%</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2%</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Home network</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39%</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49%</a:t>
                      </a:r>
                      <a:endParaRPr lang="de-AT" sz="1200">
                        <a:latin typeface="+mj-lt"/>
                        <a:ea typeface="Times New Roman"/>
                      </a:endParaRPr>
                    </a:p>
                  </a:txBody>
                  <a:tcPr marL="53318" marR="53318" marT="0" marB="0">
                    <a:lnL>
                      <a:noFill/>
                    </a:lnL>
                    <a:lnR>
                      <a:noFill/>
                    </a:lnR>
                    <a:lnT>
                      <a:noFill/>
                    </a:lnT>
                    <a:lnB>
                      <a:noFill/>
                    </a:lnB>
                  </a:tcPr>
                </a:tc>
              </a:tr>
              <a:tr h="222563">
                <a:tc>
                  <a:txBody>
                    <a:bodyPr/>
                    <a:lstStyle/>
                    <a:p>
                      <a:pPr algn="ctr">
                        <a:lnSpc>
                          <a:spcPct val="115000"/>
                        </a:lnSpc>
                        <a:spcAft>
                          <a:spcPts val="0"/>
                        </a:spcAft>
                      </a:pPr>
                      <a:r>
                        <a:rPr lang="en-GB" sz="1200" b="0" dirty="0">
                          <a:latin typeface="+mj-lt"/>
                          <a:ea typeface="Times New Roman"/>
                          <a:cs typeface="Arial"/>
                        </a:rPr>
                        <a:t>Abroad Network</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50%</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dirty="0">
                          <a:latin typeface="+mj-lt"/>
                          <a:ea typeface="Times New Roman"/>
                          <a:cs typeface="Arial"/>
                        </a:rPr>
                        <a:t>22%</a:t>
                      </a:r>
                      <a:endParaRPr lang="de-AT" sz="1200" dirty="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Negative labour market experience abroad</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14%</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10%</a:t>
                      </a:r>
                      <a:endParaRPr lang="de-AT" sz="1200">
                        <a:latin typeface="+mj-lt"/>
                        <a:ea typeface="Times New Roman"/>
                      </a:endParaRPr>
                    </a:p>
                  </a:txBody>
                  <a:tcPr marL="53318" marR="53318" marT="0" marB="0">
                    <a:lnL>
                      <a:noFill/>
                    </a:lnL>
                    <a:lnR>
                      <a:noFill/>
                    </a:lnR>
                    <a:lnT>
                      <a:noFill/>
                    </a:lnT>
                    <a:lnB>
                      <a:noFill/>
                    </a:lnB>
                  </a:tcPr>
                </a:tc>
              </a:tr>
              <a:tr h="322494">
                <a:tc>
                  <a:txBody>
                    <a:bodyPr/>
                    <a:lstStyle/>
                    <a:p>
                      <a:pPr algn="ctr">
                        <a:lnSpc>
                          <a:spcPct val="115000"/>
                        </a:lnSpc>
                        <a:spcAft>
                          <a:spcPts val="0"/>
                        </a:spcAft>
                      </a:pPr>
                      <a:r>
                        <a:rPr lang="en-GB" sz="1200" b="0" dirty="0">
                          <a:latin typeface="+mj-lt"/>
                          <a:ea typeface="Times New Roman"/>
                          <a:cs typeface="Arial"/>
                        </a:rPr>
                        <a:t>Negative experience because of illegal status abroad</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10%</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8%</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Duration abroad </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32,5 months</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22 months</a:t>
                      </a:r>
                      <a:endParaRPr lang="de-AT" sz="1200">
                        <a:latin typeface="+mj-lt"/>
                        <a:ea typeface="Times New Roman"/>
                      </a:endParaRPr>
                    </a:p>
                  </a:txBody>
                  <a:tcPr marL="53318" marR="53318" marT="0" marB="0">
                    <a:lnL>
                      <a:noFill/>
                    </a:lnL>
                    <a:lnR>
                      <a:noFill/>
                    </a:lnR>
                    <a:lnT>
                      <a:noFill/>
                    </a:lnT>
                    <a:lnB>
                      <a:noFill/>
                    </a:lnB>
                  </a:tcPr>
                </a:tc>
              </a:tr>
              <a:tr h="262875">
                <a:tc>
                  <a:txBody>
                    <a:bodyPr/>
                    <a:lstStyle/>
                    <a:p>
                      <a:pPr algn="ctr">
                        <a:lnSpc>
                          <a:spcPct val="115000"/>
                        </a:lnSpc>
                        <a:spcAft>
                          <a:spcPts val="0"/>
                        </a:spcAft>
                      </a:pPr>
                      <a:r>
                        <a:rPr lang="en-GB" sz="1200" b="0" dirty="0">
                          <a:latin typeface="+mj-lt"/>
                          <a:ea typeface="Times New Roman"/>
                          <a:cs typeface="Arial"/>
                        </a:rPr>
                        <a:t>Employment upgrade upon return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91%</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87%</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Occupational upgrade upon return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80%</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81%</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Start own business upon return</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6%</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10%</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Prior migration income(monthly)</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207 $</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104$</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Earnings abroad(monthly)</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1226$</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dirty="0">
                          <a:latin typeface="+mj-lt"/>
                          <a:ea typeface="Times New Roman"/>
                          <a:cs typeface="Arial"/>
                        </a:rPr>
                        <a:t>800$</a:t>
                      </a:r>
                      <a:endParaRPr lang="de-AT" sz="1200" dirty="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Remittances (monthly)</a:t>
                      </a:r>
                      <a:endParaRPr lang="de-AT" sz="1200" b="0" dirty="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76,341 $</a:t>
                      </a:r>
                      <a:endParaRPr lang="de-AT" sz="1200">
                        <a:latin typeface="+mj-lt"/>
                        <a:ea typeface="Times New Roman"/>
                      </a:endParaRPr>
                    </a:p>
                  </a:txBody>
                  <a:tcPr marL="53318" marR="53318" marT="0" marB="0">
                    <a:lnL>
                      <a:noFill/>
                    </a:lnL>
                    <a:lnR>
                      <a:noFill/>
                    </a:lnR>
                    <a:lnT>
                      <a:noFill/>
                    </a:lnT>
                    <a:lnB>
                      <a:noFill/>
                    </a:lnB>
                  </a:tcPr>
                </a:tc>
                <a:tc>
                  <a:txBody>
                    <a:bodyPr/>
                    <a:lstStyle/>
                    <a:p>
                      <a:pPr algn="ctr">
                        <a:lnSpc>
                          <a:spcPct val="115000"/>
                        </a:lnSpc>
                        <a:spcAft>
                          <a:spcPts val="0"/>
                        </a:spcAft>
                      </a:pPr>
                      <a:r>
                        <a:rPr lang="en-GB" sz="1200">
                          <a:latin typeface="+mj-lt"/>
                          <a:ea typeface="Times New Roman"/>
                          <a:cs typeface="Arial"/>
                        </a:rPr>
                        <a:t>154$</a:t>
                      </a:r>
                      <a:endParaRPr lang="de-AT" sz="1200">
                        <a:latin typeface="+mj-lt"/>
                        <a:ea typeface="Times New Roman"/>
                      </a:endParaRPr>
                    </a:p>
                  </a:txBody>
                  <a:tcPr marL="53318" marR="53318" marT="0" marB="0">
                    <a:lnL>
                      <a:noFill/>
                    </a:lnL>
                    <a:lnR>
                      <a:noFill/>
                    </a:lnR>
                    <a:lnT>
                      <a:noFill/>
                    </a:lnT>
                    <a:lnB>
                      <a:noFill/>
                    </a:lnB>
                  </a:tcPr>
                </a:tc>
              </a:tr>
              <a:tr h="219256">
                <a:tc>
                  <a:txBody>
                    <a:bodyPr/>
                    <a:lstStyle/>
                    <a:p>
                      <a:pPr algn="ctr">
                        <a:lnSpc>
                          <a:spcPct val="115000"/>
                        </a:lnSpc>
                        <a:spcAft>
                          <a:spcPts val="0"/>
                        </a:spcAft>
                      </a:pPr>
                      <a:r>
                        <a:rPr lang="en-GB" sz="1200" b="0" dirty="0">
                          <a:latin typeface="+mj-lt"/>
                          <a:ea typeface="Times New Roman"/>
                          <a:cs typeface="Arial"/>
                        </a:rPr>
                        <a:t>Post migration income(monthly)</a:t>
                      </a:r>
                      <a:endParaRPr lang="de-AT" sz="1200" b="0" dirty="0">
                        <a:latin typeface="+mj-lt"/>
                        <a:ea typeface="Times New Roman"/>
                      </a:endParaRPr>
                    </a:p>
                  </a:txBody>
                  <a:tcPr marL="53318" marR="53318"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GB" sz="1200">
                          <a:latin typeface="+mj-lt"/>
                          <a:ea typeface="Times New Roman"/>
                          <a:cs typeface="Arial"/>
                        </a:rPr>
                        <a:t>300 $</a:t>
                      </a:r>
                      <a:endParaRPr lang="de-AT" sz="1200">
                        <a:latin typeface="+mj-lt"/>
                        <a:ea typeface="Times New Roman"/>
                      </a:endParaRPr>
                    </a:p>
                  </a:txBody>
                  <a:tcPr marL="53318" marR="53318"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n-GB" sz="1200" dirty="0">
                          <a:latin typeface="+mj-lt"/>
                          <a:ea typeface="Times New Roman"/>
                          <a:cs typeface="Arial"/>
                        </a:rPr>
                        <a:t>170$</a:t>
                      </a:r>
                      <a:endParaRPr lang="de-AT" sz="1200" dirty="0">
                        <a:latin typeface="+mj-lt"/>
                        <a:ea typeface="Times New Roman"/>
                      </a:endParaRPr>
                    </a:p>
                  </a:txBody>
                  <a:tcPr marL="53318" marR="53318"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1000100" y="5929330"/>
            <a:ext cx="5429288"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j-lt"/>
                <a:ea typeface="Calibri" pitchFamily="34" charset="0"/>
                <a:cs typeface="BookmanOldStyle"/>
              </a:rPr>
              <a:t>Source: World Bank (2005)</a:t>
            </a:r>
            <a:endParaRPr kumimoji="0" lang="en-US" sz="1800" b="0" i="0" u="none" strike="noStrike" cap="none" normalizeH="0" baseline="0" dirty="0" smtClean="0">
              <a:ln>
                <a:noFill/>
              </a:ln>
              <a:solidFill>
                <a:schemeClr val="tx1"/>
              </a:solidFill>
              <a:effectLst/>
              <a:latin typeface="+mj-lt"/>
              <a:cs typeface="Arial" pitchFamily="34" charset="0"/>
            </a:endParaRPr>
          </a:p>
        </p:txBody>
      </p:sp>
      <p:sp>
        <p:nvSpPr>
          <p:cNvPr id="4" name="Rectangle 3"/>
          <p:cNvSpPr/>
          <p:nvPr/>
        </p:nvSpPr>
        <p:spPr>
          <a:xfrm>
            <a:off x="1428728" y="500042"/>
            <a:ext cx="6072230" cy="400110"/>
          </a:xfrm>
          <a:prstGeom prst="rect">
            <a:avLst/>
          </a:prstGeom>
        </p:spPr>
        <p:txBody>
          <a:bodyPr wrap="square">
            <a:spAutoFit/>
          </a:bodyPr>
          <a:lstStyle/>
          <a:p>
            <a:pPr algn="ctr"/>
            <a:r>
              <a:rPr lang="de-AT" sz="2000" dirty="0" smtClean="0"/>
              <a:t>Profile of Romanian and Bulgarian Returnees</a:t>
            </a:r>
            <a:endParaRPr lang="de-AT"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fontScale="90000"/>
          </a:bodyPr>
          <a:lstStyle/>
          <a:p>
            <a:r>
              <a:rPr lang="de-AT" sz="3100" dirty="0" smtClean="0"/>
              <a:t/>
            </a:r>
            <a:br>
              <a:rPr lang="de-AT" sz="3100" dirty="0" smtClean="0"/>
            </a:br>
            <a:r>
              <a:rPr lang="de-AT" sz="2700" dirty="0" smtClean="0"/>
              <a:t>Methodology: M</a:t>
            </a:r>
            <a:r>
              <a:rPr lang="en-GB" sz="2700" dirty="0" err="1" smtClean="0"/>
              <a:t>aximum</a:t>
            </a:r>
            <a:r>
              <a:rPr lang="en-GB" sz="2700" dirty="0" smtClean="0"/>
              <a:t> likelihood estimation using endogenous switching ordered </a:t>
            </a:r>
            <a:r>
              <a:rPr lang="en-GB" sz="2700" dirty="0" err="1" smtClean="0"/>
              <a:t>probit</a:t>
            </a:r>
            <a:r>
              <a:rPr lang="en-GB" sz="2700" dirty="0" smtClean="0"/>
              <a:t> models</a:t>
            </a:r>
            <a:r>
              <a:rPr lang="de-AT" sz="2200" dirty="0" smtClean="0"/>
              <a:t/>
            </a:r>
            <a:br>
              <a:rPr lang="de-AT" sz="2200" dirty="0" smtClean="0"/>
            </a:br>
            <a:endParaRPr lang="de-AT" sz="2200" dirty="0"/>
          </a:p>
        </p:txBody>
      </p:sp>
      <p:sp>
        <p:nvSpPr>
          <p:cNvPr id="3" name="Content Placeholder 2"/>
          <p:cNvSpPr>
            <a:spLocks noGrp="1"/>
          </p:cNvSpPr>
          <p:nvPr>
            <p:ph idx="1"/>
          </p:nvPr>
        </p:nvSpPr>
        <p:spPr>
          <a:xfrm>
            <a:off x="285720" y="1357299"/>
            <a:ext cx="8401080" cy="428627"/>
          </a:xfrm>
        </p:spPr>
        <p:txBody>
          <a:bodyPr>
            <a:normAutofit/>
          </a:bodyPr>
          <a:lstStyle/>
          <a:p>
            <a:pPr>
              <a:buNone/>
            </a:pPr>
            <a:r>
              <a:rPr lang="en-GB" sz="1800" dirty="0"/>
              <a:t>Following </a:t>
            </a:r>
            <a:r>
              <a:rPr lang="en-GB" sz="1800" dirty="0" smtClean="0"/>
              <a:t>Miranda and </a:t>
            </a:r>
            <a:r>
              <a:rPr lang="en-GB" sz="1800" dirty="0" err="1" smtClean="0"/>
              <a:t>Rabe-Hesketh</a:t>
            </a:r>
            <a:r>
              <a:rPr lang="en-GB" sz="1800" dirty="0" smtClean="0"/>
              <a:t> (2006) outcome equation: </a:t>
            </a:r>
          </a:p>
          <a:p>
            <a:pPr>
              <a:buNone/>
            </a:pPr>
            <a:endParaRPr lang="en-GB" dirty="0"/>
          </a:p>
          <a:p>
            <a:pPr>
              <a:buNone/>
            </a:pPr>
            <a:endParaRPr lang="de-AT" dirty="0"/>
          </a:p>
        </p:txBody>
      </p:sp>
      <p:sp>
        <p:nvSpPr>
          <p:cNvPr id="8" name="Rectangle 7"/>
          <p:cNvSpPr/>
          <p:nvPr/>
        </p:nvSpPr>
        <p:spPr>
          <a:xfrm>
            <a:off x="285720" y="2500307"/>
            <a:ext cx="8358246" cy="4308872"/>
          </a:xfrm>
          <a:prstGeom prst="rect">
            <a:avLst/>
          </a:prstGeom>
        </p:spPr>
        <p:txBody>
          <a:bodyPr wrap="square">
            <a:spAutoFit/>
          </a:bodyPr>
          <a:lstStyle/>
          <a:p>
            <a:r>
              <a:rPr lang="de-AT" sz="1600" dirty="0" smtClean="0"/>
              <a:t>L</a:t>
            </a:r>
            <a:r>
              <a:rPr lang="en-GB" sz="1600" dirty="0" err="1" smtClean="0"/>
              <a:t>abour</a:t>
            </a:r>
            <a:r>
              <a:rPr lang="en-GB" sz="1600" dirty="0" smtClean="0"/>
              <a:t> market outcome </a:t>
            </a:r>
            <a:r>
              <a:rPr lang="de-AT" sz="1600" dirty="0" smtClean="0"/>
              <a:t>L</a:t>
            </a:r>
            <a:r>
              <a:rPr lang="de-AT" sz="1600" baseline="-25000" dirty="0" smtClean="0"/>
              <a:t>i </a:t>
            </a:r>
            <a:r>
              <a:rPr lang="en-GB" sz="1600" dirty="0" smtClean="0"/>
              <a:t>upon return is categorical and ordered		taking:</a:t>
            </a:r>
          </a:p>
          <a:p>
            <a:pPr lvl="1"/>
            <a:endParaRPr lang="en-GB" sz="1600" dirty="0" smtClean="0"/>
          </a:p>
          <a:p>
            <a:pPr lvl="1"/>
            <a:r>
              <a:rPr lang="en-GB" sz="1600" dirty="0" smtClean="0"/>
              <a:t>value 1 if the employment and occupational status of the returnee have been upgraded compared to the status prior to migration</a:t>
            </a:r>
          </a:p>
          <a:p>
            <a:pPr lvl="1"/>
            <a:r>
              <a:rPr lang="en-GB" sz="1600" dirty="0" smtClean="0"/>
              <a:t>value 2 if the post-return status hasn’t changed from the prior one</a:t>
            </a:r>
          </a:p>
          <a:p>
            <a:pPr lvl="1"/>
            <a:r>
              <a:rPr lang="en-GB" sz="1600" dirty="0" smtClean="0"/>
              <a:t>value 3 if there has been a downgrading in post-return employment status (i.e. inferior to the prior one) </a:t>
            </a:r>
          </a:p>
          <a:p>
            <a:endParaRPr lang="en-US" sz="1600" dirty="0" smtClean="0"/>
          </a:p>
          <a:p>
            <a:r>
              <a:rPr lang="en-US" sz="1600" dirty="0" smtClean="0"/>
              <a:t>Employment upgrading is the switch </a:t>
            </a:r>
            <a:r>
              <a:rPr lang="en-US" sz="1600" dirty="0"/>
              <a:t>from non-participation to the status </a:t>
            </a:r>
            <a:r>
              <a:rPr lang="en-US" sz="1600" dirty="0" smtClean="0"/>
              <a:t>of employee or self-employed; the switch from </a:t>
            </a:r>
            <a:r>
              <a:rPr lang="en-US" sz="1600" dirty="0"/>
              <a:t>employee </a:t>
            </a:r>
            <a:r>
              <a:rPr lang="en-US" sz="1600" dirty="0" smtClean="0"/>
              <a:t>to self-employed.</a:t>
            </a:r>
            <a:endParaRPr lang="en-US" sz="1600" dirty="0"/>
          </a:p>
          <a:p>
            <a:endParaRPr lang="en-US" sz="1600" dirty="0" smtClean="0"/>
          </a:p>
          <a:p>
            <a:r>
              <a:rPr lang="en-US" sz="1600" dirty="0" smtClean="0"/>
              <a:t>Occupational upgrading is the switch </a:t>
            </a:r>
            <a:r>
              <a:rPr lang="en-US" sz="1600" dirty="0"/>
              <a:t>in occupational </a:t>
            </a:r>
            <a:r>
              <a:rPr lang="en-US" sz="1600" dirty="0" smtClean="0"/>
              <a:t>status </a:t>
            </a:r>
            <a:r>
              <a:rPr lang="de-AT" sz="1600" dirty="0" smtClean="0"/>
              <a:t>categorized </a:t>
            </a:r>
            <a:r>
              <a:rPr lang="de-AT" sz="1600" dirty="0"/>
              <a:t>in 15 </a:t>
            </a:r>
            <a:r>
              <a:rPr lang="de-AT" sz="1600" dirty="0" smtClean="0"/>
              <a:t>levels.</a:t>
            </a:r>
            <a:endParaRPr lang="en-GB" sz="1600" dirty="0" smtClean="0"/>
          </a:p>
          <a:p>
            <a:endParaRPr lang="en-US" sz="1600" dirty="0" smtClean="0"/>
          </a:p>
          <a:p>
            <a:r>
              <a:rPr lang="en-US" sz="1600" dirty="0" smtClean="0"/>
              <a:t>β </a:t>
            </a:r>
            <a:r>
              <a:rPr lang="en-US" sz="1600" dirty="0"/>
              <a:t>is a vector of parameters to be estimated with dimension B ×1</a:t>
            </a:r>
          </a:p>
          <a:p>
            <a:endParaRPr lang="en-US" sz="1600" dirty="0"/>
          </a:p>
          <a:p>
            <a:r>
              <a:rPr lang="en-US" sz="1600" dirty="0" smtClean="0"/>
              <a:t>δ </a:t>
            </a:r>
            <a:r>
              <a:rPr lang="en-US" sz="1600" dirty="0"/>
              <a:t>is the coefficient linked with the endogenous switching </a:t>
            </a:r>
            <a:r>
              <a:rPr lang="en-US" sz="1600" dirty="0" smtClean="0"/>
              <a:t>equation and ε </a:t>
            </a:r>
            <a:r>
              <a:rPr lang="en-US" sz="1600" dirty="0"/>
              <a:t>is the stochastic error term. </a:t>
            </a:r>
            <a:endParaRPr lang="de-AT"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22531" name="Object 3"/>
          <p:cNvGraphicFramePr>
            <a:graphicFrameLocks noChangeAspect="1"/>
          </p:cNvGraphicFramePr>
          <p:nvPr/>
        </p:nvGraphicFramePr>
        <p:xfrm>
          <a:off x="5786446" y="2571744"/>
          <a:ext cx="904875" cy="276225"/>
        </p:xfrm>
        <a:graphic>
          <a:graphicData uri="http://schemas.openxmlformats.org/presentationml/2006/ole">
            <p:oleObj spid="_x0000_s22531" r:id="rId4" imgW="749697" imgH="228997" progId="Equation.DSMT4">
              <p:embed/>
            </p:oleObj>
          </a:graphicData>
        </a:graphic>
      </p:graphicFrame>
      <p:sp>
        <p:nvSpPr>
          <p:cNvPr id="22552" name="Rectangle 2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22551" name="Object 23"/>
          <p:cNvGraphicFramePr>
            <a:graphicFrameLocks noChangeAspect="1"/>
          </p:cNvGraphicFramePr>
          <p:nvPr/>
        </p:nvGraphicFramePr>
        <p:xfrm>
          <a:off x="3214678" y="1928802"/>
          <a:ext cx="1724025" cy="333375"/>
        </p:xfrm>
        <a:graphic>
          <a:graphicData uri="http://schemas.openxmlformats.org/presentationml/2006/ole">
            <p:oleObj spid="_x0000_s22551" r:id="rId5" imgW="1231762" imgH="241592" progId="Equation.DSMT4">
              <p:embed/>
            </p:oleObj>
          </a:graphicData>
        </a:graphic>
      </p:graphicFrame>
      <p:sp>
        <p:nvSpPr>
          <p:cNvPr id="22555" name="Rectangle 2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de-AT" sz="3200" dirty="0" smtClean="0"/>
              <a:t>Methodology </a:t>
            </a:r>
            <a:endParaRPr lang="de-AT" sz="3200" dirty="0"/>
          </a:p>
        </p:txBody>
      </p:sp>
      <p:sp>
        <p:nvSpPr>
          <p:cNvPr id="3" name="Content Placeholder 2"/>
          <p:cNvSpPr>
            <a:spLocks noGrp="1"/>
          </p:cNvSpPr>
          <p:nvPr>
            <p:ph idx="1"/>
          </p:nvPr>
        </p:nvSpPr>
        <p:spPr>
          <a:xfrm>
            <a:off x="285720" y="1142984"/>
            <a:ext cx="8229600" cy="542915"/>
          </a:xfrm>
        </p:spPr>
        <p:txBody>
          <a:bodyPr>
            <a:normAutofit/>
          </a:bodyPr>
          <a:lstStyle/>
          <a:p>
            <a:pPr>
              <a:buNone/>
            </a:pPr>
            <a:r>
              <a:rPr lang="en-GB" sz="1600" dirty="0" smtClean="0"/>
              <a:t>The </a:t>
            </a:r>
            <a:r>
              <a:rPr lang="en-GB" sz="1600" dirty="0"/>
              <a:t>choice of return migration </a:t>
            </a:r>
            <a:r>
              <a:rPr lang="en-GB" sz="1600" dirty="0" smtClean="0"/>
              <a:t>is a </a:t>
            </a:r>
            <a:r>
              <a:rPr lang="en-GB" sz="1600" dirty="0"/>
              <a:t>latent endogenous dummy </a:t>
            </a:r>
            <a:r>
              <a:rPr lang="en-GB" sz="1600" dirty="0" smtClean="0"/>
              <a:t>variable given as: </a:t>
            </a:r>
            <a:endParaRPr lang="de-AT" sz="1600" dirty="0"/>
          </a:p>
          <a:p>
            <a:pPr>
              <a:buNone/>
            </a:pPr>
            <a:endParaRPr lang="de-AT" dirty="0"/>
          </a:p>
        </p:txBody>
      </p:sp>
      <p:sp>
        <p:nvSpPr>
          <p:cNvPr id="6" name="Rectangle 5"/>
          <p:cNvSpPr/>
          <p:nvPr/>
        </p:nvSpPr>
        <p:spPr>
          <a:xfrm>
            <a:off x="428596" y="3143248"/>
            <a:ext cx="7429552" cy="2308324"/>
          </a:xfrm>
          <a:prstGeom prst="rect">
            <a:avLst/>
          </a:prstGeom>
        </p:spPr>
        <p:txBody>
          <a:bodyPr wrap="square">
            <a:spAutoFit/>
          </a:bodyPr>
          <a:lstStyle/>
          <a:p>
            <a:r>
              <a:rPr lang="en-US" dirty="0" smtClean="0"/>
              <a:t>In the switching equation above: </a:t>
            </a:r>
          </a:p>
          <a:p>
            <a:r>
              <a:rPr lang="en-US" dirty="0" smtClean="0"/>
              <a:t>P</a:t>
            </a:r>
            <a:r>
              <a:rPr lang="en-US" baseline="-25000" dirty="0" smtClean="0"/>
              <a:t>i</a:t>
            </a:r>
            <a:r>
              <a:rPr lang="en-US" dirty="0" smtClean="0"/>
              <a:t> </a:t>
            </a:r>
            <a:r>
              <a:rPr lang="en-US" dirty="0"/>
              <a:t>= 1 if the return migrant has intentions to stay home </a:t>
            </a:r>
            <a:r>
              <a:rPr lang="en-US" dirty="0" smtClean="0"/>
              <a:t>permanently</a:t>
            </a:r>
          </a:p>
          <a:p>
            <a:endParaRPr lang="en-US" dirty="0" smtClean="0"/>
          </a:p>
          <a:p>
            <a:r>
              <a:rPr lang="en-US" dirty="0" smtClean="0"/>
              <a:t>P</a:t>
            </a:r>
            <a:r>
              <a:rPr lang="en-US" baseline="-25000" dirty="0" smtClean="0"/>
              <a:t>i</a:t>
            </a:r>
            <a:r>
              <a:rPr lang="en-US" dirty="0" smtClean="0"/>
              <a:t> </a:t>
            </a:r>
            <a:r>
              <a:rPr lang="en-US" dirty="0"/>
              <a:t>= 0 if the individual has intentions to </a:t>
            </a:r>
            <a:r>
              <a:rPr lang="en-US" dirty="0" smtClean="0"/>
              <a:t>re-migrate</a:t>
            </a:r>
          </a:p>
          <a:p>
            <a:endParaRPr lang="en-US" dirty="0" smtClean="0"/>
          </a:p>
          <a:p>
            <a:pPr lvl="0"/>
            <a:r>
              <a:rPr lang="en-GB" dirty="0" smtClean="0"/>
              <a:t>η </a:t>
            </a:r>
            <a:r>
              <a:rPr lang="en-GB" dirty="0"/>
              <a:t>is a N</a:t>
            </a:r>
            <a:r>
              <a:rPr lang="en-GB" i="1" dirty="0"/>
              <a:t> × </a:t>
            </a:r>
            <a:r>
              <a:rPr lang="en-GB" dirty="0"/>
              <a:t>1 vector of parameters to be </a:t>
            </a:r>
            <a:r>
              <a:rPr lang="en-GB" dirty="0" smtClean="0"/>
              <a:t>estimated</a:t>
            </a:r>
          </a:p>
          <a:p>
            <a:pPr lvl="0"/>
            <a:endParaRPr lang="en-GB" dirty="0" smtClean="0"/>
          </a:p>
          <a:p>
            <a:pPr lvl="0"/>
            <a:r>
              <a:rPr lang="en-GB" dirty="0" smtClean="0"/>
              <a:t>ζ is </a:t>
            </a:r>
            <a:r>
              <a:rPr lang="en-GB" dirty="0"/>
              <a:t>the stochastic error term</a:t>
            </a:r>
            <a:r>
              <a:rPr lang="en-GB" dirty="0" smtClean="0"/>
              <a:t>.</a:t>
            </a:r>
            <a:endParaRPr lang="de-AT" dirty="0"/>
          </a:p>
        </p:txBody>
      </p:sp>
      <p:sp>
        <p:nvSpPr>
          <p:cNvPr id="2049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20490" name="Object 10"/>
          <p:cNvGraphicFramePr>
            <a:graphicFrameLocks noChangeAspect="1"/>
          </p:cNvGraphicFramePr>
          <p:nvPr/>
        </p:nvGraphicFramePr>
        <p:xfrm>
          <a:off x="3214678" y="1857364"/>
          <a:ext cx="1057275" cy="323850"/>
        </p:xfrm>
        <a:graphic>
          <a:graphicData uri="http://schemas.openxmlformats.org/presentationml/2006/ole">
            <p:oleObj spid="_x0000_s20490" r:id="rId4" imgW="787797" imgH="241697" progId="Equation.DSMT4">
              <p:embed/>
            </p:oleObj>
          </a:graphicData>
        </a:graphic>
      </p:graphicFrame>
      <p:graphicFrame>
        <p:nvGraphicFramePr>
          <p:cNvPr id="20493" name="Object 13"/>
          <p:cNvGraphicFramePr>
            <a:graphicFrameLocks noChangeAspect="1"/>
          </p:cNvGraphicFramePr>
          <p:nvPr/>
        </p:nvGraphicFramePr>
        <p:xfrm>
          <a:off x="2786050" y="2357430"/>
          <a:ext cx="200025" cy="295275"/>
        </p:xfrm>
        <a:graphic>
          <a:graphicData uri="http://schemas.openxmlformats.org/presentationml/2006/ole">
            <p:oleObj spid="_x0000_s20493" r:id="rId5" imgW="152731" imgH="228898" progId="Equation.DSMT4">
              <p:embed/>
            </p:oleObj>
          </a:graphicData>
        </a:graphic>
      </p:graphicFrame>
      <p:graphicFrame>
        <p:nvGraphicFramePr>
          <p:cNvPr id="20492" name="Object 12"/>
          <p:cNvGraphicFramePr>
            <a:graphicFrameLocks noChangeAspect="1"/>
          </p:cNvGraphicFramePr>
          <p:nvPr/>
        </p:nvGraphicFramePr>
        <p:xfrm>
          <a:off x="4214810" y="2357430"/>
          <a:ext cx="247650" cy="314325"/>
        </p:xfrm>
        <a:graphic>
          <a:graphicData uri="http://schemas.openxmlformats.org/presentationml/2006/ole">
            <p:oleObj spid="_x0000_s20492" r:id="rId6" imgW="190814" imgH="241592" progId="Equation.DSMT4">
              <p:embed/>
            </p:oleObj>
          </a:graphicData>
        </a:graphic>
      </p:graphicFrame>
      <p:sp>
        <p:nvSpPr>
          <p:cNvPr id="2049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sp>
        <p:nvSpPr>
          <p:cNvPr id="20495" name="Rectangle 15"/>
          <p:cNvSpPr>
            <a:spLocks noChangeArrowheads="1"/>
          </p:cNvSpPr>
          <p:nvPr/>
        </p:nvSpPr>
        <p:spPr bwMode="auto">
          <a:xfrm rot="10800000" flipV="1">
            <a:off x="2428860" y="2369275"/>
            <a:ext cx="300039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1        if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6" name="Rectangle 16"/>
          <p:cNvSpPr>
            <a:spLocks noChangeArrowheads="1"/>
          </p:cNvSpPr>
          <p:nvPr/>
        </p:nvSpPr>
        <p:spPr bwMode="auto">
          <a:xfrm rot="10800000" flipV="1">
            <a:off x="3929058" y="2361594"/>
            <a:ext cx="92869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&gt;0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7" name="Rectangle 17"/>
          <p:cNvSpPr>
            <a:spLocks noChangeArrowheads="1"/>
          </p:cNvSpPr>
          <p:nvPr/>
        </p:nvSpPr>
        <p:spPr bwMode="auto">
          <a:xfrm>
            <a:off x="2928926" y="2714620"/>
            <a:ext cx="150019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0     </a:t>
            </a:r>
            <a:r>
              <a:rPr kumimoji="0" lang="en-GB" sz="1200" b="0" i="0" u="none" strike="noStrike" cap="none" normalizeH="0" baseline="0" dirty="0" smtClean="0">
                <a:ln>
                  <a:noFill/>
                </a:ln>
                <a:solidFill>
                  <a:schemeClr val="tx1"/>
                </a:solidFill>
                <a:effectLst/>
                <a:ea typeface="Times New Roman" pitchFamily="18" charset="0"/>
                <a:cs typeface="Arial" pitchFamily="34" charset="0"/>
              </a:rPr>
              <a:t>otherwise</a:t>
            </a:r>
            <a:endParaRPr kumimoji="0" lang="en-GB" sz="1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de-AT" sz="3200" dirty="0" smtClean="0"/>
              <a:t>Methodology </a:t>
            </a:r>
            <a:endParaRPr lang="de-AT" sz="3200" dirty="0"/>
          </a:p>
        </p:txBody>
      </p:sp>
      <p:sp>
        <p:nvSpPr>
          <p:cNvPr id="3" name="Content Placeholder 2"/>
          <p:cNvSpPr>
            <a:spLocks noGrp="1"/>
          </p:cNvSpPr>
          <p:nvPr>
            <p:ph idx="1"/>
          </p:nvPr>
        </p:nvSpPr>
        <p:spPr>
          <a:xfrm>
            <a:off x="357158" y="785794"/>
            <a:ext cx="7929618" cy="5857916"/>
          </a:xfrm>
        </p:spPr>
        <p:txBody>
          <a:bodyPr>
            <a:noAutofit/>
          </a:bodyPr>
          <a:lstStyle/>
          <a:p>
            <a:r>
              <a:rPr lang="en-US" sz="1600" dirty="0" smtClean="0"/>
              <a:t>The main assumption is that </a:t>
            </a:r>
            <a:r>
              <a:rPr lang="en-US" sz="1600" dirty="0"/>
              <a:t>the residuals are </a:t>
            </a:r>
            <a:r>
              <a:rPr lang="en-US" sz="1600" dirty="0" err="1"/>
              <a:t>bivariate</a:t>
            </a:r>
            <a:r>
              <a:rPr lang="en-US" sz="1600" dirty="0"/>
              <a:t> and normally distributed </a:t>
            </a:r>
            <a:r>
              <a:rPr lang="en-US" sz="1600" dirty="0" smtClean="0"/>
              <a:t>and </a:t>
            </a:r>
            <a:r>
              <a:rPr lang="de-AT" sz="1600" dirty="0" smtClean="0"/>
              <a:t>specified </a:t>
            </a:r>
            <a:r>
              <a:rPr lang="de-AT" sz="1600" dirty="0"/>
              <a:t>as</a:t>
            </a:r>
            <a:r>
              <a:rPr lang="de-AT" sz="1600" dirty="0" smtClean="0"/>
              <a:t>:</a:t>
            </a:r>
            <a:endParaRPr lang="de-AT" sz="1600" dirty="0"/>
          </a:p>
          <a:p>
            <a:endParaRPr lang="de-AT" sz="1600" dirty="0" smtClean="0"/>
          </a:p>
          <a:p>
            <a:pPr>
              <a:buNone/>
            </a:pPr>
            <a:endParaRPr lang="en-GB" sz="1600" dirty="0" smtClean="0"/>
          </a:p>
          <a:p>
            <a:pPr>
              <a:buNone/>
            </a:pPr>
            <a:endParaRPr lang="en-GB" sz="1600" dirty="0" smtClean="0"/>
          </a:p>
          <a:p>
            <a:r>
              <a:rPr lang="en-GB" sz="1600" dirty="0" smtClean="0"/>
              <a:t>The system </a:t>
            </a:r>
            <a:r>
              <a:rPr lang="en-GB" sz="1600" dirty="0"/>
              <a:t>of equations </a:t>
            </a:r>
            <a:r>
              <a:rPr lang="en-GB" sz="1600" dirty="0" smtClean="0"/>
              <a:t>as is given as </a:t>
            </a:r>
            <a:r>
              <a:rPr lang="en-GB" sz="1600" dirty="0"/>
              <a:t>below</a:t>
            </a:r>
            <a:r>
              <a:rPr lang="en-GB" sz="1600" dirty="0" smtClean="0"/>
              <a:t>:</a:t>
            </a:r>
            <a:endParaRPr lang="en-GB" sz="1600" dirty="0"/>
          </a:p>
          <a:p>
            <a:pPr>
              <a:buNone/>
            </a:pPr>
            <a:endParaRPr lang="en-GB" sz="1600" dirty="0" smtClean="0"/>
          </a:p>
          <a:p>
            <a:endParaRPr lang="de-AT" sz="1600" i="1" dirty="0" smtClean="0"/>
          </a:p>
          <a:p>
            <a:endParaRPr lang="de-AT" sz="1600" i="1" dirty="0"/>
          </a:p>
          <a:p>
            <a:endParaRPr lang="de-AT" sz="1600" i="1" dirty="0" smtClean="0"/>
          </a:p>
          <a:p>
            <a:r>
              <a:rPr lang="de-AT" sz="1600" i="1" dirty="0" smtClean="0"/>
              <a:t>Where </a:t>
            </a:r>
            <a:r>
              <a:rPr lang="el-GR" sz="1600" i="1" dirty="0" smtClean="0"/>
              <a:t>μ</a:t>
            </a:r>
            <a:r>
              <a:rPr lang="de-AT" sz="1600" baseline="-25000" dirty="0" smtClean="0"/>
              <a:t>i</a:t>
            </a:r>
            <a:r>
              <a:rPr lang="de-AT" sz="1600" i="1" dirty="0" smtClean="0"/>
              <a:t> , </a:t>
            </a:r>
            <a:r>
              <a:rPr lang="el-GR" sz="1600" i="1" dirty="0" smtClean="0"/>
              <a:t>ν</a:t>
            </a:r>
            <a:r>
              <a:rPr lang="de-AT" sz="1600" baseline="-25000" dirty="0" smtClean="0"/>
              <a:t>i</a:t>
            </a:r>
            <a:r>
              <a:rPr lang="de-AT" sz="1600" i="1" dirty="0" smtClean="0"/>
              <a:t> , </a:t>
            </a:r>
            <a:r>
              <a:rPr lang="el-GR" sz="1600" i="1" dirty="0" smtClean="0"/>
              <a:t>ψ</a:t>
            </a:r>
            <a:r>
              <a:rPr lang="de-AT" sz="1600" baseline="-25000" dirty="0" smtClean="0"/>
              <a:t>i</a:t>
            </a:r>
            <a:r>
              <a:rPr lang="de-AT" sz="1600" i="1" dirty="0" smtClean="0"/>
              <a:t> </a:t>
            </a:r>
            <a:r>
              <a:rPr lang="en-US" sz="1600" dirty="0" smtClean="0"/>
              <a:t>are normally distributed  while </a:t>
            </a:r>
            <a:r>
              <a:rPr lang="en-US" sz="1600" i="1" dirty="0" smtClean="0"/>
              <a:t> </a:t>
            </a:r>
            <a:r>
              <a:rPr lang="el-GR" sz="1600" i="1" dirty="0" smtClean="0"/>
              <a:t>λ</a:t>
            </a:r>
            <a:r>
              <a:rPr lang="de-AT" sz="1600" i="1" dirty="0" smtClean="0"/>
              <a:t> </a:t>
            </a:r>
            <a:r>
              <a:rPr lang="en-US" sz="1600" dirty="0" smtClean="0"/>
              <a:t>is a free parameter called factor loading</a:t>
            </a:r>
            <a:endParaRPr lang="en-GB" sz="1600" i="1" dirty="0" smtClean="0"/>
          </a:p>
          <a:p>
            <a:endParaRPr lang="en-GB" sz="1600" dirty="0"/>
          </a:p>
          <a:p>
            <a:r>
              <a:rPr lang="en-GB" sz="1600" dirty="0" smtClean="0"/>
              <a:t>The explanatory variables in the deterministic part X are the permanent intention to return home, the wage premium upon return, education or the acquisition of new skills abroad, duration of stay abroad, age, the share of remittances and the intentions to start own business activity.</a:t>
            </a:r>
            <a:endParaRPr lang="de-AT" sz="1600" dirty="0" smtClean="0"/>
          </a:p>
          <a:p>
            <a:r>
              <a:rPr lang="en-GB" sz="1600" dirty="0" smtClean="0"/>
              <a:t>The </a:t>
            </a:r>
            <a:r>
              <a:rPr lang="en-GB" sz="1600" dirty="0"/>
              <a:t>explanatory variables included in the deterministic part of the permanent return equation are: age, education, the connection with networks at home and abroad, household members’ intentions to migrate, negative labour experience abroad, and negative experience related to an illegal status while abroad</a:t>
            </a:r>
            <a:r>
              <a:rPr lang="en-GB" sz="1600" dirty="0" smtClean="0"/>
              <a:t>.</a:t>
            </a:r>
          </a:p>
        </p:txBody>
      </p:sp>
      <p:sp>
        <p:nvSpPr>
          <p:cNvPr id="471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47109" name="Object 5"/>
          <p:cNvGraphicFramePr>
            <a:graphicFrameLocks noChangeAspect="1"/>
          </p:cNvGraphicFramePr>
          <p:nvPr/>
        </p:nvGraphicFramePr>
        <p:xfrm>
          <a:off x="3428992" y="2714620"/>
          <a:ext cx="1628775" cy="628650"/>
        </p:xfrm>
        <a:graphic>
          <a:graphicData uri="http://schemas.openxmlformats.org/presentationml/2006/ole">
            <p:oleObj spid="_x0000_s47109" r:id="rId4" imgW="1257151" imgH="482787" progId="Equation.DSMT4">
              <p:embed/>
            </p:oleObj>
          </a:graphicData>
        </a:graphic>
      </p:graphicFrame>
      <p:sp>
        <p:nvSpPr>
          <p:cNvPr id="4711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a:p>
        </p:txBody>
      </p:sp>
      <p:graphicFrame>
        <p:nvGraphicFramePr>
          <p:cNvPr id="47111" name="Object 7"/>
          <p:cNvGraphicFramePr>
            <a:graphicFrameLocks noChangeAspect="1"/>
          </p:cNvGraphicFramePr>
          <p:nvPr/>
        </p:nvGraphicFramePr>
        <p:xfrm>
          <a:off x="3643306" y="1357298"/>
          <a:ext cx="1095375" cy="571500"/>
        </p:xfrm>
        <a:graphic>
          <a:graphicData uri="http://schemas.openxmlformats.org/presentationml/2006/ole">
            <p:oleObj spid="_x0000_s47111" r:id="rId5" imgW="889397" imgH="457597"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1934</Words>
  <Application>Microsoft Office PowerPoint</Application>
  <PresentationFormat>On-screen Show (4:3)</PresentationFormat>
  <Paragraphs>432</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Equation.DSMT4</vt:lpstr>
      <vt:lpstr>Return migration and the labour market outcomes: case study of Romania and Bulgaria</vt:lpstr>
      <vt:lpstr>Outline</vt:lpstr>
      <vt:lpstr>Motivation and objectives</vt:lpstr>
      <vt:lpstr>Literature</vt:lpstr>
      <vt:lpstr>Literature</vt:lpstr>
      <vt:lpstr>Slide 6</vt:lpstr>
      <vt:lpstr> Methodology: Maximum likelihood estimation using endogenous switching ordered probit models </vt:lpstr>
      <vt:lpstr>Methodology </vt:lpstr>
      <vt:lpstr>Methodology </vt:lpstr>
      <vt:lpstr>Methodology </vt:lpstr>
      <vt:lpstr>Estimation results</vt:lpstr>
      <vt:lpstr>Main findings: Bulgarian returnees</vt:lpstr>
      <vt:lpstr>Main findings Romanian returnees</vt:lpstr>
      <vt:lpstr>Conclusions</vt:lpstr>
      <vt:lpstr>Policy implications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migration and the labour market outcomes: case study of Romania and Bulgaria</dc:title>
  <dc:creator>Windows-Benutzer</dc:creator>
  <cp:lastModifiedBy>Windows-Benutzer</cp:lastModifiedBy>
  <cp:revision>71</cp:revision>
  <dcterms:created xsi:type="dcterms:W3CDTF">2010-04-06T15:46:21Z</dcterms:created>
  <dcterms:modified xsi:type="dcterms:W3CDTF">2010-04-07T16:04:17Z</dcterms:modified>
</cp:coreProperties>
</file>