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19" r:id="rId2"/>
  </p:sldMasterIdLst>
  <p:notesMasterIdLst>
    <p:notesMasterId r:id="rId16"/>
  </p:notesMasterIdLst>
  <p:handoutMasterIdLst>
    <p:handoutMasterId r:id="rId17"/>
  </p:handoutMasterIdLst>
  <p:sldIdLst>
    <p:sldId id="284" r:id="rId3"/>
    <p:sldId id="376" r:id="rId4"/>
    <p:sldId id="327" r:id="rId5"/>
    <p:sldId id="381" r:id="rId6"/>
    <p:sldId id="322" r:id="rId7"/>
    <p:sldId id="312" r:id="rId8"/>
    <p:sldId id="380" r:id="rId9"/>
    <p:sldId id="385" r:id="rId10"/>
    <p:sldId id="386" r:id="rId11"/>
    <p:sldId id="387" r:id="rId12"/>
    <p:sldId id="388" r:id="rId13"/>
    <p:sldId id="364" r:id="rId14"/>
    <p:sldId id="384" r:id="rId15"/>
  </p:sldIdLst>
  <p:sldSz cx="9144000" cy="6858000" type="screen4x3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90000"/>
    <a:srgbClr val="BD6D1D"/>
    <a:srgbClr val="FFCC00"/>
    <a:srgbClr val="E39A2F"/>
    <a:srgbClr val="925416"/>
    <a:srgbClr val="00529F"/>
    <a:srgbClr val="183D6A"/>
    <a:srgbClr val="2D82DF"/>
    <a:srgbClr val="8F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11" autoAdjust="0"/>
  </p:normalViewPr>
  <p:slideViewPr>
    <p:cSldViewPr snapToGrid="0">
      <p:cViewPr varScale="1">
        <p:scale>
          <a:sx n="105" d="100"/>
          <a:sy n="105" d="100"/>
        </p:scale>
        <p:origin x="-17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4038" y="-78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ilux.eib.org\K_Disk\BERNDT\0sync\policy_dialogue\uni_rome\pema.xlsm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beilux.eib.org\K_Disk\BERNDT\0sync\policy_dialogue\uni_rome\income_pc.xml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ilux.eib.org\K_Disk\BERNDT\0sync\policy_dialogue\uni_rome\potential_grow.xml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beilux.eib.org\K_Disk\BERNDT\0sync\EU%20strategy\competitiveness\Copy%20of%2020140724_Data%20and%20Charts%20clean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ilux.eib.org\K_Disk\BERNDT\0sync\EU%20strategy\competitiveness\Copy%20of%2020140724_Data%20and%20Charts%20clea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ilux.eib.org\K_Disk\BERNDT\0sync\policy_dialogue\Helsinki\Copy%20of%20chapter_3_chart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beilux.eib.org\K_Disk\BERNDT\0sync\EU%20strategy\competitiveness\Copy%20of%2020140724_Data%20and%20Charts%20clea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dPt>
            <c:idx val="16"/>
            <c:marker>
              <c:spPr>
                <a:solidFill>
                  <a:srgbClr val="00B050"/>
                </a:solidFill>
              </c:spPr>
            </c:marker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GB"/>
                      <a:t>BG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GB"/>
                      <a:t>RO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GB"/>
                      <a:t>HR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GB"/>
                      <a:t>PL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GB"/>
                      <a:t>CY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GB"/>
                      <a:t>LT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GB"/>
                      <a:t>EE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GB"/>
                      <a:t>MT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GB"/>
                      <a:t>HU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GB"/>
                      <a:t>LV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GB"/>
                      <a:t>SI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GB"/>
                      <a:t>PT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GB"/>
                      <a:t>UK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GB"/>
                      <a:t>ES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GB"/>
                      <a:t>EL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GB"/>
                      <a:t>CZ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GB"/>
                      <a:t>IT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en-GB"/>
                      <a:t>DE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en-GB"/>
                      <a:t>BE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tx>
                <c:rich>
                  <a:bodyPr/>
                  <a:lstStyle/>
                  <a:p>
                    <a:r>
                      <a:rPr lang="en-GB"/>
                      <a:t>IE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/>
              <c:tx>
                <c:rich>
                  <a:bodyPr/>
                  <a:lstStyle/>
                  <a:p>
                    <a:r>
                      <a:rPr lang="en-GB"/>
                      <a:t>AT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tx>
                <c:rich>
                  <a:bodyPr/>
                  <a:lstStyle/>
                  <a:p>
                    <a:r>
                      <a:rPr lang="en-GB"/>
                      <a:t>FR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layout/>
              <c:tx>
                <c:rich>
                  <a:bodyPr/>
                  <a:lstStyle/>
                  <a:p>
                    <a:r>
                      <a:rPr lang="en-GB"/>
                      <a:t>FI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3"/>
              <c:layout/>
              <c:tx>
                <c:rich>
                  <a:bodyPr/>
                  <a:lstStyle/>
                  <a:p>
                    <a:r>
                      <a:rPr lang="en-GB"/>
                      <a:t>NL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tx>
                <c:rich>
                  <a:bodyPr/>
                  <a:lstStyle/>
                  <a:p>
                    <a:r>
                      <a:rPr lang="en-GB"/>
                      <a:t>DK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/>
              <c:tx>
                <c:rich>
                  <a:bodyPr/>
                  <a:lstStyle/>
                  <a:p>
                    <a:r>
                      <a:rPr lang="en-GB"/>
                      <a:t>SE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6"/>
              <c:layout/>
              <c:tx>
                <c:rich>
                  <a:bodyPr/>
                  <a:lstStyle/>
                  <a:p>
                    <a:r>
                      <a:rPr lang="en-GB"/>
                      <a:t>LU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xVal>
            <c:numRef>
              <c:f>Last!$B$2:$B$28</c:f>
              <c:numCache>
                <c:formatCode>General</c:formatCode>
                <c:ptCount val="27"/>
                <c:pt idx="0">
                  <c:v>1722.8738209295618</c:v>
                </c:pt>
                <c:pt idx="1">
                  <c:v>2449.7372852237991</c:v>
                </c:pt>
                <c:pt idx="2">
                  <c:v>3763.1789610197375</c:v>
                </c:pt>
                <c:pt idx="3">
                  <c:v>4243.9156980013258</c:v>
                </c:pt>
                <c:pt idx="4">
                  <c:v>4926.4820728652821</c:v>
                </c:pt>
                <c:pt idx="5">
                  <c:v>5185.4727691614889</c:v>
                </c:pt>
                <c:pt idx="6">
                  <c:v>5564.3809689270538</c:v>
                </c:pt>
                <c:pt idx="7">
                  <c:v>7306.2749531660666</c:v>
                </c:pt>
                <c:pt idx="8">
                  <c:v>7461.8603494133449</c:v>
                </c:pt>
                <c:pt idx="9">
                  <c:v>7845.3214778558686</c:v>
                </c:pt>
                <c:pt idx="10">
                  <c:v>8959.477547292101</c:v>
                </c:pt>
                <c:pt idx="11">
                  <c:v>9640.7744721702074</c:v>
                </c:pt>
                <c:pt idx="12">
                  <c:v>10131.562879832474</c:v>
                </c:pt>
                <c:pt idx="13">
                  <c:v>11583.632910112226</c:v>
                </c:pt>
                <c:pt idx="14">
                  <c:v>12006.421621646823</c:v>
                </c:pt>
                <c:pt idx="15">
                  <c:v>13510.742610776555</c:v>
                </c:pt>
                <c:pt idx="16">
                  <c:v>15196.858502487199</c:v>
                </c:pt>
                <c:pt idx="17">
                  <c:v>15281.408142628195</c:v>
                </c:pt>
                <c:pt idx="18">
                  <c:v>15634.616975272826</c:v>
                </c:pt>
                <c:pt idx="19">
                  <c:v>16047.407635272701</c:v>
                </c:pt>
                <c:pt idx="20">
                  <c:v>19333.878301431563</c:v>
                </c:pt>
                <c:pt idx="21">
                  <c:v>22322.787368383109</c:v>
                </c:pt>
                <c:pt idx="22">
                  <c:v>24775.99197361201</c:v>
                </c:pt>
                <c:pt idx="23">
                  <c:v>25877.050110501841</c:v>
                </c:pt>
                <c:pt idx="24">
                  <c:v>28459.728529738026</c:v>
                </c:pt>
                <c:pt idx="25">
                  <c:v>28868.518976604733</c:v>
                </c:pt>
                <c:pt idx="26">
                  <c:v>32535.199922950396</c:v>
                </c:pt>
              </c:numCache>
            </c:numRef>
          </c:xVal>
          <c:yVal>
            <c:numRef>
              <c:f>Last!$C$2:$C$28</c:f>
              <c:numCache>
                <c:formatCode>General</c:formatCode>
                <c:ptCount val="27"/>
                <c:pt idx="0">
                  <c:v>43.601025241818981</c:v>
                </c:pt>
                <c:pt idx="1">
                  <c:v>45.798572380735429</c:v>
                </c:pt>
                <c:pt idx="2">
                  <c:v>70.034971877684285</c:v>
                </c:pt>
                <c:pt idx="3">
                  <c:v>66.566936003214678</c:v>
                </c:pt>
                <c:pt idx="4">
                  <c:v>91.467087519811685</c:v>
                </c:pt>
                <c:pt idx="5">
                  <c:v>85.545414914168134</c:v>
                </c:pt>
                <c:pt idx="6">
                  <c:v>85.729386087436239</c:v>
                </c:pt>
                <c:pt idx="7">
                  <c:v>86.086814297511751</c:v>
                </c:pt>
                <c:pt idx="8">
                  <c:v>81.179494021644345</c:v>
                </c:pt>
                <c:pt idx="9">
                  <c:v>69.647547683950791</c:v>
                </c:pt>
                <c:pt idx="10">
                  <c:v>91.097538267123284</c:v>
                </c:pt>
                <c:pt idx="11">
                  <c:v>102.64189379395962</c:v>
                </c:pt>
                <c:pt idx="12">
                  <c:v>117.14212105307745</c:v>
                </c:pt>
                <c:pt idx="13">
                  <c:v>111.09880212320564</c:v>
                </c:pt>
                <c:pt idx="14">
                  <c:v>67.848360357783505</c:v>
                </c:pt>
                <c:pt idx="15">
                  <c:v>82.737581409399013</c:v>
                </c:pt>
                <c:pt idx="16">
                  <c:v>98.700207710859473</c:v>
                </c:pt>
                <c:pt idx="17">
                  <c:v>136.95993578768503</c:v>
                </c:pt>
                <c:pt idx="18">
                  <c:v>124.58823404478609</c:v>
                </c:pt>
                <c:pt idx="19">
                  <c:v>125.70013403365181</c:v>
                </c:pt>
                <c:pt idx="20">
                  <c:v>124.25965389432913</c:v>
                </c:pt>
                <c:pt idx="21">
                  <c:v>121.62575858268632</c:v>
                </c:pt>
                <c:pt idx="22">
                  <c:v>139.45150506058238</c:v>
                </c:pt>
                <c:pt idx="23">
                  <c:v>155.18877622343385</c:v>
                </c:pt>
                <c:pt idx="24">
                  <c:v>132.90541061426231</c:v>
                </c:pt>
                <c:pt idx="25">
                  <c:v>130.76487478923553</c:v>
                </c:pt>
                <c:pt idx="26">
                  <c:v>111.63196222596312</c:v>
                </c:pt>
              </c:numCache>
            </c:numRef>
          </c:yVal>
          <c:smooth val="0"/>
        </c:ser>
        <c:ser>
          <c:idx val="1"/>
          <c:order val="1"/>
          <c:spPr>
            <a:ln w="19050">
              <a:solidFill>
                <a:schemeClr val="accent3"/>
              </a:solidFill>
            </a:ln>
          </c:spPr>
          <c:marker>
            <c:symbol val="none"/>
          </c:marker>
          <c:dPt>
            <c:idx val="1"/>
            <c:bubble3D val="0"/>
            <c:spPr>
              <a:ln w="19050">
                <a:solidFill>
                  <a:schemeClr val="accent4"/>
                </a:solidFill>
              </a:ln>
            </c:spPr>
          </c:dPt>
          <c:dPt>
            <c:idx val="5"/>
            <c:bubble3D val="0"/>
            <c:spPr>
              <a:ln w="19050">
                <a:solidFill>
                  <a:schemeClr val="accent4"/>
                </a:solidFill>
              </a:ln>
            </c:spPr>
          </c:dPt>
          <c:dPt>
            <c:idx val="13"/>
            <c:bubble3D val="0"/>
            <c:spPr>
              <a:ln w="19050">
                <a:solidFill>
                  <a:schemeClr val="accent4"/>
                </a:solidFill>
              </a:ln>
            </c:spPr>
          </c:dPt>
          <c:dPt>
            <c:idx val="18"/>
            <c:bubble3D val="0"/>
            <c:spPr>
              <a:ln w="19050">
                <a:solidFill>
                  <a:schemeClr val="accent4"/>
                </a:solidFill>
              </a:ln>
            </c:spPr>
          </c:dPt>
          <c:dPt>
            <c:idx val="24"/>
            <c:bubble3D val="0"/>
            <c:spPr>
              <a:ln w="19050">
                <a:solidFill>
                  <a:schemeClr val="accent4"/>
                </a:solidFill>
              </a:ln>
            </c:spPr>
          </c:dPt>
          <c:dPt>
            <c:idx val="28"/>
            <c:bubble3D val="0"/>
            <c:spPr>
              <a:ln w="19050">
                <a:solidFill>
                  <a:schemeClr val="accent4"/>
                </a:solidFill>
              </a:ln>
            </c:spPr>
          </c:dPt>
          <c:xVal>
            <c:numRef>
              <c:f>Last!$B$1:$B$29</c:f>
              <c:numCache>
                <c:formatCode>General</c:formatCode>
                <c:ptCount val="29"/>
                <c:pt idx="0">
                  <c:v>0</c:v>
                </c:pt>
                <c:pt idx="1">
                  <c:v>1722.8738209295618</c:v>
                </c:pt>
                <c:pt idx="2">
                  <c:v>2449.7372852237991</c:v>
                </c:pt>
                <c:pt idx="3">
                  <c:v>3763.1789610197375</c:v>
                </c:pt>
                <c:pt idx="4">
                  <c:v>4243.9156980013258</c:v>
                </c:pt>
                <c:pt idx="5">
                  <c:v>4926.4820728652821</c:v>
                </c:pt>
                <c:pt idx="6">
                  <c:v>5185.4727691614889</c:v>
                </c:pt>
                <c:pt idx="7">
                  <c:v>5564.3809689270538</c:v>
                </c:pt>
                <c:pt idx="8">
                  <c:v>7306.2749531660666</c:v>
                </c:pt>
                <c:pt idx="9">
                  <c:v>7461.8603494133449</c:v>
                </c:pt>
                <c:pt idx="10">
                  <c:v>7845.3214778558686</c:v>
                </c:pt>
                <c:pt idx="11">
                  <c:v>8959.477547292101</c:v>
                </c:pt>
                <c:pt idx="12">
                  <c:v>9640.7744721702074</c:v>
                </c:pt>
                <c:pt idx="13">
                  <c:v>10131.562879832474</c:v>
                </c:pt>
                <c:pt idx="14">
                  <c:v>11583.632910112226</c:v>
                </c:pt>
                <c:pt idx="15">
                  <c:v>12006.421621646823</c:v>
                </c:pt>
                <c:pt idx="16">
                  <c:v>13510.742610776555</c:v>
                </c:pt>
                <c:pt idx="17">
                  <c:v>15196.858502487199</c:v>
                </c:pt>
                <c:pt idx="18">
                  <c:v>15281.408142628195</c:v>
                </c:pt>
                <c:pt idx="19">
                  <c:v>15634.616975272826</c:v>
                </c:pt>
                <c:pt idx="20">
                  <c:v>16047.407635272701</c:v>
                </c:pt>
                <c:pt idx="21">
                  <c:v>19333.878301431563</c:v>
                </c:pt>
                <c:pt idx="22">
                  <c:v>22322.787368383109</c:v>
                </c:pt>
                <c:pt idx="23">
                  <c:v>24775.99197361201</c:v>
                </c:pt>
                <c:pt idx="24">
                  <c:v>25877.050110501841</c:v>
                </c:pt>
                <c:pt idx="25">
                  <c:v>28459.728529738026</c:v>
                </c:pt>
                <c:pt idx="26">
                  <c:v>28868.518976604733</c:v>
                </c:pt>
                <c:pt idx="27">
                  <c:v>32535.199922950396</c:v>
                </c:pt>
                <c:pt idx="28">
                  <c:v>35000</c:v>
                </c:pt>
              </c:numCache>
            </c:numRef>
          </c:xVal>
          <c:yVal>
            <c:numRef>
              <c:f>Last!$E$1:$E$29</c:f>
              <c:numCache>
                <c:formatCode>General</c:formatCode>
                <c:ptCount val="29"/>
                <c:pt idx="0">
                  <c:v>0</c:v>
                </c:pt>
                <c:pt idx="1">
                  <c:v>43.601025241818981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91.467087519811685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117.14212105307745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136.95993578768503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155.18877622343385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155.18877622343385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7375616"/>
        <c:axId val="337377536"/>
      </c:scatterChart>
      <c:valAx>
        <c:axId val="337375616"/>
        <c:scaling>
          <c:orientation val="minMax"/>
          <c:max val="35000"/>
        </c:scaling>
        <c:delete val="0"/>
        <c:axPos val="b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US" sz="1200" b="0"/>
                  <a:t>Estimated stock of publicly financed capital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37377536"/>
        <c:crosses val="autoZero"/>
        <c:crossBetween val="midCat"/>
      </c:valAx>
      <c:valAx>
        <c:axId val="3373775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GB" sz="1200" b="0"/>
                  <a:t>Compositie</a:t>
                </a:r>
                <a:r>
                  <a:rPr lang="en-GB" sz="1200" b="0" baseline="0"/>
                  <a:t> index of quality of public capital goods</a:t>
                </a:r>
                <a:endParaRPr lang="en-GB" sz="1200" b="0"/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337375616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477694116943238"/>
          <c:y val="2.9991095618706796E-2"/>
          <c:w val="0.79409492563429585"/>
          <c:h val="0.79523549139690874"/>
        </c:manualLayout>
      </c:layout>
      <c:lineChart>
        <c:grouping val="standard"/>
        <c:varyColors val="0"/>
        <c:ser>
          <c:idx val="0"/>
          <c:order val="0"/>
          <c:tx>
            <c:strRef>
              <c:f>AmecoCurrent!$E$18</c:f>
              <c:strCache>
                <c:ptCount val="1"/>
                <c:pt idx="0">
                  <c:v>US</c:v>
                </c:pt>
              </c:strCache>
            </c:strRef>
          </c:tx>
          <c:marker>
            <c:symbol val="none"/>
          </c:marker>
          <c:dLbls>
            <c:dLbl>
              <c:idx val="23"/>
              <c:layout>
                <c:manualLayout>
                  <c:x val="-0.11587129403331868"/>
                  <c:y val="3.8842437063265557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accent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AmecoCurrent!$G$17:$AD$17</c:f>
              <c:numCache>
                <c:formatCode>General</c:formatCode>
                <c:ptCount val="24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  <c:pt idx="21">
                  <c:v>2012</c:v>
                </c:pt>
                <c:pt idx="22">
                  <c:v>2013</c:v>
                </c:pt>
                <c:pt idx="23">
                  <c:v>2014</c:v>
                </c:pt>
              </c:numCache>
            </c:numRef>
          </c:cat>
          <c:val>
            <c:numRef>
              <c:f>AmecoCurrent!$G$18:$AD$18</c:f>
              <c:numCache>
                <c:formatCode>General</c:formatCode>
                <c:ptCount val="24"/>
                <c:pt idx="0">
                  <c:v>38241.766900211609</c:v>
                </c:pt>
                <c:pt idx="1">
                  <c:v>39079.161349771144</c:v>
                </c:pt>
                <c:pt idx="2">
                  <c:v>39632.095286679221</c:v>
                </c:pt>
                <c:pt idx="3">
                  <c:v>40735.161994931223</c:v>
                </c:pt>
                <c:pt idx="4">
                  <c:v>41350.451666985289</c:v>
                </c:pt>
                <c:pt idx="5">
                  <c:v>42422.894506395132</c:v>
                </c:pt>
                <c:pt idx="6">
                  <c:v>43799.802245269959</c:v>
                </c:pt>
                <c:pt idx="7">
                  <c:v>45218.080320343914</c:v>
                </c:pt>
                <c:pt idx="8">
                  <c:v>46798.714481277944</c:v>
                </c:pt>
                <c:pt idx="9">
                  <c:v>48179.082254155117</c:v>
                </c:pt>
                <c:pt idx="10">
                  <c:v>48151.448011211542</c:v>
                </c:pt>
                <c:pt idx="11">
                  <c:v>48534.381293147846</c:v>
                </c:pt>
                <c:pt idx="12">
                  <c:v>49430.604357929318</c:v>
                </c:pt>
                <c:pt idx="13">
                  <c:v>50837.572413543538</c:v>
                </c:pt>
                <c:pt idx="14">
                  <c:v>52054.70488692967</c:v>
                </c:pt>
                <c:pt idx="15">
                  <c:v>52939.182692039161</c:v>
                </c:pt>
                <c:pt idx="16">
                  <c:v>53350.198955669475</c:v>
                </c:pt>
                <c:pt idx="17">
                  <c:v>52703.443199594956</c:v>
                </c:pt>
                <c:pt idx="18">
                  <c:v>50797.743989580005</c:v>
                </c:pt>
                <c:pt idx="19">
                  <c:v>51682.264125773057</c:v>
                </c:pt>
                <c:pt idx="20">
                  <c:v>52120.978566764432</c:v>
                </c:pt>
                <c:pt idx="21">
                  <c:v>52935.769833225575</c:v>
                </c:pt>
                <c:pt idx="22">
                  <c:v>53710.870191871305</c:v>
                </c:pt>
                <c:pt idx="23">
                  <c:v>54596.653000000006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AmecoCurrent!$E$19</c:f>
              <c:strCache>
                <c:ptCount val="1"/>
                <c:pt idx="0">
                  <c:v>EU</c:v>
                </c:pt>
              </c:strCache>
            </c:strRef>
          </c:tx>
          <c:spPr>
            <a:ln w="63500">
              <a:solidFill>
                <a:srgbClr val="CC0000"/>
              </a:solidFill>
            </a:ln>
          </c:spPr>
          <c:marker>
            <c:symbol val="none"/>
          </c:marker>
          <c:dLbls>
            <c:dLbl>
              <c:idx val="23"/>
              <c:layout>
                <c:manualLayout>
                  <c:x val="-7.4325848943604042E-2"/>
                  <c:y val="9.027211355805403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CC0000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AmecoCurrent!$G$17:$AD$17</c:f>
              <c:numCache>
                <c:formatCode>General</c:formatCode>
                <c:ptCount val="24"/>
                <c:pt idx="0">
                  <c:v>1991</c:v>
                </c:pt>
                <c:pt idx="1">
                  <c:v>1992</c:v>
                </c:pt>
                <c:pt idx="2">
                  <c:v>1993</c:v>
                </c:pt>
                <c:pt idx="3">
                  <c:v>1994</c:v>
                </c:pt>
                <c:pt idx="4">
                  <c:v>1995</c:v>
                </c:pt>
                <c:pt idx="5">
                  <c:v>1996</c:v>
                </c:pt>
                <c:pt idx="6">
                  <c:v>1997</c:v>
                </c:pt>
                <c:pt idx="7">
                  <c:v>1998</c:v>
                </c:pt>
                <c:pt idx="8">
                  <c:v>1999</c:v>
                </c:pt>
                <c:pt idx="9">
                  <c:v>2000</c:v>
                </c:pt>
                <c:pt idx="10">
                  <c:v>2001</c:v>
                </c:pt>
                <c:pt idx="11">
                  <c:v>2002</c:v>
                </c:pt>
                <c:pt idx="12">
                  <c:v>2003</c:v>
                </c:pt>
                <c:pt idx="13">
                  <c:v>2004</c:v>
                </c:pt>
                <c:pt idx="14">
                  <c:v>2005</c:v>
                </c:pt>
                <c:pt idx="15">
                  <c:v>2006</c:v>
                </c:pt>
                <c:pt idx="16">
                  <c:v>2007</c:v>
                </c:pt>
                <c:pt idx="17">
                  <c:v>2008</c:v>
                </c:pt>
                <c:pt idx="18">
                  <c:v>2009</c:v>
                </c:pt>
                <c:pt idx="19">
                  <c:v>2010</c:v>
                </c:pt>
                <c:pt idx="20">
                  <c:v>2011</c:v>
                </c:pt>
                <c:pt idx="21">
                  <c:v>2012</c:v>
                </c:pt>
                <c:pt idx="22">
                  <c:v>2013</c:v>
                </c:pt>
                <c:pt idx="23">
                  <c:v>2014</c:v>
                </c:pt>
              </c:numCache>
            </c:numRef>
          </c:cat>
          <c:val>
            <c:numRef>
              <c:f>AmecoCurrent!$G$19:$AD$19</c:f>
              <c:numCache>
                <c:formatCode>General</c:formatCode>
                <c:ptCount val="24"/>
                <c:pt idx="0">
                  <c:v>27297.193417850314</c:v>
                </c:pt>
                <c:pt idx="1">
                  <c:v>27118.757999433179</c:v>
                </c:pt>
                <c:pt idx="2">
                  <c:v>26770.690135837671</c:v>
                </c:pt>
                <c:pt idx="3">
                  <c:v>27489.232729281019</c:v>
                </c:pt>
                <c:pt idx="4">
                  <c:v>28044.113728267221</c:v>
                </c:pt>
                <c:pt idx="5">
                  <c:v>28557.224981825053</c:v>
                </c:pt>
                <c:pt idx="6">
                  <c:v>29273.801516305179</c:v>
                </c:pt>
                <c:pt idx="7">
                  <c:v>30083.363658238126</c:v>
                </c:pt>
                <c:pt idx="8">
                  <c:v>30773.363955299381</c:v>
                </c:pt>
                <c:pt idx="9">
                  <c:v>31928.993202242113</c:v>
                </c:pt>
                <c:pt idx="10">
                  <c:v>32574.590022614117</c:v>
                </c:pt>
                <c:pt idx="11">
                  <c:v>32917.52057712344</c:v>
                </c:pt>
                <c:pt idx="12">
                  <c:v>33365.021360592611</c:v>
                </c:pt>
                <c:pt idx="13">
                  <c:v>34103.852591124327</c:v>
                </c:pt>
                <c:pt idx="14">
                  <c:v>34704.414268146589</c:v>
                </c:pt>
                <c:pt idx="15">
                  <c:v>35838.02606237476</c:v>
                </c:pt>
                <c:pt idx="16">
                  <c:v>36872.579721318718</c:v>
                </c:pt>
                <c:pt idx="17">
                  <c:v>36964.573337111826</c:v>
                </c:pt>
                <c:pt idx="18">
                  <c:v>35233.485137479998</c:v>
                </c:pt>
                <c:pt idx="19">
                  <c:v>35858.99803382664</c:v>
                </c:pt>
                <c:pt idx="20">
                  <c:v>36469.266934885927</c:v>
                </c:pt>
                <c:pt idx="21">
                  <c:v>36229.992667611208</c:v>
                </c:pt>
                <c:pt idx="22">
                  <c:v>36189.121942210935</c:v>
                </c:pt>
                <c:pt idx="23">
                  <c:v>36699.783000000003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3114368"/>
        <c:axId val="231948672"/>
      </c:lineChart>
      <c:catAx>
        <c:axId val="183114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100"/>
            </a:pPr>
            <a:endParaRPr lang="en-US"/>
          </a:p>
        </c:txPr>
        <c:crossAx val="231948672"/>
        <c:crosses val="autoZero"/>
        <c:auto val="1"/>
        <c:lblAlgn val="ctr"/>
        <c:lblOffset val="100"/>
        <c:tickLblSkip val="2"/>
        <c:noMultiLvlLbl val="0"/>
      </c:catAx>
      <c:valAx>
        <c:axId val="231948672"/>
        <c:scaling>
          <c:orientation val="minMax"/>
          <c:max val="55000"/>
          <c:min val="20000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83114368"/>
        <c:crosses val="autoZero"/>
        <c:crossBetween val="between"/>
        <c:majorUnit val="1000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>
          <a:latin typeface="Calibri" panose="020F0502020204030204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10082710896423"/>
          <c:y val="6.8029996800031828E-2"/>
          <c:w val="0.78794113455992809"/>
          <c:h val="0.63025759477627519"/>
        </c:manualLayout>
      </c:layout>
      <c:lineChart>
        <c:grouping val="standard"/>
        <c:varyColors val="0"/>
        <c:ser>
          <c:idx val="0"/>
          <c:order val="0"/>
          <c:tx>
            <c:strRef>
              <c:f>AmecoCurrent!$B$9</c:f>
              <c:strCache>
                <c:ptCount val="1"/>
                <c:pt idx="0">
                  <c:v>EU</c:v>
                </c:pt>
              </c:strCache>
            </c:strRef>
          </c:tx>
          <c:spPr>
            <a:ln w="63500">
              <a:solidFill>
                <a:srgbClr val="CC0000"/>
              </a:solidFill>
            </a:ln>
          </c:spPr>
          <c:marker>
            <c:symbol val="none"/>
          </c:marker>
          <c:dLbls>
            <c:dLbl>
              <c:idx val="0"/>
              <c:layout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AmecoCurrent!$E$8:$L$8</c:f>
              <c:numCache>
                <c:formatCode>General</c:formatCode>
                <c:ptCount val="8"/>
                <c:pt idx="0">
                  <c:v>2014</c:v>
                </c:pt>
                <c:pt idx="1">
                  <c:v>2013</c:v>
                </c:pt>
                <c:pt idx="2">
                  <c:v>2012</c:v>
                </c:pt>
                <c:pt idx="3">
                  <c:v>2011</c:v>
                </c:pt>
                <c:pt idx="4">
                  <c:v>2010</c:v>
                </c:pt>
                <c:pt idx="5">
                  <c:v>2009</c:v>
                </c:pt>
                <c:pt idx="6">
                  <c:v>2008</c:v>
                </c:pt>
                <c:pt idx="7">
                  <c:v>2007</c:v>
                </c:pt>
              </c:numCache>
            </c:numRef>
          </c:cat>
          <c:val>
            <c:numRef>
              <c:f>AmecoCurrent!$E$9:$L$9</c:f>
              <c:numCache>
                <c:formatCode>General</c:formatCode>
                <c:ptCount val="8"/>
                <c:pt idx="0">
                  <c:v>0.82950255335354495</c:v>
                </c:pt>
                <c:pt idx="1">
                  <c:v>0.58840429550970352</c:v>
                </c:pt>
                <c:pt idx="2">
                  <c:v>0.56160391530291065</c:v>
                </c:pt>
                <c:pt idx="3">
                  <c:v>0.84069405817259746</c:v>
                </c:pt>
                <c:pt idx="4">
                  <c:v>0.76925684995370336</c:v>
                </c:pt>
                <c:pt idx="5">
                  <c:v>0.72656853347405903</c:v>
                </c:pt>
                <c:pt idx="6">
                  <c:v>1.5775290607832337</c:v>
                </c:pt>
                <c:pt idx="7">
                  <c:v>1.9693217995305101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AmecoCurrent!$B$10</c:f>
              <c:strCache>
                <c:ptCount val="1"/>
                <c:pt idx="0">
                  <c:v>US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dLbls>
            <c:dLbl>
              <c:idx val="0"/>
              <c:layout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AmecoCurrent!$E$8:$L$8</c:f>
              <c:numCache>
                <c:formatCode>General</c:formatCode>
                <c:ptCount val="8"/>
                <c:pt idx="0">
                  <c:v>2014</c:v>
                </c:pt>
                <c:pt idx="1">
                  <c:v>2013</c:v>
                </c:pt>
                <c:pt idx="2">
                  <c:v>2012</c:v>
                </c:pt>
                <c:pt idx="3">
                  <c:v>2011</c:v>
                </c:pt>
                <c:pt idx="4">
                  <c:v>2010</c:v>
                </c:pt>
                <c:pt idx="5">
                  <c:v>2009</c:v>
                </c:pt>
                <c:pt idx="6">
                  <c:v>2008</c:v>
                </c:pt>
                <c:pt idx="7">
                  <c:v>2007</c:v>
                </c:pt>
              </c:numCache>
            </c:numRef>
          </c:cat>
          <c:val>
            <c:numRef>
              <c:f>AmecoCurrent!$E$10:$L$10</c:f>
              <c:numCache>
                <c:formatCode>General</c:formatCode>
                <c:ptCount val="8"/>
                <c:pt idx="0">
                  <c:v>2.2132240370833056</c:v>
                </c:pt>
                <c:pt idx="1">
                  <c:v>1.9361755319555973</c:v>
                </c:pt>
                <c:pt idx="2">
                  <c:v>1.6575889462085991</c:v>
                </c:pt>
                <c:pt idx="3">
                  <c:v>1.2374907043799066</c:v>
                </c:pt>
                <c:pt idx="4">
                  <c:v>0.97363865552901885</c:v>
                </c:pt>
                <c:pt idx="5">
                  <c:v>0.7550909207461709</c:v>
                </c:pt>
                <c:pt idx="6">
                  <c:v>1.3559078843532468</c:v>
                </c:pt>
                <c:pt idx="7">
                  <c:v>1.8107074148186131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959744"/>
        <c:axId val="36961280"/>
      </c:lineChart>
      <c:catAx>
        <c:axId val="36959744"/>
        <c:scaling>
          <c:orientation val="maxMin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100"/>
            </a:pPr>
            <a:endParaRPr lang="en-US"/>
          </a:p>
        </c:txPr>
        <c:crossAx val="36961280"/>
        <c:crosses val="autoZero"/>
        <c:auto val="1"/>
        <c:lblAlgn val="ctr"/>
        <c:lblOffset val="100"/>
        <c:noMultiLvlLbl val="0"/>
      </c:catAx>
      <c:valAx>
        <c:axId val="36961280"/>
        <c:scaling>
          <c:orientation val="minMax"/>
          <c:max val="2.25"/>
          <c:min val="0.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36959744"/>
        <c:crosses val="max"/>
        <c:crossBetween val="between"/>
        <c:majorUnit val="0.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>
          <a:latin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TFP!$B$41</c:f>
              <c:strCache>
                <c:ptCount val="1"/>
                <c:pt idx="0">
                  <c:v>2000-2006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1"/>
              </a:solidFill>
            </c:spPr>
          </c:dPt>
          <c:dPt>
            <c:idx val="7"/>
            <c:invertIfNegative val="0"/>
            <c:bubble3D val="0"/>
          </c:dPt>
          <c:cat>
            <c:strRef>
              <c:f>TFP!$A$42:$A$48</c:f>
              <c:strCache>
                <c:ptCount val="7"/>
                <c:pt idx="0">
                  <c:v>US</c:v>
                </c:pt>
                <c:pt idx="1">
                  <c:v>Japan</c:v>
                </c:pt>
                <c:pt idx="2">
                  <c:v>South Korea</c:v>
                </c:pt>
                <c:pt idx="3">
                  <c:v>EU</c:v>
                </c:pt>
                <c:pt idx="4">
                  <c:v>EU North</c:v>
                </c:pt>
                <c:pt idx="5">
                  <c:v>EU South</c:v>
                </c:pt>
                <c:pt idx="6">
                  <c:v>EU East</c:v>
                </c:pt>
              </c:strCache>
            </c:strRef>
          </c:cat>
          <c:val>
            <c:numRef>
              <c:f>TFP!$B$42:$B$48</c:f>
              <c:numCache>
                <c:formatCode>General</c:formatCode>
                <c:ptCount val="7"/>
                <c:pt idx="0">
                  <c:v>0.59543403330670763</c:v>
                </c:pt>
                <c:pt idx="1">
                  <c:v>0.47903465661807143</c:v>
                </c:pt>
                <c:pt idx="2">
                  <c:v>1.6088644930283946</c:v>
                </c:pt>
                <c:pt idx="3">
                  <c:v>0.37243232664940784</c:v>
                </c:pt>
                <c:pt idx="4">
                  <c:v>0.58052220964082135</c:v>
                </c:pt>
                <c:pt idx="5">
                  <c:v>-0.5665778288137524</c:v>
                </c:pt>
                <c:pt idx="6">
                  <c:v>1.8052698430892633</c:v>
                </c:pt>
              </c:numCache>
            </c:numRef>
          </c:val>
        </c:ser>
        <c:ser>
          <c:idx val="1"/>
          <c:order val="1"/>
          <c:tx>
            <c:strRef>
              <c:f>TFP!$C$41</c:f>
              <c:strCache>
                <c:ptCount val="1"/>
                <c:pt idx="0">
                  <c:v>2007-2013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cat>
            <c:strRef>
              <c:f>TFP!$A$42:$A$48</c:f>
              <c:strCache>
                <c:ptCount val="7"/>
                <c:pt idx="0">
                  <c:v>US</c:v>
                </c:pt>
                <c:pt idx="1">
                  <c:v>Japan</c:v>
                </c:pt>
                <c:pt idx="2">
                  <c:v>South Korea</c:v>
                </c:pt>
                <c:pt idx="3">
                  <c:v>EU</c:v>
                </c:pt>
                <c:pt idx="4">
                  <c:v>EU North</c:v>
                </c:pt>
                <c:pt idx="5">
                  <c:v>EU South</c:v>
                </c:pt>
                <c:pt idx="6">
                  <c:v>EU East</c:v>
                </c:pt>
              </c:strCache>
            </c:strRef>
          </c:cat>
          <c:val>
            <c:numRef>
              <c:f>TFP!$C$42:$C$48</c:f>
              <c:numCache>
                <c:formatCode>General</c:formatCode>
                <c:ptCount val="7"/>
                <c:pt idx="0">
                  <c:v>0.2733512795742854</c:v>
                </c:pt>
                <c:pt idx="1">
                  <c:v>0.12410325673883893</c:v>
                </c:pt>
                <c:pt idx="2">
                  <c:v>1.4793699288190965</c:v>
                </c:pt>
                <c:pt idx="3">
                  <c:v>-0.66834806869154884</c:v>
                </c:pt>
                <c:pt idx="4">
                  <c:v>-0.64607659739362999</c:v>
                </c:pt>
                <c:pt idx="5">
                  <c:v>-0.84723344405820411</c:v>
                </c:pt>
                <c:pt idx="6">
                  <c:v>-0.37094578360478137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945920"/>
        <c:axId val="36947456"/>
      </c:barChart>
      <c:catAx>
        <c:axId val="36945920"/>
        <c:scaling>
          <c:orientation val="minMax"/>
        </c:scaling>
        <c:delete val="0"/>
        <c:axPos val="b"/>
        <c:majorTickMark val="out"/>
        <c:minorTickMark val="none"/>
        <c:tickLblPos val="low"/>
        <c:crossAx val="36947456"/>
        <c:crosses val="autoZero"/>
        <c:auto val="1"/>
        <c:lblAlgn val="ctr"/>
        <c:lblOffset val="100"/>
        <c:noMultiLvlLbl val="0"/>
      </c:catAx>
      <c:valAx>
        <c:axId val="36947456"/>
        <c:scaling>
          <c:orientation val="minMax"/>
        </c:scaling>
        <c:delete val="0"/>
        <c:axPos val="l"/>
        <c:maj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36945920"/>
        <c:crosses val="autoZero"/>
        <c:crossBetween val="between"/>
      </c:valAx>
      <c:spPr>
        <a:solidFill>
          <a:schemeClr val="bg1"/>
        </a:solidFill>
      </c:spPr>
    </c:plotArea>
    <c:legend>
      <c:legendPos val="b"/>
      <c:layout>
        <c:manualLayout>
          <c:xMode val="edge"/>
          <c:yMode val="edge"/>
          <c:x val="0.41356035977895023"/>
          <c:y val="0.88690999642002388"/>
          <c:w val="0.42467471613834568"/>
          <c:h val="5.3966965302984081E-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4599518810148733E-2"/>
          <c:y val="5.4834437086092723E-2"/>
          <c:w val="0.73297713297556311"/>
          <c:h val="0.88356796597070975"/>
        </c:manualLayout>
      </c:layout>
      <c:lineChart>
        <c:grouping val="standard"/>
        <c:varyColors val="0"/>
        <c:ser>
          <c:idx val="0"/>
          <c:order val="0"/>
          <c:tx>
            <c:strRef>
              <c:f>'Patent pc'!$A$5</c:f>
              <c:strCache>
                <c:ptCount val="1"/>
                <c:pt idx="0">
                  <c:v>EU</c:v>
                </c:pt>
              </c:strCache>
            </c:strRef>
          </c:tx>
          <c:spPr>
            <a:ln w="38100">
              <a:solidFill>
                <a:srgbClr val="75151E"/>
              </a:solidFill>
            </a:ln>
          </c:spPr>
          <c:marker>
            <c:symbol val="none"/>
          </c:marker>
          <c:dLbls>
            <c:dLbl>
              <c:idx val="12"/>
              <c:layout/>
              <c:spPr/>
              <c:txPr>
                <a:bodyPr/>
                <a:lstStyle/>
                <a:p>
                  <a:pPr>
                    <a:defRPr b="1">
                      <a:solidFill>
                        <a:srgbClr val="75151E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</c:dLbl>
            <c:dLbl>
              <c:idx val="22"/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'Patent pc'!$L$4:$X$4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'Patent pc'!$L$5:$X$5</c:f>
              <c:numCache>
                <c:formatCode>General</c:formatCode>
                <c:ptCount val="13"/>
                <c:pt idx="0">
                  <c:v>675.398860839024</c:v>
                </c:pt>
                <c:pt idx="1">
                  <c:v>670.15685291494924</c:v>
                </c:pt>
                <c:pt idx="2">
                  <c:v>655.98748635927154</c:v>
                </c:pt>
                <c:pt idx="3">
                  <c:v>660.30872669640394</c:v>
                </c:pt>
                <c:pt idx="4">
                  <c:v>739.28010481856154</c:v>
                </c:pt>
                <c:pt idx="5">
                  <c:v>777.68506329113927</c:v>
                </c:pt>
                <c:pt idx="6">
                  <c:v>806.86862409607443</c:v>
                </c:pt>
                <c:pt idx="7">
                  <c:v>862.72732571109304</c:v>
                </c:pt>
                <c:pt idx="8">
                  <c:v>896.21340825274081</c:v>
                </c:pt>
                <c:pt idx="9">
                  <c:v>847.11605004257967</c:v>
                </c:pt>
                <c:pt idx="10">
                  <c:v>900.6305320735953</c:v>
                </c:pt>
                <c:pt idx="11">
                  <c:v>906.70083636291395</c:v>
                </c:pt>
                <c:pt idx="12">
                  <c:v>904.30679869557048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'Patent pc'!$A$6</c:f>
              <c:strCache>
                <c:ptCount val="1"/>
                <c:pt idx="0">
                  <c:v>US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12"/>
              <c:layout/>
              <c:spPr/>
              <c:txPr>
                <a:bodyPr/>
                <a:lstStyle/>
                <a:p>
                  <a:pPr>
                    <a:defRPr>
                      <a:solidFill>
                        <a:schemeClr val="accent1">
                          <a:lumMod val="75000"/>
                        </a:schemeClr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</c:dLbl>
            <c:dLbl>
              <c:idx val="22"/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'Patent pc'!$L$4:$X$4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'Patent pc'!$L$6:$X$6</c:f>
              <c:numCache>
                <c:formatCode>General</c:formatCode>
                <c:ptCount val="13"/>
                <c:pt idx="0">
                  <c:v>994.79624224218549</c:v>
                </c:pt>
                <c:pt idx="1">
                  <c:v>1020.6930887467744</c:v>
                </c:pt>
                <c:pt idx="2">
                  <c:v>1014.1101802311653</c:v>
                </c:pt>
                <c:pt idx="3">
                  <c:v>1039.1355642462329</c:v>
                </c:pt>
                <c:pt idx="4">
                  <c:v>1129.3300021473196</c:v>
                </c:pt>
                <c:pt idx="5">
                  <c:v>1295.9998649173463</c:v>
                </c:pt>
                <c:pt idx="6">
                  <c:v>1354.2434683705214</c:v>
                </c:pt>
                <c:pt idx="7">
                  <c:v>1451.0985316475821</c:v>
                </c:pt>
                <c:pt idx="8">
                  <c:v>1410.1792476978715</c:v>
                </c:pt>
                <c:pt idx="9">
                  <c:v>1296.5117413964745</c:v>
                </c:pt>
                <c:pt idx="10">
                  <c:v>1398.6207475470808</c:v>
                </c:pt>
                <c:pt idx="11">
                  <c:v>1412.5395507483788</c:v>
                </c:pt>
                <c:pt idx="12">
                  <c:v>1465.1285675178415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'Patent pc'!$A$7</c:f>
              <c:strCache>
                <c:ptCount val="1"/>
                <c:pt idx="0">
                  <c:v>Japan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marker>
            <c:symbol val="none"/>
          </c:marker>
          <c:dLbls>
            <c:dLbl>
              <c:idx val="12"/>
              <c:layout/>
              <c:spPr/>
              <c:txPr>
                <a:bodyPr/>
                <a:lstStyle/>
                <a:p>
                  <a:pPr>
                    <a:defRPr>
                      <a:solidFill>
                        <a:schemeClr val="accent4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</c:dLbl>
            <c:dLbl>
              <c:idx val="22"/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'Patent pc'!$L$4:$X$4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'Patent pc'!$L$7:$X$7</c:f>
              <c:numCache>
                <c:formatCode>General</c:formatCode>
                <c:ptCount val="13"/>
                <c:pt idx="0">
                  <c:v>3871.3070354571905</c:v>
                </c:pt>
                <c:pt idx="1">
                  <c:v>3986.0658960446644</c:v>
                </c:pt>
                <c:pt idx="2">
                  <c:v>3798.8494922383888</c:v>
                </c:pt>
                <c:pt idx="3">
                  <c:v>3802.0937813440323</c:v>
                </c:pt>
                <c:pt idx="4">
                  <c:v>3994.3719080718893</c:v>
                </c:pt>
                <c:pt idx="5">
                  <c:v>4150.8980630013693</c:v>
                </c:pt>
                <c:pt idx="6">
                  <c:v>4050.363313544673</c:v>
                </c:pt>
                <c:pt idx="7">
                  <c:v>3974.6528835861013</c:v>
                </c:pt>
                <c:pt idx="8">
                  <c:v>3987.2720883926131</c:v>
                </c:pt>
                <c:pt idx="9">
                  <c:v>3625.3758268190022</c:v>
                </c:pt>
                <c:pt idx="10">
                  <c:v>3658.1360114956892</c:v>
                </c:pt>
                <c:pt idx="11">
                  <c:v>3714.3538500031277</c:v>
                </c:pt>
                <c:pt idx="12">
                  <c:v>3808.9976569417995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'Patent pc'!$A$8</c:f>
              <c:strCache>
                <c:ptCount val="1"/>
                <c:pt idx="0">
                  <c:v>South Korea</c:v>
                </c:pt>
              </c:strCache>
            </c:strRef>
          </c:tx>
          <c:spPr>
            <a:ln>
              <a:solidFill>
                <a:srgbClr val="FF9933"/>
              </a:solidFill>
            </a:ln>
          </c:spPr>
          <c:marker>
            <c:symbol val="none"/>
          </c:marker>
          <c:dLbls>
            <c:dLbl>
              <c:idx val="12"/>
              <c:layout>
                <c:manualLayout>
                  <c:x val="-7.6682301000371936E-3"/>
                  <c:y val="-1.9467206570820905E-2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rgbClr val="DA6D00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</c:dLbl>
            <c:dLbl>
              <c:idx val="22"/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'Patent pc'!$L$4:$X$4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'Patent pc'!$L$8:$X$8</c:f>
              <c:numCache>
                <c:formatCode>General</c:formatCode>
                <c:ptCount val="13"/>
                <c:pt idx="0">
                  <c:v>1825.4765146358066</c:v>
                </c:pt>
                <c:pt idx="1">
                  <c:v>1865.7220685431932</c:v>
                </c:pt>
                <c:pt idx="2">
                  <c:v>1979.9462433329134</c:v>
                </c:pt>
                <c:pt idx="3">
                  <c:v>2356.9652520946947</c:v>
                </c:pt>
                <c:pt idx="4">
                  <c:v>2841.2331647203314</c:v>
                </c:pt>
                <c:pt idx="5">
                  <c:v>3381.1334081183268</c:v>
                </c:pt>
                <c:pt idx="6">
                  <c:v>3584.987182667659</c:v>
                </c:pt>
                <c:pt idx="7">
                  <c:v>3632.0424708835753</c:v>
                </c:pt>
                <c:pt idx="8">
                  <c:v>3547.99893766982</c:v>
                </c:pt>
                <c:pt idx="9">
                  <c:v>3465.2515147818308</c:v>
                </c:pt>
                <c:pt idx="10">
                  <c:v>3615.7458004452542</c:v>
                </c:pt>
                <c:pt idx="11">
                  <c:v>3771.6105184917333</c:v>
                </c:pt>
                <c:pt idx="12">
                  <c:v>4067.8745700343975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458112"/>
        <c:axId val="232459648"/>
      </c:lineChart>
      <c:catAx>
        <c:axId val="232458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2459648"/>
        <c:crosses val="autoZero"/>
        <c:auto val="1"/>
        <c:lblAlgn val="ctr"/>
        <c:lblOffset val="100"/>
        <c:tickLblSkip val="2"/>
        <c:noMultiLvlLbl val="0"/>
      </c:catAx>
      <c:valAx>
        <c:axId val="232459648"/>
        <c:scaling>
          <c:orientation val="minMax"/>
          <c:max val="4200"/>
          <c:min val="0"/>
        </c:scaling>
        <c:delete val="0"/>
        <c:axPos val="l"/>
        <c:maj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232458112"/>
        <c:crosses val="autoZero"/>
        <c:crossBetween val="between"/>
        <c:majorUnit val="1000"/>
      </c:valAx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9286777377619873E-2"/>
          <c:y val="4.9880903540615799E-2"/>
          <c:w val="0.80052757235320338"/>
          <c:h val="0.84259522093098405"/>
        </c:manualLayout>
      </c:layout>
      <c:lineChart>
        <c:grouping val="standard"/>
        <c:varyColors val="0"/>
        <c:ser>
          <c:idx val="0"/>
          <c:order val="0"/>
          <c:tx>
            <c:strRef>
              <c:f>'Figure 3'!$F$27</c:f>
              <c:strCache>
                <c:ptCount val="1"/>
                <c:pt idx="0">
                  <c:v>EU28</c:v>
                </c:pt>
              </c:strCache>
            </c:strRef>
          </c:tx>
          <c:spPr>
            <a:ln w="34925">
              <a:solidFill>
                <a:srgbClr val="990000"/>
              </a:solidFill>
            </a:ln>
          </c:spPr>
          <c:marker>
            <c:symbol val="none"/>
          </c:marker>
          <c:dLbls>
            <c:dLbl>
              <c:idx val="12"/>
              <c:layout>
                <c:manualLayout>
                  <c:x val="-6.845988439443459E-3"/>
                  <c:y val="-4.0811648351412932E-2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rgbClr val="990000"/>
                        </a:solidFill>
                      </a:defRPr>
                    </a:pPr>
                    <a:r>
                      <a:rPr lang="en-US" b="1" dirty="0" smtClean="0">
                        <a:solidFill>
                          <a:srgbClr val="990000"/>
                        </a:solidFill>
                      </a:rPr>
                      <a:t>EU</a:t>
                    </a:r>
                    <a:endParaRPr lang="en-US" b="1" dirty="0">
                      <a:solidFill>
                        <a:srgbClr val="990000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'Figure 3'!$G$26:$S$26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'Figure 3'!$G$27:$S$27</c:f>
              <c:numCache>
                <c:formatCode>General</c:formatCode>
                <c:ptCount val="13"/>
                <c:pt idx="0">
                  <c:v>1.7382489000000001</c:v>
                </c:pt>
                <c:pt idx="1">
                  <c:v>1.7561564000000001</c:v>
                </c:pt>
                <c:pt idx="2">
                  <c:v>1.7626249</c:v>
                </c:pt>
                <c:pt idx="3">
                  <c:v>1.7511270000000001</c:v>
                </c:pt>
                <c:pt idx="4">
                  <c:v>1.7251601999999999</c:v>
                </c:pt>
                <c:pt idx="5">
                  <c:v>1.7290616999999999</c:v>
                </c:pt>
                <c:pt idx="6">
                  <c:v>1.7531099999999999</c:v>
                </c:pt>
                <c:pt idx="7">
                  <c:v>1.7595890000000001</c:v>
                </c:pt>
                <c:pt idx="8">
                  <c:v>1.8264963999999999</c:v>
                </c:pt>
                <c:pt idx="9">
                  <c:v>1.9064287</c:v>
                </c:pt>
                <c:pt idx="10">
                  <c:v>1.9067365999999999</c:v>
                </c:pt>
                <c:pt idx="11">
                  <c:v>1.9463980000000001</c:v>
                </c:pt>
                <c:pt idx="12">
                  <c:v>1.9785368000000001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'Figure 3'!$F$28</c:f>
              <c:strCache>
                <c:ptCount val="1"/>
                <c:pt idx="0">
                  <c:v>USA</c:v>
                </c:pt>
              </c:strCache>
            </c:strRef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12"/>
              <c:layout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'Figure 3'!$G$26:$S$26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'Figure 3'!$G$28:$S$28</c:f>
              <c:numCache>
                <c:formatCode>General</c:formatCode>
                <c:ptCount val="13"/>
                <c:pt idx="0">
                  <c:v>2.6192503</c:v>
                </c:pt>
                <c:pt idx="1">
                  <c:v>2.6374596000000001</c:v>
                </c:pt>
                <c:pt idx="2">
                  <c:v>2.5490518999999998</c:v>
                </c:pt>
                <c:pt idx="3">
                  <c:v>2.5525269000000002</c:v>
                </c:pt>
                <c:pt idx="4">
                  <c:v>2.4895333000000002</c:v>
                </c:pt>
                <c:pt idx="5">
                  <c:v>2.5056737</c:v>
                </c:pt>
                <c:pt idx="6">
                  <c:v>2.5496504</c:v>
                </c:pt>
                <c:pt idx="7">
                  <c:v>2.6264373000000001</c:v>
                </c:pt>
                <c:pt idx="8">
                  <c:v>2.7665061</c:v>
                </c:pt>
                <c:pt idx="9">
                  <c:v>2.8159440999999998</c:v>
                </c:pt>
                <c:pt idx="10">
                  <c:v>2.7382724000000001</c:v>
                </c:pt>
                <c:pt idx="11">
                  <c:v>2.7626401999999999</c:v>
                </c:pt>
                <c:pt idx="12">
                  <c:v>2.7919678000000001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'Figure 3'!$F$29</c:f>
              <c:strCache>
                <c:ptCount val="1"/>
                <c:pt idx="0">
                  <c:v>JPN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ymbol val="none"/>
          </c:marker>
          <c:dLbls>
            <c:dLbl>
              <c:idx val="12"/>
              <c:layout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accent4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'Figure 3'!$G$26:$S$26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'Figure 3'!$G$29:$S$29</c:f>
              <c:numCache>
                <c:formatCode>General</c:formatCode>
                <c:ptCount val="13"/>
                <c:pt idx="0">
                  <c:v>3.0016911999999998</c:v>
                </c:pt>
                <c:pt idx="1">
                  <c:v>3.0744794999999998</c:v>
                </c:pt>
                <c:pt idx="2">
                  <c:v>3.1156177999999999</c:v>
                </c:pt>
                <c:pt idx="3">
                  <c:v>3.1438812999999999</c:v>
                </c:pt>
                <c:pt idx="4">
                  <c:v>3.1332043000000001</c:v>
                </c:pt>
                <c:pt idx="5">
                  <c:v>3.3086986999999999</c:v>
                </c:pt>
                <c:pt idx="6">
                  <c:v>3.4090969000000002</c:v>
                </c:pt>
                <c:pt idx="7">
                  <c:v>3.4614223000000002</c:v>
                </c:pt>
                <c:pt idx="8">
                  <c:v>3.4670586000000001</c:v>
                </c:pt>
                <c:pt idx="9">
                  <c:v>3.3573400000000002</c:v>
                </c:pt>
                <c:pt idx="10">
                  <c:v>3.2539359000000001</c:v>
                </c:pt>
                <c:pt idx="11">
                  <c:v>3.3831302000000001</c:v>
                </c:pt>
                <c:pt idx="12">
                  <c:v>3.3525453000000001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'Figure 3'!$F$30</c:f>
              <c:strCache>
                <c:ptCount val="1"/>
                <c:pt idx="0">
                  <c:v>KOR</c:v>
                </c:pt>
              </c:strCache>
            </c:strRef>
          </c:tx>
          <c:spPr>
            <a:ln w="28575">
              <a:solidFill>
                <a:srgbClr val="E39A2F"/>
              </a:solidFill>
            </a:ln>
          </c:spPr>
          <c:marker>
            <c:symbol val="none"/>
          </c:marker>
          <c:dLbls>
            <c:dLbl>
              <c:idx val="12"/>
              <c:layout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E39A2F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'Figure 3'!$G$26:$S$26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'Figure 3'!$G$30:$S$30</c:f>
              <c:numCache>
                <c:formatCode>General</c:formatCode>
                <c:ptCount val="13"/>
                <c:pt idx="0">
                  <c:v>2.2957019999999999</c:v>
                </c:pt>
                <c:pt idx="1">
                  <c:v>2.4731567000000001</c:v>
                </c:pt>
                <c:pt idx="2">
                  <c:v>2.4044612000000001</c:v>
                </c:pt>
                <c:pt idx="3">
                  <c:v>2.4857697999999999</c:v>
                </c:pt>
                <c:pt idx="4">
                  <c:v>2.6829773000000001</c:v>
                </c:pt>
                <c:pt idx="5">
                  <c:v>2.7917559000000001</c:v>
                </c:pt>
                <c:pt idx="6">
                  <c:v>3.0091763999999999</c:v>
                </c:pt>
                <c:pt idx="7">
                  <c:v>3.2103549</c:v>
                </c:pt>
                <c:pt idx="8">
                  <c:v>3.3609034000000002</c:v>
                </c:pt>
                <c:pt idx="9">
                  <c:v>3.5612387000000001</c:v>
                </c:pt>
                <c:pt idx="10">
                  <c:v>3.7378141</c:v>
                </c:pt>
                <c:pt idx="11">
                  <c:v>4.0391851000000001</c:v>
                </c:pt>
                <c:pt idx="12">
                  <c:v>4.3577116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'Figure 3'!$F$31</c:f>
              <c:strCache>
                <c:ptCount val="1"/>
                <c:pt idx="0">
                  <c:v>CHN</c:v>
                </c:pt>
              </c:strCache>
            </c:strRef>
          </c:tx>
          <c:spPr>
            <a:ln>
              <a:solidFill>
                <a:srgbClr val="925416"/>
              </a:solidFill>
            </a:ln>
          </c:spPr>
          <c:marker>
            <c:symbol val="none"/>
          </c:marker>
          <c:dLbls>
            <c:dLbl>
              <c:idx val="12"/>
              <c:layout>
                <c:manualLayout>
                  <c:x val="-3.4229942197217297E-2"/>
                  <c:y val="6.348478632442011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925416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'Figure 3'!$G$26:$S$26</c:f>
              <c:numCache>
                <c:formatCode>General</c:formatCod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numCache>
            </c:numRef>
          </c:cat>
          <c:val>
            <c:numRef>
              <c:f>'Figure 3'!$G$31:$S$31</c:f>
              <c:numCache>
                <c:formatCode>General</c:formatCode>
                <c:ptCount val="13"/>
                <c:pt idx="0">
                  <c:v>0.90275565999999996</c:v>
                </c:pt>
                <c:pt idx="1">
                  <c:v>0.95068931999999995</c:v>
                </c:pt>
                <c:pt idx="2">
                  <c:v>1.0700334</c:v>
                </c:pt>
                <c:pt idx="3">
                  <c:v>1.1335582</c:v>
                </c:pt>
                <c:pt idx="4">
                  <c:v>1.2298914000000001</c:v>
                </c:pt>
                <c:pt idx="5">
                  <c:v>1.3247583000000001</c:v>
                </c:pt>
                <c:pt idx="6">
                  <c:v>1.3883015999999999</c:v>
                </c:pt>
                <c:pt idx="7">
                  <c:v>1.3958231999999999</c:v>
                </c:pt>
                <c:pt idx="8">
                  <c:v>1.4698580000000001</c:v>
                </c:pt>
                <c:pt idx="9">
                  <c:v>1.7019827000000001</c:v>
                </c:pt>
                <c:pt idx="10">
                  <c:v>1.7589918</c:v>
                </c:pt>
                <c:pt idx="11">
                  <c:v>1.8361730999999999</c:v>
                </c:pt>
                <c:pt idx="12">
                  <c:v>1.9845006000000001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491264"/>
        <c:axId val="232501248"/>
      </c:lineChart>
      <c:catAx>
        <c:axId val="232491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/>
            </a:pPr>
            <a:endParaRPr lang="en-US"/>
          </a:p>
        </c:txPr>
        <c:crossAx val="232501248"/>
        <c:crosses val="autoZero"/>
        <c:auto val="1"/>
        <c:lblAlgn val="ctr"/>
        <c:lblOffset val="100"/>
        <c:noMultiLvlLbl val="0"/>
      </c:catAx>
      <c:valAx>
        <c:axId val="232501248"/>
        <c:scaling>
          <c:orientation val="minMax"/>
          <c:max val="4.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2491264"/>
        <c:crosses val="autoZero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Education!$I$1</c:f>
              <c:strCache>
                <c:ptCount val="1"/>
                <c:pt idx="0">
                  <c:v>Tertiary</c:v>
                </c:pt>
              </c:strCache>
            </c:strRef>
          </c:tx>
          <c:invertIfNegative val="0"/>
          <c:cat>
            <c:strRef>
              <c:f>Education!$H$2:$H$4</c:f>
              <c:strCache>
                <c:ptCount val="3"/>
                <c:pt idx="0">
                  <c:v>United States</c:v>
                </c:pt>
                <c:pt idx="1">
                  <c:v>South Korea</c:v>
                </c:pt>
                <c:pt idx="2">
                  <c:v>EU</c:v>
                </c:pt>
              </c:strCache>
            </c:strRef>
          </c:cat>
          <c:val>
            <c:numRef>
              <c:f>Education!$I$2:$I$4</c:f>
              <c:numCache>
                <c:formatCode>General</c:formatCode>
                <c:ptCount val="3"/>
                <c:pt idx="0">
                  <c:v>2.57</c:v>
                </c:pt>
                <c:pt idx="1">
                  <c:v>2.75</c:v>
                </c:pt>
                <c:pt idx="2">
                  <c:v>1.5066998735159871</c:v>
                </c:pt>
              </c:numCache>
            </c:numRef>
          </c:val>
        </c:ser>
        <c:ser>
          <c:idx val="1"/>
          <c:order val="1"/>
          <c:tx>
            <c:strRef>
              <c:f>Education!$J$1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Education!$H$2:$H$4</c:f>
              <c:strCache>
                <c:ptCount val="3"/>
                <c:pt idx="0">
                  <c:v>United States</c:v>
                </c:pt>
                <c:pt idx="1">
                  <c:v>South Korea</c:v>
                </c:pt>
                <c:pt idx="2">
                  <c:v>EU</c:v>
                </c:pt>
              </c:strCache>
            </c:strRef>
          </c:cat>
          <c:val>
            <c:numRef>
              <c:f>Education!$J$2:$J$4</c:f>
              <c:numCache>
                <c:formatCode>General</c:formatCode>
                <c:ptCount val="3"/>
                <c:pt idx="0">
                  <c:v>4.8000000000000007</c:v>
                </c:pt>
                <c:pt idx="1">
                  <c:v>4.5199999999999996</c:v>
                </c:pt>
                <c:pt idx="2">
                  <c:v>4.6438155983753679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2840576"/>
        <c:axId val="232842368"/>
      </c:barChart>
      <c:catAx>
        <c:axId val="232840576"/>
        <c:scaling>
          <c:orientation val="minMax"/>
        </c:scaling>
        <c:delete val="0"/>
        <c:axPos val="b"/>
        <c:majorTickMark val="out"/>
        <c:minorTickMark val="none"/>
        <c:tickLblPos val="nextTo"/>
        <c:crossAx val="232842368"/>
        <c:crosses val="autoZero"/>
        <c:auto val="1"/>
        <c:lblAlgn val="ctr"/>
        <c:lblOffset val="100"/>
        <c:noMultiLvlLbl val="0"/>
      </c:catAx>
      <c:valAx>
        <c:axId val="232842368"/>
        <c:scaling>
          <c:orientation val="minMax"/>
          <c:max val="7.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2840576"/>
        <c:crosses val="autoZero"/>
        <c:crossBetween val="between"/>
        <c:majorUnit val="1"/>
        <c:minorUnit val="0.2"/>
      </c:valAx>
    </c:plotArea>
    <c:legend>
      <c:legendPos val="r"/>
      <c:layout>
        <c:manualLayout>
          <c:xMode val="edge"/>
          <c:yMode val="edge"/>
          <c:x val="0.79075444163611452"/>
          <c:y val="0.3523600324411062"/>
          <c:w val="0.18352503657001074"/>
          <c:h val="0.1257618074164779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0.20987</cdr:x>
      <cdr:y>0.41104</cdr:y>
    </cdr:from>
    <cdr:to>
      <cdr:x>0.20987</cdr:x>
      <cdr:y>0.64386</cdr:y>
    </cdr:to>
    <cdr:cxnSp macro="">
      <cdr:nvCxnSpPr>
        <cdr:cNvPr id="3" name="Straight Arrow Connector 2"/>
        <cdr:cNvCxnSpPr/>
      </cdr:nvCxnSpPr>
      <cdr:spPr>
        <a:xfrm xmlns:a="http://schemas.openxmlformats.org/drawingml/2006/main">
          <a:off x="645478" y="1168808"/>
          <a:ext cx="0" cy="662034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CC0000"/>
          </a:solidFill>
          <a:headEnd type="arrow"/>
          <a:tailEnd type="arrow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0.92711</cdr:x>
      <cdr:y>0.06268</cdr:y>
    </cdr:from>
    <cdr:to>
      <cdr:x>0.92711</cdr:x>
      <cdr:y>0.4481</cdr:y>
    </cdr:to>
    <cdr:cxnSp macro="">
      <cdr:nvCxnSpPr>
        <cdr:cNvPr id="4" name="Straight Arrow Connector 3"/>
        <cdr:cNvCxnSpPr/>
      </cdr:nvCxnSpPr>
      <cdr:spPr>
        <a:xfrm xmlns:a="http://schemas.openxmlformats.org/drawingml/2006/main">
          <a:off x="2851462" y="178223"/>
          <a:ext cx="0" cy="1095959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CC0000"/>
          </a:solidFill>
          <a:headEnd type="arrow"/>
          <a:tailEnd type="arrow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0.58332</cdr:x>
      <cdr:y>0</cdr:y>
    </cdr:from>
    <cdr:to>
      <cdr:x>0.58332</cdr:x>
      <cdr:y>0.93011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041255" y="0"/>
          <a:ext cx="0" cy="3734834"/>
        </a:xfrm>
        <a:prstGeom xmlns:a="http://schemas.openxmlformats.org/drawingml/2006/main" prst="line">
          <a:avLst/>
        </a:prstGeom>
        <a:ln xmlns:a="http://schemas.openxmlformats.org/drawingml/2006/main"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8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41743809-7F50-4A46-BC6B-CF52B583ACF6}" type="datetimeFigureOut">
              <a:rPr lang="en-GB" smtClean="0"/>
              <a:t>03/12/2015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8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07DFADDD-BBF9-4954-AB22-4FCF703606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432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63AFDD25-E188-4E95-AC1A-9F44FAFB6DAE}" type="datetimeFigureOut">
              <a:rPr lang="en-GB" smtClean="0"/>
              <a:t>03/12/2015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8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343DF4BD-02D9-43BD-892A-01F8B1067B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04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3990" indent="-28615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4600" indent="-22892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2440" indent="-22892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60280" indent="-22892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8120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596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3380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91641" indent="-22892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fld id="{A88B7B32-CC94-4531-8497-652B42FE0EAD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51548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AF20D7-C36A-4456-B8A5-0098FFEE3BB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91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AF20D7-C36A-4456-B8A5-0098FFEE3BB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14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59163" y="9443404"/>
            <a:ext cx="2949625" cy="49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8354" tIns="44177" rIns="88354" bIns="44177" anchor="b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8BB8C43A-C434-4E7D-BD89-74F992C48946}" type="slidenum">
              <a:rPr lang="en-US" sz="1200"/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z="11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0C71F-D261-44F0-AF44-14D6444BF65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90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0C71F-D261-44F0-AF44-14D6444BF65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90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20C71F-D261-44F0-AF44-14D6444BF65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90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51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50825" y="1268414"/>
            <a:ext cx="4284000" cy="403279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BE" dirty="0" smtClean="0"/>
              <a:t>Click to insert </a:t>
            </a:r>
            <a:r>
              <a:rPr lang="fr-BE" dirty="0" err="1" smtClean="0"/>
              <a:t>your</a:t>
            </a:r>
            <a:r>
              <a:rPr lang="fr-BE" dirty="0" smtClean="0"/>
              <a:t> Picture</a:t>
            </a:r>
            <a:endParaRPr lang="en-GB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4608004" y="1269850"/>
            <a:ext cx="4284000" cy="403135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BE" dirty="0" smtClean="0"/>
              <a:t>Click to insert </a:t>
            </a:r>
            <a:r>
              <a:rPr lang="fr-BE" dirty="0" err="1" smtClean="0"/>
              <a:t>your</a:t>
            </a:r>
            <a:r>
              <a:rPr lang="fr-BE" dirty="0" smtClean="0"/>
              <a:t> Picture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50827" y="5373216"/>
            <a:ext cx="8642351" cy="792634"/>
          </a:xfr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057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 hasCustomPrompt="1"/>
          </p:nvPr>
        </p:nvSpPr>
        <p:spPr>
          <a:xfrm>
            <a:off x="251999" y="1267199"/>
            <a:ext cx="8643600" cy="4888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BE" dirty="0" smtClean="0"/>
              <a:t>Click to insert </a:t>
            </a:r>
            <a:r>
              <a:rPr lang="fr-BE" dirty="0" err="1" smtClean="0"/>
              <a:t>your</a:t>
            </a:r>
            <a:r>
              <a:rPr lang="fr-BE" dirty="0" smtClean="0"/>
              <a:t> Media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832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663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7" y="1268760"/>
            <a:ext cx="4244975" cy="489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268760"/>
            <a:ext cx="4244975" cy="489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726B0-BA77-4468-99C9-1D2C1D064D21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753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l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250827" y="1279598"/>
            <a:ext cx="4321173" cy="474169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3" y="1268760"/>
            <a:ext cx="4321175" cy="4752528"/>
          </a:xfrm>
          <a:solidFill>
            <a:schemeClr val="accent4">
              <a:alpha val="4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726B0-BA77-4468-99C9-1D2C1D064D21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231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50825" y="1268414"/>
            <a:ext cx="4284000" cy="403279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BE" dirty="0" smtClean="0"/>
              <a:t>Click to insert </a:t>
            </a:r>
            <a:r>
              <a:rPr lang="fr-BE" dirty="0" err="1" smtClean="0"/>
              <a:t>your</a:t>
            </a:r>
            <a:r>
              <a:rPr lang="fr-BE" dirty="0" smtClean="0"/>
              <a:t> Picture</a:t>
            </a:r>
            <a:endParaRPr lang="en-GB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4608004" y="1269850"/>
            <a:ext cx="4284000" cy="403135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BE" dirty="0" smtClean="0"/>
              <a:t>Click to insert </a:t>
            </a:r>
            <a:r>
              <a:rPr lang="fr-BE" dirty="0" err="1" smtClean="0"/>
              <a:t>your</a:t>
            </a:r>
            <a:r>
              <a:rPr lang="fr-BE" dirty="0" smtClean="0"/>
              <a:t> Picture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50827" y="5373216"/>
            <a:ext cx="8642351" cy="792634"/>
          </a:xfr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3375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 hasCustomPrompt="1"/>
          </p:nvPr>
        </p:nvSpPr>
        <p:spPr>
          <a:xfrm>
            <a:off x="251999" y="1267199"/>
            <a:ext cx="8643600" cy="4888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BE" dirty="0" smtClean="0"/>
              <a:t>Click to insert </a:t>
            </a:r>
            <a:r>
              <a:rPr lang="fr-BE" dirty="0" err="1" smtClean="0"/>
              <a:t>your</a:t>
            </a:r>
            <a:r>
              <a:rPr lang="fr-BE" dirty="0" smtClean="0"/>
              <a:t> Media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843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04/12/2015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36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04/12/2015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342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7" y="1268760"/>
            <a:ext cx="4244975" cy="489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268760"/>
            <a:ext cx="4244975" cy="489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726B0-BA77-4468-99C9-1D2C1D064D21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745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l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250827" y="1279598"/>
            <a:ext cx="4321173" cy="474169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3" y="1268760"/>
            <a:ext cx="4321175" cy="4752528"/>
          </a:xfrm>
          <a:solidFill>
            <a:schemeClr val="accent4">
              <a:alpha val="4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726B0-BA77-4468-99C9-1D2C1D064D21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339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1701" y="225424"/>
            <a:ext cx="7021475" cy="576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1" y="1268760"/>
            <a:ext cx="8641657" cy="4889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8425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04/12/2015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8425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425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41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None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1701" y="225424"/>
            <a:ext cx="7021475" cy="576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1" y="1268760"/>
            <a:ext cx="8641657" cy="4889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8425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24/06/2015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8425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European Investment Bank Group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425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7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None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erndt@eib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48640" y="2247867"/>
            <a:ext cx="8233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529F"/>
                </a:solidFill>
              </a:rPr>
              <a:t>The </a:t>
            </a:r>
            <a:r>
              <a:rPr lang="en-US" sz="3200" b="1" dirty="0">
                <a:solidFill>
                  <a:srgbClr val="00529F"/>
                </a:solidFill>
              </a:rPr>
              <a:t>Investment Plan for Europe: </a:t>
            </a:r>
            <a:r>
              <a:rPr lang="en-US" sz="3200" b="1" dirty="0" smtClean="0">
                <a:solidFill>
                  <a:srgbClr val="00529F"/>
                </a:solidFill>
              </a:rPr>
              <a:t/>
            </a:r>
            <a:br>
              <a:rPr lang="en-US" sz="3200" b="1" dirty="0" smtClean="0">
                <a:solidFill>
                  <a:srgbClr val="00529F"/>
                </a:solidFill>
              </a:rPr>
            </a:br>
            <a:r>
              <a:rPr lang="en-US" sz="3200" b="1" dirty="0" smtClean="0">
                <a:solidFill>
                  <a:srgbClr val="00529F"/>
                </a:solidFill>
              </a:rPr>
              <a:t>addressing </a:t>
            </a:r>
            <a:r>
              <a:rPr lang="en-US" sz="3200" b="1" dirty="0">
                <a:solidFill>
                  <a:srgbClr val="00529F"/>
                </a:solidFill>
              </a:rPr>
              <a:t>the EU’s </a:t>
            </a:r>
            <a:endParaRPr lang="en-US" sz="3200" b="1" dirty="0" smtClean="0">
              <a:solidFill>
                <a:srgbClr val="00529F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00529F"/>
                </a:solidFill>
              </a:rPr>
              <a:t>competitiveness </a:t>
            </a:r>
            <a:r>
              <a:rPr lang="en-US" sz="3200" b="1" dirty="0">
                <a:solidFill>
                  <a:srgbClr val="00529F"/>
                </a:solidFill>
              </a:rPr>
              <a:t>challenges </a:t>
            </a:r>
            <a:endParaRPr lang="en-GB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1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75725" y="4557540"/>
            <a:ext cx="6768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529F"/>
                </a:solidFill>
              </a:rPr>
              <a:t>Pedro de Lima*</a:t>
            </a: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8640" y="6030205"/>
            <a:ext cx="82229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* Head of Economic Studies, Economics Department, EIB,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p.delima@eib.org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2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Reaching the </a:t>
            </a:r>
            <a:r>
              <a:rPr lang="en-US" sz="2800" dirty="0"/>
              <a:t>frontier: </a:t>
            </a:r>
            <a:r>
              <a:rPr lang="en-US" sz="2800" dirty="0" smtClean="0"/>
              <a:t>absorption and creative destruction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t>10</a:t>
            </a:fld>
            <a:endParaRPr lang="en-GB" dirty="0"/>
          </a:p>
        </p:txBody>
      </p: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0846" y="1749687"/>
            <a:ext cx="383515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EU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firms are slow at absorbing new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 Keeping up with latest technologies in the advanced manufacturing sector will require an estimated </a:t>
            </a:r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€ 90bn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year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/>
            <a:r>
              <a:rPr lang="en-GB" sz="1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 for modernisation </a:t>
            </a:r>
            <a:r>
              <a:rPr lang="en-GB" sz="16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upgrades and transition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Modernisation </a:t>
            </a: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capital stock in manufacturing sectors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Factory automation and integration of IT systems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fr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share of fast growing firms is more than </a:t>
            </a:r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25% lower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the EU than in the US.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887924" y="1757853"/>
            <a:ext cx="900100" cy="3560924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88024" y="1757853"/>
            <a:ext cx="389338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2069"/>
              </p:ext>
            </p:extLst>
          </p:nvPr>
        </p:nvGraphicFramePr>
        <p:xfrm>
          <a:off x="4788023" y="2587868"/>
          <a:ext cx="4001395" cy="2701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Bitmap Image" r:id="rId4" imgW="6171429" imgH="4723810" progId="Paint.Picture">
                  <p:embed/>
                </p:oleObj>
              </mc:Choice>
              <mc:Fallback>
                <p:oleObj name="Bitmap Image" r:id="rId4" imgW="6171429" imgH="47238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3" y="2587868"/>
                        <a:ext cx="4001395" cy="27012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4896036" y="1907251"/>
            <a:ext cx="4040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Share of firms by growth brackets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 smtClean="0">
                <a:solidFill>
                  <a:schemeClr val="tx2"/>
                </a:solidFill>
              </a:rPr>
              <a:t/>
            </a:r>
            <a:br>
              <a:rPr lang="en-US" sz="1400" dirty="0" smtClean="0">
                <a:solidFill>
                  <a:schemeClr val="tx2"/>
                </a:solidFill>
              </a:rPr>
            </a:br>
            <a:r>
              <a:rPr lang="en-US" sz="1400" dirty="0" smtClean="0">
                <a:solidFill>
                  <a:schemeClr val="tx2"/>
                </a:solidFill>
              </a:rPr>
              <a:t>EU-US </a:t>
            </a:r>
            <a:r>
              <a:rPr lang="en-US" sz="1400" dirty="0">
                <a:solidFill>
                  <a:schemeClr val="tx2"/>
                </a:solidFill>
              </a:rPr>
              <a:t>comparison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887924" y="5913276"/>
            <a:ext cx="1008112" cy="483837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896036" y="5913276"/>
            <a:ext cx="3893382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896036" y="5318776"/>
            <a:ext cx="4040832" cy="461665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Source: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Bravo-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Biosca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,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Criscuolo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, Menon (2014), What drives the dynamics of business growth,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Nesta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 Working Paper 14/03,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/>
            </a:r>
            <a:b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</a:b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Europe here corresponding to the average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of </a:t>
            </a:r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AT, DK, IT, NL, ES, NO, UK</a:t>
            </a:r>
            <a:endParaRPr lang="en-GB" sz="8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53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701" y="138340"/>
            <a:ext cx="7021475" cy="576000"/>
          </a:xfrm>
        </p:spPr>
        <p:txBody>
          <a:bodyPr/>
          <a:lstStyle/>
          <a:p>
            <a:r>
              <a:rPr lang="en-GB" sz="2800" dirty="0"/>
              <a:t>Enablers of competitiveness:</a:t>
            </a:r>
            <a:br>
              <a:rPr lang="en-GB" sz="2800" dirty="0"/>
            </a:br>
            <a:r>
              <a:rPr lang="en-GB" sz="2800" dirty="0"/>
              <a:t>human </a:t>
            </a:r>
            <a:r>
              <a:rPr lang="en-GB" sz="2800" dirty="0" smtClean="0"/>
              <a:t>capital and infrastructure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t>11</a:t>
            </a:fld>
            <a:endParaRPr lang="en-GB"/>
          </a:p>
        </p:txBody>
      </p: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1606084"/>
              </p:ext>
            </p:extLst>
          </p:nvPr>
        </p:nvGraphicFramePr>
        <p:xfrm>
          <a:off x="221872" y="2656114"/>
          <a:ext cx="3456384" cy="3446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>
            <a:off x="149864" y="2432747"/>
            <a:ext cx="40408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Education expenditure </a:t>
            </a:r>
            <a:r>
              <a:rPr lang="en-US" sz="1400" dirty="0">
                <a:solidFill>
                  <a:schemeClr val="tx2"/>
                </a:solidFill>
              </a:rPr>
              <a:t>(% of GDP)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>
            <a:off x="2600154" y="4577610"/>
            <a:ext cx="286014" cy="493622"/>
          </a:xfrm>
          <a:prstGeom prst="rightBrace">
            <a:avLst/>
          </a:prstGeom>
          <a:ln w="9525">
            <a:solidFill>
              <a:srgbClr val="7882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886169" y="4459164"/>
            <a:ext cx="1404430" cy="1224136"/>
          </a:xfrm>
          <a:prstGeom prst="roundRect">
            <a:avLst/>
          </a:prstGeom>
          <a:ln>
            <a:solidFill>
              <a:srgbClr val="78829E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Gap in </a:t>
            </a:r>
            <a:r>
              <a:rPr lang="en-US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tertiary education </a:t>
            </a:r>
            <a:r>
              <a:rPr lang="en-US" sz="1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major risk for EU com-</a:t>
            </a:r>
            <a:r>
              <a:rPr lang="en-US" sz="1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petitiveness</a:t>
            </a:r>
            <a:endParaRPr lang="en-GB" sz="1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9864" y="6187044"/>
            <a:ext cx="4040832" cy="230832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Source: OECD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48066" y="1178415"/>
            <a:ext cx="46959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/>
              <a:t>Annual shortfalls </a:t>
            </a:r>
            <a:r>
              <a:rPr lang="en-US" sz="1600" b="1" dirty="0"/>
              <a:t>in </a:t>
            </a:r>
            <a:r>
              <a:rPr lang="en-US" sz="1600" b="1" dirty="0">
                <a:solidFill>
                  <a:schemeClr val="tx2"/>
                </a:solidFill>
              </a:rPr>
              <a:t>infrastructure</a:t>
            </a:r>
            <a:r>
              <a:rPr lang="en-US" sz="1600" b="1" dirty="0"/>
              <a:t> investments</a:t>
            </a:r>
            <a:endParaRPr lang="en-GB" sz="1600" dirty="0"/>
          </a:p>
        </p:txBody>
      </p:sp>
      <p:sp>
        <p:nvSpPr>
          <p:cNvPr id="20" name="Rectangle 19"/>
          <p:cNvSpPr/>
          <p:nvPr/>
        </p:nvSpPr>
        <p:spPr>
          <a:xfrm>
            <a:off x="4552765" y="1784424"/>
            <a:ext cx="44472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Additional </a:t>
            </a:r>
            <a:r>
              <a:rPr lang="en-GB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€ 100bn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to upgrade 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networks to integrate renewables, improve efficiency and ensure security of supply</a:t>
            </a:r>
          </a:p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Additional </a:t>
            </a:r>
            <a:r>
              <a:rPr lang="en-GB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€ 50bn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to upgrade 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networks to reduce congestion costs and trade bottlenecks,</a:t>
            </a:r>
          </a:p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Additional </a:t>
            </a:r>
            <a:r>
              <a:rPr lang="en-GB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€ 55bn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to reach the EU’s 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Agenda standards in broadband and data centre capacity,</a:t>
            </a:r>
          </a:p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Additional </a:t>
            </a:r>
            <a:r>
              <a:rPr lang="en-GB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€ 90bn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to rehabilitate </a:t>
            </a:r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environmental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services and ensure water security in the face of climate change.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461347" y="60485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Source: 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EIB (</a:t>
            </a:r>
            <a:r>
              <a:rPr lang="en-GB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2015</a:t>
            </a:r>
            <a:r>
              <a:rPr lang="en-GB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Calibri" pitchFamily="34" charset="0"/>
              </a:rPr>
              <a:t>) “Restoring EU Competitiveness”</a:t>
            </a:r>
            <a:r>
              <a:rPr lang="en-US" sz="900" b="1" kern="0" dirty="0"/>
              <a:t> </a:t>
            </a:r>
            <a:r>
              <a:rPr lang="en-US" sz="900" kern="0" dirty="0">
                <a:solidFill>
                  <a:srgbClr val="000000">
                    <a:lumMod val="65000"/>
                    <a:lumOff val="35000"/>
                  </a:srgbClr>
                </a:solidFill>
              </a:rPr>
              <a:t>available at http://www.eib.org/infocentre/publications/all/restoring-eu-competitiveness.htm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  <a:cs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9864" y="1178415"/>
            <a:ext cx="46959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/>
              <a:t>Annual shortfalls </a:t>
            </a:r>
            <a:r>
              <a:rPr lang="en-US" sz="1600" b="1" dirty="0"/>
              <a:t>in </a:t>
            </a:r>
            <a:r>
              <a:rPr lang="en-US" sz="1600" b="1" dirty="0" smtClean="0">
                <a:solidFill>
                  <a:schemeClr val="tx2"/>
                </a:solidFill>
              </a:rPr>
              <a:t>education</a:t>
            </a:r>
            <a:r>
              <a:rPr lang="en-US" sz="1600" b="1" dirty="0" smtClean="0"/>
              <a:t> </a:t>
            </a:r>
            <a:br>
              <a:rPr lang="en-US" sz="1600" b="1" dirty="0" smtClean="0"/>
            </a:br>
            <a:r>
              <a:rPr lang="en-US" sz="1600" b="1" dirty="0" smtClean="0"/>
              <a:t>investments</a:t>
            </a:r>
            <a:endParaRPr lang="en-GB" sz="1600" dirty="0"/>
          </a:p>
        </p:txBody>
      </p:sp>
      <p:sp>
        <p:nvSpPr>
          <p:cNvPr id="24" name="Rectangle 23"/>
          <p:cNvSpPr/>
          <p:nvPr/>
        </p:nvSpPr>
        <p:spPr>
          <a:xfrm>
            <a:off x="274221" y="1784424"/>
            <a:ext cx="44472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Additional </a:t>
            </a:r>
            <a:r>
              <a:rPr lang="en-GB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€ 100bn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to reach </a:t>
            </a:r>
            <a:b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US and Asian levels </a:t>
            </a:r>
          </a:p>
        </p:txBody>
      </p:sp>
    </p:spTree>
    <p:extLst>
      <p:ext uri="{BB962C8B-B14F-4D97-AF65-F5344CB8AC3E}">
        <p14:creationId xmlns:p14="http://schemas.microsoft.com/office/powerpoint/2010/main" val="17246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90285" y="4324863"/>
            <a:ext cx="7895771" cy="1708159"/>
          </a:xfrm>
          <a:prstGeom prst="roundRect">
            <a:avLst/>
          </a:prstGeom>
          <a:gradFill flip="none" rotWithShape="1">
            <a:gsLst>
              <a:gs pos="0">
                <a:schemeClr val="tx2">
                  <a:alpha val="5000"/>
                </a:schemeClr>
              </a:gs>
              <a:gs pos="100000">
                <a:schemeClr val="bg1">
                  <a:lumMod val="9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95535" y="1160748"/>
            <a:ext cx="799288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investment plan is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of various elements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support investment (including continued EIB group activity on own resources supporting more than EUR 150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bn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of investment a year) </a:t>
            </a:r>
            <a:endParaRPr lang="en-U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It concentrates on a specific subset of investments – investments in </a:t>
            </a:r>
            <a:r>
              <a:rPr lang="en-US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merit goods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Annually investments supported by EFSI: EUR 105 </a:t>
            </a:r>
            <a:r>
              <a:rPr lang="en-GB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bn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is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0.8% of GDP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3.9% of investment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11.8%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of investment in target areas*</a:t>
            </a:r>
          </a:p>
          <a:p>
            <a:pPr lvl="0"/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Levers to look at: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Internal leverage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External leverage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Additionality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Direct effect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* sum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of R&amp;D, technology adoption, education infrastructure, transport, energy, environment, broadband and data centres</a:t>
            </a:r>
            <a:endParaRPr lang="en-US" sz="1200" b="1" i="1" dirty="0">
              <a:solidFill>
                <a:srgbClr val="808080">
                  <a:lumMod val="50000"/>
                </a:srgbClr>
              </a:solidFill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76456" y="5805264"/>
            <a:ext cx="288032" cy="144016"/>
          </a:xfrm>
        </p:spPr>
        <p:txBody>
          <a:bodyPr/>
          <a:lstStyle/>
          <a:p>
            <a:fld id="{D83C2C84-C79B-4E95-9EDE-A899C372BA03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>
          <a:xfrm>
            <a:off x="6553200" y="648425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3C2C84-C79B-4E95-9EDE-A899C372BA03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341949" y="4266807"/>
            <a:ext cx="484410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Indirect effects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Induced effects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Macroeconomic </a:t>
            </a:r>
            <a:r>
              <a:rPr lang="en-GB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interlinkages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Long-term effect on potential growth</a:t>
            </a:r>
            <a:endParaRPr lang="en-US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Will it make a difference?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0557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Thank</a:t>
            </a:r>
            <a:r>
              <a:rPr lang="fr-BE" dirty="0" smtClean="0"/>
              <a:t> </a:t>
            </a:r>
            <a:r>
              <a:rPr lang="fr-BE" dirty="0" err="1" smtClean="0"/>
              <a:t>you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146181" y="6492875"/>
            <a:ext cx="2895600" cy="365125"/>
          </a:xfrm>
        </p:spPr>
        <p:txBody>
          <a:bodyPr/>
          <a:lstStyle/>
          <a:p>
            <a:pPr algn="r">
              <a:defRPr/>
            </a:pPr>
            <a:fld id="{A6CB47FB-FC65-487E-B87F-ED7EF06A8745}" type="slidenum">
              <a:rPr lang="en-US" smtClean="0"/>
              <a:pPr algn="r">
                <a:defRPr/>
              </a:pPr>
              <a:t>13</a:t>
            </a:fld>
            <a:endParaRPr lang="en-US" dirty="0"/>
          </a:p>
        </p:txBody>
      </p:sp>
      <p:pic>
        <p:nvPicPr>
          <p:cNvPr id="15" name="Picture 2" descr="T:\tritarel\2014_02_17__11_13_04\XM9K285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82"/>
          <a:stretch/>
        </p:blipFill>
        <p:spPr bwMode="auto">
          <a:xfrm>
            <a:off x="251519" y="934591"/>
            <a:ext cx="8641655" cy="537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83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5" y="116632"/>
            <a:ext cx="7047047" cy="864096"/>
          </a:xfrm>
        </p:spPr>
        <p:txBody>
          <a:bodyPr/>
          <a:lstStyle/>
          <a:p>
            <a:r>
              <a:rPr lang="en-US" sz="2800" dirty="0" smtClean="0"/>
              <a:t>Objectives of the </a:t>
            </a:r>
            <a:br>
              <a:rPr lang="en-US" sz="2800" dirty="0" smtClean="0"/>
            </a:br>
            <a:r>
              <a:rPr lang="en-US" sz="2800" dirty="0" smtClean="0"/>
              <a:t>Investment Plan for Europe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526164" y="1102187"/>
            <a:ext cx="799288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 EU competitiveness by unlocking 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 315bn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additional investment </a:t>
            </a:r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within three years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 growth-enhancing merit goods: </a:t>
            </a:r>
            <a:endParaRPr lang="en-US" sz="2400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research, development, innovation, </a:t>
            </a:r>
            <a:endParaRPr lang="en-US" sz="2400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Education, health and </a:t>
            </a:r>
            <a:r>
              <a:rPr lang="en-US" sz="2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infrastructure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Restore confidence</a:t>
            </a:r>
            <a:endParaRPr lang="en-U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Address risk bearing constraints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Member States and sub-sovereigns</a:t>
            </a:r>
            <a:endParaRPr lang="en-US" sz="24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Banking sector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Corporate sector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 the investment environment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76456" y="5805264"/>
            <a:ext cx="288032" cy="144016"/>
          </a:xfrm>
        </p:spPr>
        <p:txBody>
          <a:bodyPr/>
          <a:lstStyle/>
          <a:p>
            <a:fld id="{D83C2C84-C79B-4E95-9EDE-A899C372BA0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Slide Number Placeholder 2"/>
          <p:cNvSpPr txBox="1">
            <a:spLocks/>
          </p:cNvSpPr>
          <p:nvPr/>
        </p:nvSpPr>
        <p:spPr>
          <a:xfrm>
            <a:off x="6553200" y="648425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3C2C84-C79B-4E95-9EDE-A899C372BA03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11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Going forward: European Fund for Strategic Investments (EFSI)</a:t>
            </a:r>
            <a:endParaRPr lang="en-GB" sz="2800" dirty="0"/>
          </a:p>
        </p:txBody>
      </p:sp>
      <p:pic>
        <p:nvPicPr>
          <p:cNvPr id="5122" name="Picture 2" descr="C:\Users\SCHLITT\AppData\Local\Microsoft\Windows\Temporary Internet Files\Content.Outlook\PVPAIYGG\03_SLIDE_PRESIDENT_2015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13"/>
          <a:stretch/>
        </p:blipFill>
        <p:spPr bwMode="auto">
          <a:xfrm>
            <a:off x="252984" y="1450808"/>
            <a:ext cx="8638032" cy="259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863" y="188641"/>
            <a:ext cx="834693" cy="46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3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9" name="Picture 2" descr="C:\Users\SCHLITT\AppData\Local\Microsoft\Windows\Temporary Internet Files\Content.Outlook\PVPAIYGG\03_SLIDE_PRESIDENT_201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84" y="1450808"/>
            <a:ext cx="8638032" cy="485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59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Mobilising</a:t>
            </a:r>
            <a:r>
              <a:rPr lang="en-US" dirty="0" smtClean="0"/>
              <a:t> new investment</a:t>
            </a:r>
            <a:endParaRPr lang="en-GB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863" y="188641"/>
            <a:ext cx="834693" cy="46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C:\Users\BELLO\Desktop\Press Conference 2015\images_toutes\08_SLIDE_PRESIDENT_2015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637587" cy="48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43508" y="980728"/>
            <a:ext cx="2457450" cy="2209796"/>
            <a:chOff x="352425" y="980728"/>
            <a:chExt cx="2457450" cy="2209796"/>
          </a:xfrm>
        </p:grpSpPr>
        <p:pic>
          <p:nvPicPr>
            <p:cNvPr id="3074" name="Picture 2" descr="C:\Users\BELLO\Documents\MesDocuments\- Dossiers BEI\Temp_doc\Events\Annual Press Conference 2015\sources_production\images_toutes\16_SLIDE_PRESIDENT_201526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55" r="18426"/>
            <a:stretch/>
          </p:blipFill>
          <p:spPr bwMode="auto">
            <a:xfrm>
              <a:off x="352425" y="980728"/>
              <a:ext cx="2457450" cy="22097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42934" y="1877605"/>
              <a:ext cx="7553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BE" b="1" dirty="0" smtClean="0">
                  <a:solidFill>
                    <a:schemeClr val="bg1"/>
                  </a:solidFill>
                </a:rPr>
                <a:t>EFSI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15042" y="1692939"/>
              <a:ext cx="95410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fr-BE" b="1" dirty="0" smtClean="0">
                  <a:solidFill>
                    <a:schemeClr val="bg1"/>
                  </a:solidFill>
                </a:rPr>
                <a:t>EIB</a:t>
              </a:r>
            </a:p>
            <a:p>
              <a:pPr>
                <a:buNone/>
              </a:pPr>
              <a:r>
                <a:rPr lang="fr-BE" b="1" dirty="0" smtClean="0">
                  <a:solidFill>
                    <a:schemeClr val="bg1"/>
                  </a:solidFill>
                </a:rPr>
                <a:t>Group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84257"/>
            <a:ext cx="2133600" cy="365125"/>
          </a:xfrm>
        </p:spPr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4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42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 txBox="1">
            <a:spLocks noGrp="1"/>
          </p:cNvSpPr>
          <p:nvPr/>
        </p:nvSpPr>
        <p:spPr bwMode="auto">
          <a:xfrm>
            <a:off x="7772400" y="6524625"/>
            <a:ext cx="9906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759686C-1B07-4840-8B88-4862E4158274}" type="slidenum">
              <a:rPr lang="en-US" sz="10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title"/>
          </p:nvPr>
        </p:nvSpPr>
        <p:spPr>
          <a:xfrm>
            <a:off x="1973943" y="44450"/>
            <a:ext cx="6914914" cy="828266"/>
          </a:xfrm>
        </p:spPr>
        <p:txBody>
          <a:bodyPr/>
          <a:lstStyle/>
          <a:p>
            <a:pPr eaLnBrk="1" hangingPunct="1"/>
            <a:r>
              <a:rPr lang="en-GB" sz="2800" dirty="0" smtClean="0"/>
              <a:t> EIB so far: EIB Group activity until 2014</a:t>
            </a:r>
          </a:p>
        </p:txBody>
      </p:sp>
      <p:sp>
        <p:nvSpPr>
          <p:cNvPr id="410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961967" y="4537470"/>
            <a:ext cx="2895600" cy="365125"/>
          </a:xfrm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eaLnBrk="1" hangingPunct="1"/>
            <a:endParaRPr lang="en-US" sz="10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2821" y="5735418"/>
            <a:ext cx="8640354" cy="645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n-GB" b="1" i="1" dirty="0">
              <a:solidFill>
                <a:schemeClr val="accent1">
                  <a:lumMod val="75000"/>
                </a:schemeClr>
              </a:solidFill>
              <a:latin typeface="+mn-lt"/>
              <a:ea typeface="ＭＳ Ｐゴシック" pitchFamily="34" charset="-128"/>
            </a:endParaRPr>
          </a:p>
        </p:txBody>
      </p:sp>
      <p:pic>
        <p:nvPicPr>
          <p:cNvPr id="3074" name="Picture 2" descr="C:\Users\BELLO\Documents\MesDocuments\- Dossiers BEI\Temp_doc\Events\Annual Press Conference 2015\sources_production\images_toutes\14_SLIDE_PRESIDENT_2015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08" b="5166"/>
          <a:stretch/>
        </p:blipFill>
        <p:spPr bwMode="auto">
          <a:xfrm>
            <a:off x="251718" y="2127183"/>
            <a:ext cx="8640762" cy="393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5650030" y="1799771"/>
            <a:ext cx="2300438" cy="22717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199842" y="1279550"/>
            <a:ext cx="1973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Capital increase supported activity</a:t>
            </a:r>
            <a:endParaRPr lang="en-GB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2" descr="C:\Users\BELLO\Documents\MesDocuments\- Dossiers BEI\Temp_doc\Events\Annual Press Conference 2015\sources_production\images_toutes\14_SLIDE_PRESIDENT_20152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1" r="28069" b="91463"/>
          <a:stretch/>
        </p:blipFill>
        <p:spPr bwMode="auto">
          <a:xfrm>
            <a:off x="1557044" y="6097700"/>
            <a:ext cx="6215356" cy="25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>
            <a:off x="7478982" y="1845075"/>
            <a:ext cx="96252" cy="16599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409398" y="744772"/>
            <a:ext cx="2040556" cy="1401660"/>
          </a:xfrm>
          <a:prstGeom prst="line">
            <a:avLst/>
          </a:prstGeom>
          <a:ln>
            <a:solidFill>
              <a:srgbClr val="BD6D1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937760" y="2425567"/>
            <a:ext cx="2271562" cy="77002"/>
          </a:xfrm>
          <a:prstGeom prst="line">
            <a:avLst/>
          </a:prstGeom>
          <a:ln>
            <a:solidFill>
              <a:srgbClr val="BD6D1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7209322" y="2159686"/>
            <a:ext cx="240632" cy="265881"/>
          </a:xfrm>
          <a:prstGeom prst="roundRect">
            <a:avLst/>
          </a:prstGeom>
          <a:noFill/>
          <a:ln>
            <a:solidFill>
              <a:srgbClr val="BD6D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2" descr="C:\Users\BELLO\Desktop\Press Conference 2015\images_toutes\10_SLIDE_PRESIDENT_2015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875" y="680980"/>
            <a:ext cx="3050614" cy="171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191516" y="591015"/>
            <a:ext cx="3306035" cy="187305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62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701" y="138340"/>
            <a:ext cx="7021475" cy="576000"/>
          </a:xfrm>
        </p:spPr>
        <p:txBody>
          <a:bodyPr/>
          <a:lstStyle/>
          <a:p>
            <a:r>
              <a:rPr lang="en-GB" sz="2800" dirty="0" smtClean="0"/>
              <a:t>Addressing constraints: risk absorption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t>6</a:t>
            </a:fld>
            <a:endParaRPr lang="en-GB"/>
          </a:p>
        </p:txBody>
      </p: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194632" y="1360082"/>
            <a:ext cx="2289136" cy="3888456"/>
          </a:xfrm>
          <a:prstGeom prst="rect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419872" y="1360082"/>
            <a:ext cx="2347604" cy="388845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505325" y="1144082"/>
            <a:ext cx="1656000" cy="432000"/>
          </a:xfrm>
          <a:prstGeom prst="round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EIB “Standard”</a:t>
            </a:r>
          </a:p>
        </p:txBody>
      </p:sp>
      <p:sp>
        <p:nvSpPr>
          <p:cNvPr id="32" name="Rounded Rectangle 31"/>
          <p:cNvSpPr/>
          <p:nvPr/>
        </p:nvSpPr>
        <p:spPr bwMode="auto">
          <a:xfrm>
            <a:off x="3764518" y="1144082"/>
            <a:ext cx="1656000" cy="432000"/>
          </a:xfrm>
          <a:prstGeom prst="round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“Special Activities”</a:t>
            </a:r>
          </a:p>
        </p:txBody>
      </p:sp>
      <p:sp>
        <p:nvSpPr>
          <p:cNvPr id="34" name="Oval 33"/>
          <p:cNvSpPr/>
          <p:nvPr/>
        </p:nvSpPr>
        <p:spPr bwMode="auto">
          <a:xfrm>
            <a:off x="544146" y="2682709"/>
            <a:ext cx="648000" cy="648000"/>
          </a:xfrm>
          <a:prstGeom prst="ellipse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t>6</a:t>
            </a: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x</a:t>
            </a:r>
          </a:p>
        </p:txBody>
      </p:sp>
      <p:sp>
        <p:nvSpPr>
          <p:cNvPr id="36" name="Multiply 35"/>
          <p:cNvSpPr/>
          <p:nvPr/>
        </p:nvSpPr>
        <p:spPr bwMode="auto">
          <a:xfrm>
            <a:off x="1321296" y="2922338"/>
            <a:ext cx="172241" cy="216000"/>
          </a:xfrm>
          <a:prstGeom prst="mathMultiply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1605668" y="2790693"/>
            <a:ext cx="468000" cy="468000"/>
          </a:xfrm>
          <a:prstGeom prst="ellipse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3x</a:t>
            </a:r>
          </a:p>
        </p:txBody>
      </p:sp>
      <p:sp>
        <p:nvSpPr>
          <p:cNvPr id="38" name="Text Box 99"/>
          <p:cNvSpPr txBox="1">
            <a:spLocks noChangeArrowheads="1"/>
          </p:cNvSpPr>
          <p:nvPr/>
        </p:nvSpPr>
        <p:spPr bwMode="auto">
          <a:xfrm>
            <a:off x="375667" y="1865903"/>
            <a:ext cx="1016381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  <a:buNone/>
            </a:pPr>
            <a:r>
              <a:rPr lang="en-US" altLang="en-US" sz="1200" b="1" dirty="0" smtClean="0">
                <a:solidFill>
                  <a:srgbClr val="008000"/>
                </a:solidFill>
              </a:rPr>
              <a:t>Internal</a:t>
            </a:r>
            <a:br>
              <a:rPr lang="en-US" altLang="en-US" sz="1200" b="1" dirty="0" smtClean="0">
                <a:solidFill>
                  <a:srgbClr val="008000"/>
                </a:solidFill>
              </a:rPr>
            </a:br>
            <a:r>
              <a:rPr lang="en-US" altLang="en-US" sz="1200" b="1" dirty="0" smtClean="0">
                <a:solidFill>
                  <a:srgbClr val="008000"/>
                </a:solidFill>
              </a:rPr>
              <a:t>leverage</a:t>
            </a:r>
            <a:br>
              <a:rPr lang="en-US" altLang="en-US" sz="1200" b="1" dirty="0" smtClean="0">
                <a:solidFill>
                  <a:srgbClr val="008000"/>
                </a:solidFill>
              </a:rPr>
            </a:br>
            <a:r>
              <a:rPr lang="en-US" altLang="en-US" sz="1200" b="1" dirty="0" smtClean="0">
                <a:solidFill>
                  <a:srgbClr val="008000"/>
                </a:solidFill>
              </a:rPr>
              <a:t>on EIB capital</a:t>
            </a:r>
            <a:endParaRPr lang="en-US" altLang="en-US" sz="1200" b="1" dirty="0">
              <a:solidFill>
                <a:srgbClr val="008000"/>
              </a:solidFill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3897959" y="2754637"/>
            <a:ext cx="482276" cy="504000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3x</a:t>
            </a:r>
          </a:p>
        </p:txBody>
      </p:sp>
      <p:sp>
        <p:nvSpPr>
          <p:cNvPr id="45" name="Multiply 44"/>
          <p:cNvSpPr/>
          <p:nvPr/>
        </p:nvSpPr>
        <p:spPr bwMode="auto">
          <a:xfrm>
            <a:off x="4496911" y="2922338"/>
            <a:ext cx="172241" cy="216000"/>
          </a:xfrm>
          <a:prstGeom prst="mathMultiply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4752559" y="2709096"/>
            <a:ext cx="585621" cy="612000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GB" sz="1400" b="1" dirty="0" smtClean="0">
                <a:solidFill>
                  <a:schemeClr val="bg1"/>
                </a:solidFill>
                <a:cs typeface="Arial" charset="0"/>
              </a:rPr>
              <a:t>5</a:t>
            </a: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charset="0"/>
              </a:rPr>
              <a:t>x</a:t>
            </a:r>
          </a:p>
        </p:txBody>
      </p:sp>
      <p:sp>
        <p:nvSpPr>
          <p:cNvPr id="50" name="Down Arrow 49"/>
          <p:cNvSpPr/>
          <p:nvPr/>
        </p:nvSpPr>
        <p:spPr bwMode="auto">
          <a:xfrm>
            <a:off x="515880" y="3628258"/>
            <a:ext cx="1656000" cy="324000"/>
          </a:xfrm>
          <a:prstGeom prst="down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52" name="Down Arrow 51"/>
          <p:cNvSpPr/>
          <p:nvPr/>
        </p:nvSpPr>
        <p:spPr bwMode="auto">
          <a:xfrm>
            <a:off x="3770287" y="3628258"/>
            <a:ext cx="1656000" cy="324000"/>
          </a:xfrm>
          <a:prstGeom prst="down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529208" y="4277316"/>
            <a:ext cx="1620000" cy="648000"/>
          </a:xfrm>
          <a:prstGeom prst="ellipse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18x</a:t>
            </a:r>
          </a:p>
        </p:txBody>
      </p:sp>
      <p:sp>
        <p:nvSpPr>
          <p:cNvPr id="56" name="Oval 55"/>
          <p:cNvSpPr/>
          <p:nvPr/>
        </p:nvSpPr>
        <p:spPr bwMode="auto">
          <a:xfrm>
            <a:off x="3823541" y="4330074"/>
            <a:ext cx="1550172" cy="540000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35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15x</a:t>
            </a:r>
          </a:p>
        </p:txBody>
      </p:sp>
      <p:sp>
        <p:nvSpPr>
          <p:cNvPr id="58" name="Text Box 99"/>
          <p:cNvSpPr txBox="1">
            <a:spLocks noChangeArrowheads="1"/>
          </p:cNvSpPr>
          <p:nvPr/>
        </p:nvSpPr>
        <p:spPr bwMode="auto">
          <a:xfrm>
            <a:off x="369107" y="4043625"/>
            <a:ext cx="1960301" cy="15388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ts val="300"/>
              </a:spcBef>
              <a:buNone/>
            </a:pPr>
            <a:r>
              <a:rPr lang="en-US" altLang="en-US" sz="1000" b="1" dirty="0" smtClean="0">
                <a:solidFill>
                  <a:srgbClr val="008000"/>
                </a:solidFill>
              </a:rPr>
              <a:t>ACTUAL MULTIPLIER</a:t>
            </a:r>
            <a:endParaRPr lang="en-US" altLang="en-US" sz="1000" b="1" dirty="0">
              <a:solidFill>
                <a:srgbClr val="008000"/>
              </a:solidFill>
            </a:endParaRPr>
          </a:p>
        </p:txBody>
      </p:sp>
      <p:sp>
        <p:nvSpPr>
          <p:cNvPr id="60" name="Text Box 99"/>
          <p:cNvSpPr txBox="1">
            <a:spLocks noChangeArrowheads="1"/>
          </p:cNvSpPr>
          <p:nvPr/>
        </p:nvSpPr>
        <p:spPr bwMode="auto">
          <a:xfrm>
            <a:off x="3616646" y="4043625"/>
            <a:ext cx="1960301" cy="15388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ts val="300"/>
              </a:spcBef>
              <a:buNone/>
            </a:pPr>
            <a:r>
              <a:rPr lang="en-US" altLang="en-US" sz="1000" b="1" dirty="0" smtClean="0">
                <a:solidFill>
                  <a:srgbClr val="FF0000"/>
                </a:solidFill>
              </a:rPr>
              <a:t>CONSERVATIVE ESTIMATE</a:t>
            </a:r>
            <a:endParaRPr lang="en-US" altLang="en-US" sz="1000" b="1" dirty="0">
              <a:solidFill>
                <a:srgbClr val="FF0000"/>
              </a:solidFill>
            </a:endParaRPr>
          </a:p>
        </p:txBody>
      </p:sp>
      <p:sp>
        <p:nvSpPr>
          <p:cNvPr id="74" name="Rectangle 73"/>
          <p:cNvSpPr/>
          <p:nvPr/>
        </p:nvSpPr>
        <p:spPr bwMode="auto">
          <a:xfrm>
            <a:off x="6732240" y="1360082"/>
            <a:ext cx="2287498" cy="3888456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75" name="Rounded Rectangle 74"/>
          <p:cNvSpPr/>
          <p:nvPr/>
        </p:nvSpPr>
        <p:spPr bwMode="auto">
          <a:xfrm>
            <a:off x="7043161" y="1144082"/>
            <a:ext cx="1656000" cy="43200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Equity type</a:t>
            </a:r>
          </a:p>
        </p:txBody>
      </p:sp>
      <p:sp>
        <p:nvSpPr>
          <p:cNvPr id="76" name="Down Arrow 75"/>
          <p:cNvSpPr/>
          <p:nvPr/>
        </p:nvSpPr>
        <p:spPr bwMode="auto">
          <a:xfrm>
            <a:off x="7052786" y="3628258"/>
            <a:ext cx="1656000" cy="324000"/>
          </a:xfrm>
          <a:prstGeom prst="down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77" name="Text Box 99"/>
          <p:cNvSpPr txBox="1">
            <a:spLocks noChangeArrowheads="1"/>
          </p:cNvSpPr>
          <p:nvPr/>
        </p:nvSpPr>
        <p:spPr bwMode="auto">
          <a:xfrm>
            <a:off x="6900635" y="4043625"/>
            <a:ext cx="1960301" cy="15388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ts val="300"/>
              </a:spcBef>
              <a:buNone/>
            </a:pPr>
            <a:r>
              <a:rPr lang="en-US" alt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CONSERVATIVE ESTIMATE</a:t>
            </a:r>
            <a:endParaRPr lang="en-US" altLang="en-US" sz="1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7078083" y="4286841"/>
            <a:ext cx="1602028" cy="59275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15x</a:t>
            </a:r>
          </a:p>
        </p:txBody>
      </p:sp>
      <p:sp>
        <p:nvSpPr>
          <p:cNvPr id="87" name="Oval 86"/>
          <p:cNvSpPr/>
          <p:nvPr/>
        </p:nvSpPr>
        <p:spPr bwMode="auto">
          <a:xfrm>
            <a:off x="7206253" y="2834118"/>
            <a:ext cx="378931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1x</a:t>
            </a:r>
          </a:p>
        </p:txBody>
      </p:sp>
      <p:sp>
        <p:nvSpPr>
          <p:cNvPr id="88" name="Multiply 87"/>
          <p:cNvSpPr/>
          <p:nvPr/>
        </p:nvSpPr>
        <p:spPr bwMode="auto">
          <a:xfrm>
            <a:off x="7647916" y="2922338"/>
            <a:ext cx="172241" cy="216000"/>
          </a:xfrm>
          <a:prstGeom prst="mathMultiply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89" name="Oval 88"/>
          <p:cNvSpPr/>
          <p:nvPr/>
        </p:nvSpPr>
        <p:spPr bwMode="auto">
          <a:xfrm>
            <a:off x="7863950" y="2584242"/>
            <a:ext cx="861207" cy="900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GB" sz="1400" b="1" dirty="0" smtClean="0">
                <a:solidFill>
                  <a:schemeClr val="bg1"/>
                </a:solidFill>
                <a:cs typeface="Arial" charset="0"/>
              </a:rPr>
              <a:t>15</a:t>
            </a: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MS PGothic" pitchFamily="34" charset="-128"/>
                <a:cs typeface="Arial" charset="0"/>
              </a:rPr>
              <a:t>x</a:t>
            </a:r>
          </a:p>
        </p:txBody>
      </p:sp>
      <p:sp>
        <p:nvSpPr>
          <p:cNvPr id="90" name="Text Box 99"/>
          <p:cNvSpPr txBox="1">
            <a:spLocks noChangeArrowheads="1"/>
          </p:cNvSpPr>
          <p:nvPr/>
        </p:nvSpPr>
        <p:spPr bwMode="auto">
          <a:xfrm>
            <a:off x="1493537" y="1865903"/>
            <a:ext cx="810232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  <a:buNone/>
            </a:pPr>
            <a:r>
              <a:rPr lang="en-US" altLang="en-US" sz="1200" b="1" dirty="0" smtClean="0">
                <a:solidFill>
                  <a:srgbClr val="008000"/>
                </a:solidFill>
              </a:rPr>
              <a:t>Catalytic effect of EIB financing</a:t>
            </a:r>
            <a:endParaRPr lang="en-US" altLang="en-US" sz="1200" b="1" dirty="0">
              <a:solidFill>
                <a:srgbClr val="008000"/>
              </a:solidFill>
            </a:endParaRPr>
          </a:p>
        </p:txBody>
      </p:sp>
      <p:sp>
        <p:nvSpPr>
          <p:cNvPr id="93" name="Text Box 99"/>
          <p:cNvSpPr txBox="1">
            <a:spLocks noChangeArrowheads="1"/>
          </p:cNvSpPr>
          <p:nvPr/>
        </p:nvSpPr>
        <p:spPr bwMode="auto">
          <a:xfrm>
            <a:off x="3616646" y="1865903"/>
            <a:ext cx="1016381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  <a:buNone/>
            </a:pPr>
            <a:r>
              <a:rPr lang="en-US" altLang="en-US" sz="1200" b="1" dirty="0" smtClean="0">
                <a:solidFill>
                  <a:srgbClr val="FF0000"/>
                </a:solidFill>
              </a:rPr>
              <a:t>Internal</a:t>
            </a:r>
            <a:br>
              <a:rPr lang="en-US" altLang="en-US" sz="1200" b="1" dirty="0" smtClean="0">
                <a:solidFill>
                  <a:srgbClr val="FF0000"/>
                </a:solidFill>
              </a:rPr>
            </a:br>
            <a:r>
              <a:rPr lang="en-US" altLang="en-US" sz="1200" b="1" dirty="0" smtClean="0">
                <a:solidFill>
                  <a:srgbClr val="FF0000"/>
                </a:solidFill>
              </a:rPr>
              <a:t>leverage</a:t>
            </a:r>
            <a:br>
              <a:rPr lang="en-US" altLang="en-US" sz="1200" b="1" dirty="0" smtClean="0">
                <a:solidFill>
                  <a:srgbClr val="FF0000"/>
                </a:solidFill>
              </a:rPr>
            </a:br>
            <a:r>
              <a:rPr lang="en-US" altLang="en-US" sz="1200" b="1" dirty="0" smtClean="0">
                <a:solidFill>
                  <a:srgbClr val="FF0000"/>
                </a:solidFill>
              </a:rPr>
              <a:t>on EIB capital</a:t>
            </a:r>
            <a:endParaRPr lang="en-US" altLang="en-US" sz="1200" b="1" dirty="0">
              <a:solidFill>
                <a:srgbClr val="FF0000"/>
              </a:solidFill>
            </a:endParaRPr>
          </a:p>
        </p:txBody>
      </p:sp>
      <p:sp>
        <p:nvSpPr>
          <p:cNvPr id="94" name="Text Box 99"/>
          <p:cNvSpPr txBox="1">
            <a:spLocks noChangeArrowheads="1"/>
          </p:cNvSpPr>
          <p:nvPr/>
        </p:nvSpPr>
        <p:spPr bwMode="auto">
          <a:xfrm>
            <a:off x="4656003" y="1865903"/>
            <a:ext cx="888745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  <a:buNone/>
            </a:pPr>
            <a:r>
              <a:rPr lang="en-US" altLang="en-US" sz="1200" b="1" dirty="0">
                <a:solidFill>
                  <a:srgbClr val="FF0000"/>
                </a:solidFill>
              </a:rPr>
              <a:t>Catalytic effect of </a:t>
            </a:r>
            <a:r>
              <a:rPr lang="en-US" altLang="en-US" sz="1200" b="1" dirty="0" smtClean="0">
                <a:solidFill>
                  <a:srgbClr val="FF0000"/>
                </a:solidFill>
              </a:rPr>
              <a:t>EIB financing</a:t>
            </a:r>
            <a:endParaRPr lang="en-US" altLang="en-US" sz="1200" b="1" dirty="0">
              <a:solidFill>
                <a:srgbClr val="FF0000"/>
              </a:solidFill>
            </a:endParaRPr>
          </a:p>
        </p:txBody>
      </p:sp>
      <p:sp>
        <p:nvSpPr>
          <p:cNvPr id="97" name="Text Box 99"/>
          <p:cNvSpPr txBox="1">
            <a:spLocks noChangeArrowheads="1"/>
          </p:cNvSpPr>
          <p:nvPr/>
        </p:nvSpPr>
        <p:spPr bwMode="auto">
          <a:xfrm>
            <a:off x="6941354" y="1865903"/>
            <a:ext cx="1016381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  <a:buNone/>
            </a:pPr>
            <a:r>
              <a:rPr lang="en-US" altLang="en-US" sz="1200" b="1" dirty="0" smtClean="0"/>
              <a:t>Internal</a:t>
            </a:r>
            <a:br>
              <a:rPr lang="en-US" altLang="en-US" sz="1200" b="1" dirty="0" smtClean="0"/>
            </a:br>
            <a:r>
              <a:rPr lang="en-US" altLang="en-US" sz="1200" b="1" dirty="0" smtClean="0"/>
              <a:t>leverage</a:t>
            </a:r>
            <a:br>
              <a:rPr lang="en-US" altLang="en-US" sz="1200" b="1" dirty="0" smtClean="0"/>
            </a:br>
            <a:r>
              <a:rPr lang="en-US" altLang="en-US" sz="1200" b="1" dirty="0" smtClean="0"/>
              <a:t>on EIB capital</a:t>
            </a:r>
            <a:endParaRPr lang="en-US" altLang="en-US" sz="1200" b="1" dirty="0"/>
          </a:p>
        </p:txBody>
      </p:sp>
      <p:sp>
        <p:nvSpPr>
          <p:cNvPr id="98" name="Text Box 99"/>
          <p:cNvSpPr txBox="1">
            <a:spLocks noChangeArrowheads="1"/>
          </p:cNvSpPr>
          <p:nvPr/>
        </p:nvSpPr>
        <p:spPr bwMode="auto">
          <a:xfrm>
            <a:off x="8002640" y="1865903"/>
            <a:ext cx="858296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25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  <a:buNone/>
            </a:pPr>
            <a:r>
              <a:rPr lang="en-US" altLang="en-US" sz="1200" b="1" dirty="0"/>
              <a:t>Catalytic effect </a:t>
            </a:r>
            <a:r>
              <a:rPr lang="en-US" altLang="en-US" sz="1200" b="1" dirty="0" smtClean="0"/>
              <a:t>of EIB financing</a:t>
            </a:r>
            <a:endParaRPr lang="en-US" altLang="en-US" sz="1200" b="1" dirty="0"/>
          </a:p>
        </p:txBody>
      </p:sp>
      <p:sp>
        <p:nvSpPr>
          <p:cNvPr id="101" name="Rectangle 100"/>
          <p:cNvSpPr/>
          <p:nvPr/>
        </p:nvSpPr>
        <p:spPr>
          <a:xfrm>
            <a:off x="6818544" y="701635"/>
            <a:ext cx="2042392" cy="288032"/>
          </a:xfrm>
          <a:prstGeom prst="rect">
            <a:avLst/>
          </a:prstGeom>
          <a:solidFill>
            <a:srgbClr val="FFC000"/>
          </a:solidFill>
          <a:ln>
            <a:solidFill>
              <a:srgbClr val="E39A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Conceptual*</a:t>
            </a:r>
            <a:endParaRPr lang="en-GB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ight Brace 3"/>
          <p:cNvSpPr/>
          <p:nvPr/>
        </p:nvSpPr>
        <p:spPr>
          <a:xfrm rot="5400000">
            <a:off x="1212057" y="4356622"/>
            <a:ext cx="262568" cy="2280854"/>
          </a:xfrm>
          <a:prstGeom prst="rightBrac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102" name="Right Brace 101"/>
          <p:cNvSpPr/>
          <p:nvPr/>
        </p:nvSpPr>
        <p:spPr>
          <a:xfrm rot="5400000">
            <a:off x="6088521" y="2697116"/>
            <a:ext cx="262568" cy="5599866"/>
          </a:xfrm>
          <a:prstGeom prst="rightBrac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914" y="5661248"/>
            <a:ext cx="2280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Focus of capital increase activity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079378" y="5661248"/>
            <a:ext cx="2280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Focus of EFSI supported activity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6084168" y="6268813"/>
            <a:ext cx="2935570" cy="215444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r"/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* Quoted multipliers are </a:t>
            </a:r>
            <a:r>
              <a:rPr lang="en-US" sz="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for illustration only</a:t>
            </a:r>
            <a:endParaRPr lang="en-GB" sz="8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Calibri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90508" y="819976"/>
            <a:ext cx="65417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400" b="1" dirty="0" smtClean="0">
                <a:effectLst/>
                <a:latin typeface="Calibri"/>
                <a:ea typeface="MS PGothic"/>
              </a:rPr>
              <a:t>Ratio of total supported investment cost over employed EIB capital (multiplier)</a:t>
            </a:r>
            <a:endParaRPr lang="en-GB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329408" y="5661248"/>
            <a:ext cx="2868234" cy="715287"/>
          </a:xfrm>
          <a:prstGeom prst="rightArrow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85000"/>
                  <a:alpha val="51000"/>
                </a:schemeClr>
              </a:gs>
              <a:gs pos="100000">
                <a:schemeClr val="accent1">
                  <a:alpha val="28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98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2" grpId="0" animBg="1"/>
      <p:bldP spid="44" grpId="0" animBg="1"/>
      <p:bldP spid="45" grpId="0" animBg="1"/>
      <p:bldP spid="46" grpId="0" animBg="1"/>
      <p:bldP spid="52" grpId="0" animBg="1"/>
      <p:bldP spid="56" grpId="0" animBg="1"/>
      <p:bldP spid="60" grpId="0"/>
      <p:bldP spid="74" grpId="0" animBg="1"/>
      <p:bldP spid="75" grpId="0" animBg="1"/>
      <p:bldP spid="76" grpId="0" animBg="1"/>
      <p:bldP spid="77" grpId="0"/>
      <p:bldP spid="85" grpId="0" animBg="1"/>
      <p:bldP spid="87" grpId="0" animBg="1"/>
      <p:bldP spid="88" grpId="0" animBg="1"/>
      <p:bldP spid="89" grpId="0" animBg="1"/>
      <p:bldP spid="93" grpId="0"/>
      <p:bldP spid="94" grpId="0"/>
      <p:bldP spid="97" grpId="0"/>
      <p:bldP spid="98" grpId="0"/>
      <p:bldP spid="102" grpId="0" animBg="1"/>
      <p:bldP spid="103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>
                <a:solidFill>
                  <a:prstClr val="white"/>
                </a:solidFill>
              </a:rPr>
              <a:pPr/>
              <a:t>7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Addressing constraints</a:t>
            </a:r>
            <a:r>
              <a:rPr lang="en-GB" sz="2800" dirty="0"/>
              <a:t>: </a:t>
            </a:r>
            <a:br>
              <a:rPr lang="en-GB" sz="2800" dirty="0"/>
            </a:br>
            <a:r>
              <a:rPr lang="en-GB" sz="2800" dirty="0"/>
              <a:t>European Investment Advisory Hub </a:t>
            </a:r>
          </a:p>
        </p:txBody>
      </p:sp>
      <p:graphicFrame>
        <p:nvGraphicFramePr>
          <p:cNvPr id="51" name="Chart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5453525"/>
              </p:ext>
            </p:extLst>
          </p:nvPr>
        </p:nvGraphicFramePr>
        <p:xfrm>
          <a:off x="369660" y="1567543"/>
          <a:ext cx="8425997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468078" y="119483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Depicting the public investment efficiency frontier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8141" y="6216406"/>
            <a:ext cx="7129001" cy="215444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Source: EIB staff calculations based on WEF and Commission data</a:t>
            </a:r>
            <a:endParaRPr lang="en-GB" sz="8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31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108" y="113912"/>
            <a:ext cx="7021475" cy="576000"/>
          </a:xfrm>
        </p:spPr>
        <p:txBody>
          <a:bodyPr/>
          <a:lstStyle/>
          <a:p>
            <a:r>
              <a:rPr lang="en-US" sz="2800" dirty="0"/>
              <a:t>The </a:t>
            </a:r>
            <a:r>
              <a:rPr lang="en-US" sz="2800" dirty="0" smtClean="0"/>
              <a:t>competitiveness challenge of </a:t>
            </a:r>
            <a:r>
              <a:rPr lang="en-US" sz="2800" dirty="0"/>
              <a:t>the EU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64560" y="6492875"/>
            <a:ext cx="2133600" cy="365125"/>
          </a:xfrm>
        </p:spPr>
        <p:txBody>
          <a:bodyPr/>
          <a:lstStyle/>
          <a:p>
            <a:fld id="{FD0A51CA-4611-42BC-8C78-05A9D4A054CC}" type="slidenum">
              <a:rPr lang="en-GB" smtClean="0"/>
              <a:t>8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7861" y="972810"/>
            <a:ext cx="3969835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425">
              <a:spcAft>
                <a:spcPts val="600"/>
              </a:spcAft>
            </a:pPr>
            <a:r>
              <a:rPr lang="en-GB" sz="1600" dirty="0" smtClean="0">
                <a:latin typeface="Calibri"/>
                <a:ea typeface="Calibri"/>
                <a:cs typeface="Consolas"/>
              </a:rPr>
              <a:t>Europe has experienced a two-decade long decline in </a:t>
            </a:r>
            <a:r>
              <a:rPr lang="en-GB" sz="1600" dirty="0" smtClean="0">
                <a:latin typeface="Calibri"/>
                <a:ea typeface="Calibri"/>
                <a:cs typeface="Consolas"/>
              </a:rPr>
              <a:t>competitiveness: </a:t>
            </a:r>
          </a:p>
          <a:p>
            <a:pPr marL="384175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Calibri"/>
                <a:ea typeface="Calibri"/>
                <a:cs typeface="Consolas"/>
              </a:rPr>
              <a:t>Income gap with US has widened</a:t>
            </a:r>
            <a:r>
              <a:rPr lang="en-GB" sz="1600" dirty="0">
                <a:latin typeface="Calibri"/>
                <a:ea typeface="Calibri"/>
                <a:cs typeface="Consolas"/>
              </a:rPr>
              <a:t> </a:t>
            </a:r>
          </a:p>
          <a:p>
            <a:pPr marL="384175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/>
                <a:ea typeface="Calibri"/>
                <a:cs typeface="Consolas"/>
              </a:rPr>
              <a:t>Total </a:t>
            </a:r>
            <a:r>
              <a:rPr lang="en-US" sz="1600" dirty="0">
                <a:latin typeface="Calibri"/>
                <a:ea typeface="Calibri"/>
                <a:cs typeface="Consolas"/>
              </a:rPr>
              <a:t>factor productivity growth (already low before the crisis) suffered more in the EU than in other leading </a:t>
            </a:r>
            <a:r>
              <a:rPr lang="en-US" sz="1600" dirty="0" smtClean="0">
                <a:latin typeface="Calibri"/>
                <a:ea typeface="Calibri"/>
                <a:cs typeface="Consolas"/>
              </a:rPr>
              <a:t>economies</a:t>
            </a:r>
          </a:p>
          <a:p>
            <a:pPr marL="384175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Calibri"/>
                <a:ea typeface="Calibri"/>
                <a:cs typeface="Consolas"/>
              </a:rPr>
              <a:t>Potential growth declining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84334" y="6023374"/>
            <a:ext cx="2224844" cy="2154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defRPr>
            </a:lvl1pPr>
          </a:lstStyle>
          <a:p>
            <a:r>
              <a:rPr lang="de-CH" dirty="0"/>
              <a:t>Source: European </a:t>
            </a:r>
            <a:r>
              <a:rPr lang="en-GB" dirty="0"/>
              <a:t>Commission</a:t>
            </a:r>
            <a:r>
              <a:rPr lang="de-CH" dirty="0"/>
              <a:t>, AMECO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325755" y="3391703"/>
            <a:ext cx="3551941" cy="2942181"/>
            <a:chOff x="199814" y="3610760"/>
            <a:chExt cx="3551941" cy="2942181"/>
          </a:xfrm>
        </p:grpSpPr>
        <p:sp>
          <p:nvSpPr>
            <p:cNvPr id="14" name="Rectangle 13"/>
            <p:cNvSpPr/>
            <p:nvPr/>
          </p:nvSpPr>
          <p:spPr>
            <a:xfrm>
              <a:off x="199814" y="3610760"/>
              <a:ext cx="355194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i="1" dirty="0" smtClean="0">
                  <a:solidFill>
                    <a:schemeClr val="tx2"/>
                  </a:solidFill>
                </a:rPr>
                <a:t>Real 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GDP </a:t>
              </a:r>
              <a:r>
                <a:rPr lang="en-US" sz="1200" b="1" i="1" dirty="0">
                  <a:solidFill>
                    <a:schemeClr val="tx2"/>
                  </a:solidFill>
                </a:rPr>
                <a:t>per capita 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in the 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EU and the US</a:t>
              </a:r>
              <a:endParaRPr lang="en-US" sz="1200" b="1" dirty="0">
                <a:solidFill>
                  <a:schemeClr val="tx2"/>
                </a:solidFill>
              </a:endParaRPr>
            </a:p>
            <a:p>
              <a:r>
                <a:rPr lang="en-US" sz="1200" dirty="0" smtClean="0">
                  <a:solidFill>
                    <a:schemeClr val="tx2"/>
                  </a:solidFill>
                </a:rPr>
                <a:t>(</a:t>
              </a:r>
              <a:r>
                <a:rPr lang="en-US" sz="1200" dirty="0" err="1" smtClean="0">
                  <a:solidFill>
                    <a:schemeClr val="tx2"/>
                  </a:solidFill>
                </a:rPr>
                <a:t>ppp</a:t>
              </a:r>
              <a:r>
                <a:rPr lang="en-US" sz="1200" dirty="0" smtClean="0">
                  <a:solidFill>
                    <a:schemeClr val="tx2"/>
                  </a:solidFill>
                </a:rPr>
                <a:t> and </a:t>
              </a:r>
              <a:r>
                <a:rPr lang="en-US" sz="1200" dirty="0" smtClean="0">
                  <a:solidFill>
                    <a:schemeClr val="tx2"/>
                  </a:solidFill>
                </a:rPr>
                <a:t>inflation adjusted </a:t>
              </a:r>
              <a:r>
                <a:rPr lang="en-US" sz="1200" dirty="0" smtClean="0">
                  <a:solidFill>
                    <a:schemeClr val="tx2"/>
                  </a:solidFill>
                </a:rPr>
                <a:t>dollar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smtClean="0">
                  <a:solidFill>
                    <a:schemeClr val="tx2"/>
                  </a:solidFill>
                </a:rPr>
                <a:t>2014)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43641" y="6337497"/>
              <a:ext cx="1337276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cs typeface="Calibri" pitchFamily="34" charset="0"/>
                </a:rPr>
                <a:t>Source: IMF, WEO</a:t>
              </a:r>
              <a:endPara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endParaRPr>
            </a:p>
          </p:txBody>
        </p:sp>
        <p:graphicFrame>
          <p:nvGraphicFramePr>
            <p:cNvPr id="15" name="Chart 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85822021"/>
                </p:ext>
              </p:extLst>
            </p:nvPr>
          </p:nvGraphicFramePr>
          <p:xfrm>
            <a:off x="199814" y="4010472"/>
            <a:ext cx="3551941" cy="22413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7" name="Rounded Rectangle 6"/>
          <p:cNvSpPr/>
          <p:nvPr/>
        </p:nvSpPr>
        <p:spPr>
          <a:xfrm>
            <a:off x="116810" y="3233853"/>
            <a:ext cx="3969834" cy="31669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4310543" y="3992127"/>
            <a:ext cx="4582140" cy="2341757"/>
            <a:chOff x="4382348" y="1405053"/>
            <a:chExt cx="4582140" cy="2341757"/>
          </a:xfrm>
        </p:grpSpPr>
        <p:sp>
          <p:nvSpPr>
            <p:cNvPr id="18" name="Rectangle 17"/>
            <p:cNvSpPr/>
            <p:nvPr/>
          </p:nvSpPr>
          <p:spPr>
            <a:xfrm>
              <a:off x="4793347" y="1433017"/>
              <a:ext cx="274109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E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stimates of </a:t>
              </a:r>
              <a:r>
                <a:rPr lang="en-US" sz="1200" b="1" i="1" dirty="0" smtClean="0">
                  <a:solidFill>
                    <a:schemeClr val="tx2"/>
                  </a:solidFill>
                </a:rPr>
                <a:t>potential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 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growth (%) 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graphicFrame>
          <p:nvGraphicFramePr>
            <p:cNvPr id="17" name="Chart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04117085"/>
                </p:ext>
              </p:extLst>
            </p:nvPr>
          </p:nvGraphicFramePr>
          <p:xfrm>
            <a:off x="4772722" y="1738141"/>
            <a:ext cx="3910972" cy="18093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Rounded Rectangle 7"/>
            <p:cNvSpPr/>
            <p:nvPr/>
          </p:nvSpPr>
          <p:spPr>
            <a:xfrm>
              <a:off x="4382348" y="1405053"/>
              <a:ext cx="4582140" cy="234175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Rounded Rectangle 24"/>
          <p:cNvSpPr/>
          <p:nvPr/>
        </p:nvSpPr>
        <p:spPr>
          <a:xfrm>
            <a:off x="116810" y="869793"/>
            <a:ext cx="3969835" cy="21497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8" name="Content Placeholder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0177598"/>
              </p:ext>
            </p:extLst>
          </p:nvPr>
        </p:nvGraphicFramePr>
        <p:xfrm>
          <a:off x="4440766" y="1282404"/>
          <a:ext cx="4022269" cy="2082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4606484" y="1005405"/>
            <a:ext cx="4005696" cy="821932"/>
            <a:chOff x="4662851" y="3938164"/>
            <a:chExt cx="4005696" cy="821932"/>
          </a:xfrm>
        </p:grpSpPr>
        <p:sp>
          <p:nvSpPr>
            <p:cNvPr id="30" name="Rectangle 29"/>
            <p:cNvSpPr/>
            <p:nvPr/>
          </p:nvSpPr>
          <p:spPr>
            <a:xfrm>
              <a:off x="4662851" y="3938164"/>
              <a:ext cx="400569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b="1" dirty="0" smtClean="0">
                  <a:solidFill>
                    <a:schemeClr val="tx2"/>
                  </a:solidFill>
                </a:rPr>
                <a:t>Average annual total factor productivity growth </a:t>
              </a:r>
              <a:r>
                <a:rPr lang="en-GB" sz="1200" dirty="0" smtClean="0">
                  <a:solidFill>
                    <a:schemeClr val="tx2"/>
                  </a:solidFill>
                </a:rPr>
                <a:t>(%)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411661" y="4328048"/>
              <a:ext cx="1510112" cy="4320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The drop is substantial </a:t>
              </a:r>
              <a:r>
                <a:rPr lang="en-US" sz="1100" i="1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across</a:t>
              </a:r>
              <a:r>
                <a:rPr lang="en-US" sz="11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the </a:t>
              </a:r>
              <a:r>
                <a:rPr lang="en-US" sz="1100" i="1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entire</a:t>
              </a:r>
              <a:r>
                <a:rPr lang="en-US" sz="1100" dirty="0" smtClean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EU</a:t>
              </a:r>
              <a:endParaRPr lang="en-GB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2" name="Rounded Rectangle 31"/>
          <p:cNvSpPr/>
          <p:nvPr/>
        </p:nvSpPr>
        <p:spPr>
          <a:xfrm>
            <a:off x="4325981" y="869794"/>
            <a:ext cx="4566702" cy="259823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48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Pushing the frontier: innovation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A51CA-4611-42BC-8C78-05A9D4A054CC}" type="slidenum">
              <a:rPr lang="en-GB" smtClean="0"/>
              <a:t>9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6810" y="857760"/>
            <a:ext cx="884767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425">
              <a:spcAft>
                <a:spcPts val="600"/>
              </a:spcAft>
            </a:pPr>
            <a:endParaRPr lang="en-US" sz="2000" dirty="0" smtClean="0">
              <a:latin typeface="Calibri"/>
              <a:ea typeface="Calibri"/>
              <a:cs typeface="Consolas"/>
            </a:endParaRPr>
          </a:p>
          <a:p>
            <a:pPr marL="98425">
              <a:spcAft>
                <a:spcPts val="600"/>
              </a:spcAft>
            </a:pPr>
            <a:r>
              <a:rPr lang="en-US" sz="2000" dirty="0" smtClean="0">
                <a:latin typeface="Calibri"/>
                <a:ea typeface="Calibri"/>
                <a:cs typeface="Consolas"/>
              </a:rPr>
              <a:t>Europe’s </a:t>
            </a:r>
            <a:r>
              <a:rPr lang="en-US" sz="2000" dirty="0">
                <a:latin typeface="Calibri"/>
                <a:ea typeface="Calibri"/>
                <a:cs typeface="Consolas"/>
              </a:rPr>
              <a:t>R&amp;D intensity is persistently lagging behind that of other leading </a:t>
            </a:r>
            <a:r>
              <a:rPr lang="en-US" sz="2000" dirty="0" smtClean="0">
                <a:latin typeface="Calibri"/>
                <a:ea typeface="Calibri"/>
                <a:cs typeface="Consolas"/>
              </a:rPr>
              <a:t>economies, hampering the EU’s ability to innovate</a:t>
            </a:r>
            <a:r>
              <a:rPr lang="en-GB" sz="2000" dirty="0" smtClean="0">
                <a:latin typeface="Calibri"/>
                <a:ea typeface="Calibri"/>
                <a:cs typeface="Consolas"/>
              </a:rPr>
              <a:t>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27077" y="5236229"/>
            <a:ext cx="320435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Source: OECD</a:t>
            </a:r>
            <a:endParaRPr lang="en-GB" sz="8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3907" y="191556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Gross domestic expenditure on R&amp;D </a:t>
            </a:r>
            <a:r>
              <a:rPr lang="en-US" sz="1400" b="1" dirty="0" smtClean="0">
                <a:solidFill>
                  <a:schemeClr val="tx2"/>
                </a:solidFill>
              </a:rPr>
              <a:t/>
            </a:r>
            <a:br>
              <a:rPr lang="en-US" sz="1400" b="1" dirty="0" smtClean="0">
                <a:solidFill>
                  <a:schemeClr val="tx2"/>
                </a:solidFill>
              </a:rPr>
            </a:br>
            <a:r>
              <a:rPr lang="en-US" sz="1400" dirty="0" smtClean="0">
                <a:solidFill>
                  <a:schemeClr val="tx2"/>
                </a:solidFill>
              </a:rPr>
              <a:t>(in percent of GDP)</a:t>
            </a:r>
            <a:endParaRPr lang="en-GB" sz="1400" dirty="0">
              <a:solidFill>
                <a:schemeClr val="tx2"/>
              </a:solidFill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0648454"/>
              </p:ext>
            </p:extLst>
          </p:nvPr>
        </p:nvGraphicFramePr>
        <p:xfrm>
          <a:off x="4917695" y="2400022"/>
          <a:ext cx="3533286" cy="2669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Rectangle 16"/>
          <p:cNvSpPr/>
          <p:nvPr/>
        </p:nvSpPr>
        <p:spPr>
          <a:xfrm>
            <a:off x="4865906" y="1914963"/>
            <a:ext cx="40985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Patent </a:t>
            </a:r>
            <a:r>
              <a:rPr lang="en-US" sz="1400" b="1" dirty="0" smtClean="0">
                <a:solidFill>
                  <a:schemeClr val="tx2"/>
                </a:solidFill>
              </a:rPr>
              <a:t>Applications </a:t>
            </a:r>
            <a:br>
              <a:rPr lang="en-US" sz="1400" b="1" dirty="0" smtClean="0">
                <a:solidFill>
                  <a:schemeClr val="tx2"/>
                </a:solidFill>
              </a:rPr>
            </a:br>
            <a:r>
              <a:rPr lang="en-US" sz="1400" dirty="0" smtClean="0">
                <a:solidFill>
                  <a:schemeClr val="tx2"/>
                </a:solidFill>
              </a:rPr>
              <a:t>(Number per 1 million inhabitants)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>
            <a:off x="2979106" y="3673346"/>
            <a:ext cx="2623402" cy="396044"/>
          </a:xfrm>
          <a:prstGeom prst="triangl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4865907" y="5069577"/>
            <a:ext cx="37020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Source: 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Calibri" pitchFamily="34" charset="0"/>
              </a:rPr>
              <a:t>World Intellectual Property Organization; Comparability across countries is limited due to differing patenting systems. </a:t>
            </a:r>
            <a:endParaRPr lang="en-GB" sz="8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6160" y="5408131"/>
            <a:ext cx="45243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An additional </a:t>
            </a:r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€ 130bn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year needs to be invested in R&amp;D to meet the EU target of 3% GDP. </a:t>
            </a:r>
          </a:p>
        </p:txBody>
      </p:sp>
      <p:sp>
        <p:nvSpPr>
          <p:cNvPr id="7" name="Rectangle 6"/>
          <p:cNvSpPr/>
          <p:nvPr/>
        </p:nvSpPr>
        <p:spPr>
          <a:xfrm>
            <a:off x="4865907" y="5408131"/>
            <a:ext cx="37554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More than </a:t>
            </a:r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30% less patents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are filed per EU citizen than per US citizen.</a:t>
            </a:r>
            <a:endParaRPr lang="en-GB" dirty="0"/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4295914"/>
              </p:ext>
            </p:extLst>
          </p:nvPr>
        </p:nvGraphicFramePr>
        <p:xfrm>
          <a:off x="293907" y="2438182"/>
          <a:ext cx="3710202" cy="2800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8126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IB Corporate Theme">
  <a:themeElements>
    <a:clrScheme name="_EIB Corporate">
      <a:dk1>
        <a:sysClr val="windowText" lastClr="000000"/>
      </a:dk1>
      <a:lt1>
        <a:sysClr val="window" lastClr="FFFFFF"/>
      </a:lt1>
      <a:dk2>
        <a:srgbClr val="00529F"/>
      </a:dk2>
      <a:lt2>
        <a:srgbClr val="DEE1F0"/>
      </a:lt2>
      <a:accent1>
        <a:srgbClr val="597DB9"/>
      </a:accent1>
      <a:accent2>
        <a:srgbClr val="A5B2D8"/>
      </a:accent2>
      <a:accent3>
        <a:srgbClr val="DEE1F0"/>
      </a:accent3>
      <a:accent4>
        <a:srgbClr val="1BA77F"/>
      </a:accent4>
      <a:accent5>
        <a:srgbClr val="7AC2A5"/>
      </a:accent5>
      <a:accent6>
        <a:srgbClr val="BBDDCD"/>
      </a:accent6>
      <a:hlink>
        <a:srgbClr val="0000FF"/>
      </a:hlink>
      <a:folHlink>
        <a:srgbClr val="800080"/>
      </a:folHlink>
    </a:clrScheme>
    <a:fontScheme name="_EIB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IB Corporate Theme">
  <a:themeElements>
    <a:clrScheme name="_EIB Corporate">
      <a:dk1>
        <a:sysClr val="windowText" lastClr="000000"/>
      </a:dk1>
      <a:lt1>
        <a:sysClr val="window" lastClr="FFFFFF"/>
      </a:lt1>
      <a:dk2>
        <a:srgbClr val="00529F"/>
      </a:dk2>
      <a:lt2>
        <a:srgbClr val="DEE1F0"/>
      </a:lt2>
      <a:accent1>
        <a:srgbClr val="597DB9"/>
      </a:accent1>
      <a:accent2>
        <a:srgbClr val="A5B2D8"/>
      </a:accent2>
      <a:accent3>
        <a:srgbClr val="DEE1F0"/>
      </a:accent3>
      <a:accent4>
        <a:srgbClr val="1BA77F"/>
      </a:accent4>
      <a:accent5>
        <a:srgbClr val="7AC2A5"/>
      </a:accent5>
      <a:accent6>
        <a:srgbClr val="BBDDCD"/>
      </a:accent6>
      <a:hlink>
        <a:srgbClr val="0000FF"/>
      </a:hlink>
      <a:folHlink>
        <a:srgbClr val="800080"/>
      </a:folHlink>
    </a:clrScheme>
    <a:fontScheme name="_EIB Them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3085</TotalTime>
  <Words>783</Words>
  <Application>Microsoft Office PowerPoint</Application>
  <PresentationFormat>On-screen Show (4:3)</PresentationFormat>
  <Paragraphs>182</Paragraphs>
  <Slides>13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EIB Corporate Theme</vt:lpstr>
      <vt:lpstr>1_EIB Corporate Theme</vt:lpstr>
      <vt:lpstr>Bitmap Image</vt:lpstr>
      <vt:lpstr>PowerPoint Presentation</vt:lpstr>
      <vt:lpstr>Objectives of the  Investment Plan for Europe</vt:lpstr>
      <vt:lpstr>Going forward: European Fund for Strategic Investments (EFSI)</vt:lpstr>
      <vt:lpstr>Mobilising new investment</vt:lpstr>
      <vt:lpstr> EIB so far: EIB Group activity until 2014</vt:lpstr>
      <vt:lpstr>Addressing constraints: risk absorption</vt:lpstr>
      <vt:lpstr>Addressing constraints:  European Investment Advisory Hub </vt:lpstr>
      <vt:lpstr>The competitiveness challenge of the EU</vt:lpstr>
      <vt:lpstr>Pushing the frontier: innovation</vt:lpstr>
      <vt:lpstr>Reaching the frontier: absorption and creative destruction</vt:lpstr>
      <vt:lpstr>Enablers of competitiveness: human capital and infrastructure</vt:lpstr>
      <vt:lpstr>Will it make a difference?</vt:lpstr>
      <vt:lpstr>Thank you</vt:lpstr>
    </vt:vector>
  </TitlesOfParts>
  <Company>European Investment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PdL</dc:creator>
  <cp:lastModifiedBy>de LIMA Pedro</cp:lastModifiedBy>
  <cp:revision>159</cp:revision>
  <cp:lastPrinted>2015-12-03T14:22:47Z</cp:lastPrinted>
  <dcterms:created xsi:type="dcterms:W3CDTF">2014-05-22T14:52:12Z</dcterms:created>
  <dcterms:modified xsi:type="dcterms:W3CDTF">2015-12-03T14:58:23Z</dcterms:modified>
</cp:coreProperties>
</file>