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92" autoAdjust="0"/>
  </p:normalViewPr>
  <p:slideViewPr>
    <p:cSldViewPr showGuides="1"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ghitho\AppData\Local\Microsoft\Windows\Temporary%20Internet%20Files\Content.Outlook\MDH3ACVL\Kopie%20von%20Beitrag_Sammelband%20(2)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plotArea>
      <c:layout>
        <c:manualLayout>
          <c:layoutTarget val="inner"/>
          <c:xMode val="edge"/>
          <c:yMode val="edge"/>
          <c:x val="0.13789212586813621"/>
          <c:y val="0.14983575622609099"/>
          <c:w val="0.80782831943198985"/>
          <c:h val="0.60691643580820753"/>
        </c:manualLayout>
      </c:layout>
      <c:lineChart>
        <c:grouping val="standard"/>
        <c:ser>
          <c:idx val="0"/>
          <c:order val="0"/>
          <c:tx>
            <c:v>private households</c:v>
          </c:tx>
          <c:marker>
            <c:symbol val="none"/>
          </c:marker>
          <c:cat>
            <c:numRef>
              <c:f>'[Kopie von Beitrag_Sammelband (2).xls]Kreditdaten'!$A$7:$A$148</c:f>
              <c:numCache>
                <c:formatCode>mmm\ yy</c:formatCode>
                <c:ptCount val="142"/>
                <c:pt idx="0">
                  <c:v>37987</c:v>
                </c:pt>
                <c:pt idx="1">
                  <c:v>38018</c:v>
                </c:pt>
                <c:pt idx="2">
                  <c:v>38047</c:v>
                </c:pt>
                <c:pt idx="3">
                  <c:v>38078</c:v>
                </c:pt>
                <c:pt idx="4">
                  <c:v>38108</c:v>
                </c:pt>
                <c:pt idx="5">
                  <c:v>38139</c:v>
                </c:pt>
                <c:pt idx="6">
                  <c:v>38169</c:v>
                </c:pt>
                <c:pt idx="7">
                  <c:v>38200</c:v>
                </c:pt>
                <c:pt idx="8">
                  <c:v>38231</c:v>
                </c:pt>
                <c:pt idx="9">
                  <c:v>38261</c:v>
                </c:pt>
                <c:pt idx="10">
                  <c:v>38292</c:v>
                </c:pt>
                <c:pt idx="11">
                  <c:v>38322</c:v>
                </c:pt>
                <c:pt idx="12">
                  <c:v>38353</c:v>
                </c:pt>
                <c:pt idx="13">
                  <c:v>38384</c:v>
                </c:pt>
                <c:pt idx="14">
                  <c:v>38412</c:v>
                </c:pt>
                <c:pt idx="15">
                  <c:v>38443</c:v>
                </c:pt>
                <c:pt idx="16">
                  <c:v>38473</c:v>
                </c:pt>
                <c:pt idx="17">
                  <c:v>38504</c:v>
                </c:pt>
                <c:pt idx="18">
                  <c:v>38534</c:v>
                </c:pt>
                <c:pt idx="19">
                  <c:v>38565</c:v>
                </c:pt>
                <c:pt idx="20">
                  <c:v>38596</c:v>
                </c:pt>
                <c:pt idx="21">
                  <c:v>38626</c:v>
                </c:pt>
                <c:pt idx="22">
                  <c:v>38657</c:v>
                </c:pt>
                <c:pt idx="23">
                  <c:v>38687</c:v>
                </c:pt>
                <c:pt idx="24">
                  <c:v>38718</c:v>
                </c:pt>
                <c:pt idx="25">
                  <c:v>38749</c:v>
                </c:pt>
                <c:pt idx="26">
                  <c:v>38777</c:v>
                </c:pt>
                <c:pt idx="27">
                  <c:v>38808</c:v>
                </c:pt>
                <c:pt idx="28">
                  <c:v>38838</c:v>
                </c:pt>
                <c:pt idx="29">
                  <c:v>38869</c:v>
                </c:pt>
                <c:pt idx="30">
                  <c:v>38899</c:v>
                </c:pt>
                <c:pt idx="31">
                  <c:v>38930</c:v>
                </c:pt>
                <c:pt idx="32">
                  <c:v>38961</c:v>
                </c:pt>
                <c:pt idx="33">
                  <c:v>38991</c:v>
                </c:pt>
                <c:pt idx="34">
                  <c:v>39022</c:v>
                </c:pt>
                <c:pt idx="35">
                  <c:v>39052</c:v>
                </c:pt>
                <c:pt idx="36">
                  <c:v>39083</c:v>
                </c:pt>
                <c:pt idx="37">
                  <c:v>39114</c:v>
                </c:pt>
                <c:pt idx="38">
                  <c:v>39142</c:v>
                </c:pt>
                <c:pt idx="39">
                  <c:v>39173</c:v>
                </c:pt>
                <c:pt idx="40">
                  <c:v>39203</c:v>
                </c:pt>
                <c:pt idx="41">
                  <c:v>39234</c:v>
                </c:pt>
                <c:pt idx="42">
                  <c:v>39264</c:v>
                </c:pt>
                <c:pt idx="43">
                  <c:v>39295</c:v>
                </c:pt>
                <c:pt idx="44">
                  <c:v>39326</c:v>
                </c:pt>
                <c:pt idx="45">
                  <c:v>39356</c:v>
                </c:pt>
                <c:pt idx="46">
                  <c:v>39387</c:v>
                </c:pt>
                <c:pt idx="47">
                  <c:v>39417</c:v>
                </c:pt>
                <c:pt idx="48">
                  <c:v>39448</c:v>
                </c:pt>
                <c:pt idx="49">
                  <c:v>39479</c:v>
                </c:pt>
                <c:pt idx="50">
                  <c:v>39508</c:v>
                </c:pt>
                <c:pt idx="51">
                  <c:v>39539</c:v>
                </c:pt>
                <c:pt idx="52">
                  <c:v>39569</c:v>
                </c:pt>
                <c:pt idx="53">
                  <c:v>39600</c:v>
                </c:pt>
                <c:pt idx="54">
                  <c:v>39630</c:v>
                </c:pt>
                <c:pt idx="55">
                  <c:v>39661</c:v>
                </c:pt>
                <c:pt idx="56">
                  <c:v>39692</c:v>
                </c:pt>
                <c:pt idx="57">
                  <c:v>39722</c:v>
                </c:pt>
                <c:pt idx="58">
                  <c:v>39753</c:v>
                </c:pt>
                <c:pt idx="59">
                  <c:v>39783</c:v>
                </c:pt>
                <c:pt idx="60">
                  <c:v>39814</c:v>
                </c:pt>
                <c:pt idx="61">
                  <c:v>39845</c:v>
                </c:pt>
                <c:pt idx="62">
                  <c:v>39873</c:v>
                </c:pt>
                <c:pt idx="63">
                  <c:v>39904</c:v>
                </c:pt>
                <c:pt idx="64">
                  <c:v>39934</c:v>
                </c:pt>
                <c:pt idx="65">
                  <c:v>39965</c:v>
                </c:pt>
                <c:pt idx="66">
                  <c:v>39995</c:v>
                </c:pt>
                <c:pt idx="67">
                  <c:v>40026</c:v>
                </c:pt>
                <c:pt idx="68">
                  <c:v>40057</c:v>
                </c:pt>
                <c:pt idx="69">
                  <c:v>40087</c:v>
                </c:pt>
                <c:pt idx="70">
                  <c:v>40118</c:v>
                </c:pt>
                <c:pt idx="71">
                  <c:v>40148</c:v>
                </c:pt>
                <c:pt idx="72">
                  <c:v>40179</c:v>
                </c:pt>
                <c:pt idx="73">
                  <c:v>40210</c:v>
                </c:pt>
                <c:pt idx="74">
                  <c:v>40238</c:v>
                </c:pt>
                <c:pt idx="75">
                  <c:v>40269</c:v>
                </c:pt>
                <c:pt idx="76">
                  <c:v>40299</c:v>
                </c:pt>
                <c:pt idx="77">
                  <c:v>40330</c:v>
                </c:pt>
                <c:pt idx="78">
                  <c:v>40360</c:v>
                </c:pt>
                <c:pt idx="79">
                  <c:v>40391</c:v>
                </c:pt>
                <c:pt idx="80">
                  <c:v>40422</c:v>
                </c:pt>
                <c:pt idx="81">
                  <c:v>40452</c:v>
                </c:pt>
                <c:pt idx="82">
                  <c:v>40483</c:v>
                </c:pt>
                <c:pt idx="83">
                  <c:v>40513</c:v>
                </c:pt>
                <c:pt idx="84">
                  <c:v>40544</c:v>
                </c:pt>
                <c:pt idx="85">
                  <c:v>40575</c:v>
                </c:pt>
                <c:pt idx="86">
                  <c:v>40603</c:v>
                </c:pt>
                <c:pt idx="87">
                  <c:v>40634</c:v>
                </c:pt>
                <c:pt idx="88">
                  <c:v>40664</c:v>
                </c:pt>
                <c:pt idx="89">
                  <c:v>40695</c:v>
                </c:pt>
                <c:pt idx="90">
                  <c:v>40725</c:v>
                </c:pt>
                <c:pt idx="91">
                  <c:v>40756</c:v>
                </c:pt>
                <c:pt idx="92">
                  <c:v>40787</c:v>
                </c:pt>
                <c:pt idx="93">
                  <c:v>40817</c:v>
                </c:pt>
                <c:pt idx="94">
                  <c:v>40848</c:v>
                </c:pt>
                <c:pt idx="95">
                  <c:v>40878</c:v>
                </c:pt>
                <c:pt idx="96">
                  <c:v>40909</c:v>
                </c:pt>
                <c:pt idx="97">
                  <c:v>40940</c:v>
                </c:pt>
                <c:pt idx="98">
                  <c:v>40969</c:v>
                </c:pt>
                <c:pt idx="99">
                  <c:v>41000</c:v>
                </c:pt>
                <c:pt idx="100">
                  <c:v>41030</c:v>
                </c:pt>
                <c:pt idx="101">
                  <c:v>41061</c:v>
                </c:pt>
                <c:pt idx="102">
                  <c:v>41091</c:v>
                </c:pt>
                <c:pt idx="103">
                  <c:v>41122</c:v>
                </c:pt>
                <c:pt idx="104">
                  <c:v>41153</c:v>
                </c:pt>
                <c:pt idx="105">
                  <c:v>41183</c:v>
                </c:pt>
                <c:pt idx="106">
                  <c:v>41214</c:v>
                </c:pt>
                <c:pt idx="107">
                  <c:v>41244</c:v>
                </c:pt>
                <c:pt idx="108">
                  <c:v>41275</c:v>
                </c:pt>
                <c:pt idx="109">
                  <c:v>41306</c:v>
                </c:pt>
                <c:pt idx="110">
                  <c:v>41334</c:v>
                </c:pt>
                <c:pt idx="111">
                  <c:v>41365</c:v>
                </c:pt>
                <c:pt idx="112">
                  <c:v>41395</c:v>
                </c:pt>
                <c:pt idx="113">
                  <c:v>41426</c:v>
                </c:pt>
                <c:pt idx="114">
                  <c:v>41456</c:v>
                </c:pt>
                <c:pt idx="115">
                  <c:v>41487</c:v>
                </c:pt>
                <c:pt idx="116">
                  <c:v>41518</c:v>
                </c:pt>
                <c:pt idx="117">
                  <c:v>41548</c:v>
                </c:pt>
                <c:pt idx="118">
                  <c:v>41579</c:v>
                </c:pt>
                <c:pt idx="119">
                  <c:v>41609</c:v>
                </c:pt>
                <c:pt idx="120">
                  <c:v>41640</c:v>
                </c:pt>
                <c:pt idx="121">
                  <c:v>41671</c:v>
                </c:pt>
                <c:pt idx="122">
                  <c:v>41699</c:v>
                </c:pt>
                <c:pt idx="123">
                  <c:v>41730</c:v>
                </c:pt>
                <c:pt idx="124">
                  <c:v>41760</c:v>
                </c:pt>
                <c:pt idx="125">
                  <c:v>41791</c:v>
                </c:pt>
                <c:pt idx="126">
                  <c:v>41821</c:v>
                </c:pt>
                <c:pt idx="127">
                  <c:v>41852</c:v>
                </c:pt>
                <c:pt idx="128">
                  <c:v>41883</c:v>
                </c:pt>
                <c:pt idx="129">
                  <c:v>41913</c:v>
                </c:pt>
                <c:pt idx="130">
                  <c:v>41944</c:v>
                </c:pt>
                <c:pt idx="131">
                  <c:v>41974</c:v>
                </c:pt>
                <c:pt idx="132">
                  <c:v>42005</c:v>
                </c:pt>
                <c:pt idx="133">
                  <c:v>42036</c:v>
                </c:pt>
                <c:pt idx="134">
                  <c:v>42064</c:v>
                </c:pt>
                <c:pt idx="135">
                  <c:v>42095</c:v>
                </c:pt>
                <c:pt idx="136">
                  <c:v>42125</c:v>
                </c:pt>
                <c:pt idx="137">
                  <c:v>42156</c:v>
                </c:pt>
                <c:pt idx="138">
                  <c:v>42186</c:v>
                </c:pt>
                <c:pt idx="139">
                  <c:v>42217</c:v>
                </c:pt>
                <c:pt idx="140">
                  <c:v>42248</c:v>
                </c:pt>
                <c:pt idx="141">
                  <c:v>42278</c:v>
                </c:pt>
              </c:numCache>
            </c:numRef>
          </c:cat>
          <c:val>
            <c:numRef>
              <c:f>'[Kopie von Beitrag_Sammelband (2).xls]Kreditdaten'!$B$7:$B$148</c:f>
              <c:numCache>
                <c:formatCode>#,##0.0</c:formatCode>
                <c:ptCount val="142"/>
                <c:pt idx="0">
                  <c:v>3525.8780000000002</c:v>
                </c:pt>
                <c:pt idx="1">
                  <c:v>3539.5459999999998</c:v>
                </c:pt>
                <c:pt idx="2">
                  <c:v>3564.681</c:v>
                </c:pt>
                <c:pt idx="3">
                  <c:v>3589.5059999999999</c:v>
                </c:pt>
                <c:pt idx="4">
                  <c:v>3610.616</c:v>
                </c:pt>
                <c:pt idx="5">
                  <c:v>3663.13</c:v>
                </c:pt>
                <c:pt idx="6">
                  <c:v>3690.8960000000002</c:v>
                </c:pt>
                <c:pt idx="7">
                  <c:v>3707.194</c:v>
                </c:pt>
                <c:pt idx="8">
                  <c:v>3735.7249999999995</c:v>
                </c:pt>
                <c:pt idx="9">
                  <c:v>3758.0720000000001</c:v>
                </c:pt>
                <c:pt idx="10">
                  <c:v>3781.5259999999998</c:v>
                </c:pt>
                <c:pt idx="11">
                  <c:v>3808.4110000000005</c:v>
                </c:pt>
                <c:pt idx="12">
                  <c:v>3823.1170000000002</c:v>
                </c:pt>
                <c:pt idx="13">
                  <c:v>3838.1459999999997</c:v>
                </c:pt>
                <c:pt idx="14">
                  <c:v>3860.4310000000005</c:v>
                </c:pt>
                <c:pt idx="15">
                  <c:v>3887.8009999999999</c:v>
                </c:pt>
                <c:pt idx="16">
                  <c:v>3919.4760000000001</c:v>
                </c:pt>
                <c:pt idx="17">
                  <c:v>4001.0210000000002</c:v>
                </c:pt>
                <c:pt idx="18">
                  <c:v>4034.6079999999997</c:v>
                </c:pt>
                <c:pt idx="19">
                  <c:v>4057.9920000000002</c:v>
                </c:pt>
                <c:pt idx="20">
                  <c:v>4089.1930000000002</c:v>
                </c:pt>
                <c:pt idx="21">
                  <c:v>4130.076</c:v>
                </c:pt>
                <c:pt idx="22">
                  <c:v>4160.5869999999995</c:v>
                </c:pt>
                <c:pt idx="23">
                  <c:v>4187.3210000000008</c:v>
                </c:pt>
                <c:pt idx="24">
                  <c:v>4212.9660000000003</c:v>
                </c:pt>
                <c:pt idx="25">
                  <c:v>4232.3830000000007</c:v>
                </c:pt>
                <c:pt idx="26">
                  <c:v>4271.3090000000002</c:v>
                </c:pt>
                <c:pt idx="27">
                  <c:v>4300.7190000000001</c:v>
                </c:pt>
                <c:pt idx="28">
                  <c:v>4333.8560000000007</c:v>
                </c:pt>
                <c:pt idx="29">
                  <c:v>4377.098</c:v>
                </c:pt>
                <c:pt idx="30">
                  <c:v>4407.7520000000004</c:v>
                </c:pt>
                <c:pt idx="31">
                  <c:v>4420.6940000000004</c:v>
                </c:pt>
                <c:pt idx="32">
                  <c:v>4452.0120000000015</c:v>
                </c:pt>
                <c:pt idx="33">
                  <c:v>4471.7550000000001</c:v>
                </c:pt>
                <c:pt idx="34">
                  <c:v>4503.6540000000014</c:v>
                </c:pt>
                <c:pt idx="35">
                  <c:v>4529.076</c:v>
                </c:pt>
                <c:pt idx="36">
                  <c:v>4547.7130000000006</c:v>
                </c:pt>
                <c:pt idx="37">
                  <c:v>4569.4670000000015</c:v>
                </c:pt>
                <c:pt idx="38">
                  <c:v>4603.3510000000015</c:v>
                </c:pt>
                <c:pt idx="39">
                  <c:v>4618.4569999999994</c:v>
                </c:pt>
                <c:pt idx="40">
                  <c:v>4646.7050000000008</c:v>
                </c:pt>
                <c:pt idx="41">
                  <c:v>4681.442</c:v>
                </c:pt>
                <c:pt idx="42">
                  <c:v>4705.8710000000001</c:v>
                </c:pt>
                <c:pt idx="43">
                  <c:v>4720.2840000000006</c:v>
                </c:pt>
                <c:pt idx="44">
                  <c:v>4742.2560000000003</c:v>
                </c:pt>
                <c:pt idx="45">
                  <c:v>4761.4349999999995</c:v>
                </c:pt>
                <c:pt idx="46">
                  <c:v>4787.6410000000005</c:v>
                </c:pt>
                <c:pt idx="47">
                  <c:v>4801.05</c:v>
                </c:pt>
                <c:pt idx="48">
                  <c:v>4828.0190000000002</c:v>
                </c:pt>
                <c:pt idx="49">
                  <c:v>4845.9980000000005</c:v>
                </c:pt>
                <c:pt idx="50">
                  <c:v>4855.3860000000004</c:v>
                </c:pt>
                <c:pt idx="51">
                  <c:v>4863.3230000000003</c:v>
                </c:pt>
                <c:pt idx="52">
                  <c:v>4877.0039999999999</c:v>
                </c:pt>
                <c:pt idx="53">
                  <c:v>4880.8690000000015</c:v>
                </c:pt>
                <c:pt idx="54">
                  <c:v>4896.5389999999998</c:v>
                </c:pt>
                <c:pt idx="55">
                  <c:v>4905.4749999999995</c:v>
                </c:pt>
                <c:pt idx="56">
                  <c:v>4931.08</c:v>
                </c:pt>
                <c:pt idx="57">
                  <c:v>4930.7570000000005</c:v>
                </c:pt>
                <c:pt idx="58">
                  <c:v>4918.74</c:v>
                </c:pt>
                <c:pt idx="59">
                  <c:v>4893.0460000000003</c:v>
                </c:pt>
                <c:pt idx="60">
                  <c:v>4897.4749999999995</c:v>
                </c:pt>
                <c:pt idx="61">
                  <c:v>4891.8260000000009</c:v>
                </c:pt>
                <c:pt idx="62">
                  <c:v>4883.3190000000004</c:v>
                </c:pt>
                <c:pt idx="63">
                  <c:v>4878.9469999999992</c:v>
                </c:pt>
                <c:pt idx="64">
                  <c:v>4882.3490000000002</c:v>
                </c:pt>
                <c:pt idx="65">
                  <c:v>4903.6940000000004</c:v>
                </c:pt>
                <c:pt idx="66">
                  <c:v>4906.9859999999999</c:v>
                </c:pt>
                <c:pt idx="67">
                  <c:v>4905.424</c:v>
                </c:pt>
                <c:pt idx="68">
                  <c:v>4920.8390000000009</c:v>
                </c:pt>
                <c:pt idx="69">
                  <c:v>4926.0550000000003</c:v>
                </c:pt>
                <c:pt idx="70">
                  <c:v>4943.7050000000008</c:v>
                </c:pt>
                <c:pt idx="71">
                  <c:v>4960.3200000000006</c:v>
                </c:pt>
                <c:pt idx="72">
                  <c:v>4959.3730000000005</c:v>
                </c:pt>
                <c:pt idx="73">
                  <c:v>4964.4110000000001</c:v>
                </c:pt>
                <c:pt idx="74">
                  <c:v>4977.9399999999996</c:v>
                </c:pt>
                <c:pt idx="75">
                  <c:v>4985.223</c:v>
                </c:pt>
                <c:pt idx="76">
                  <c:v>5000.9879999999994</c:v>
                </c:pt>
                <c:pt idx="77">
                  <c:v>5091.8420000000015</c:v>
                </c:pt>
                <c:pt idx="78">
                  <c:v>5094.59</c:v>
                </c:pt>
                <c:pt idx="79">
                  <c:v>5105.621000000001</c:v>
                </c:pt>
                <c:pt idx="80">
                  <c:v>5113.4650000000001</c:v>
                </c:pt>
                <c:pt idx="81">
                  <c:v>5128.6180000000004</c:v>
                </c:pt>
                <c:pt idx="82">
                  <c:v>5148.5</c:v>
                </c:pt>
                <c:pt idx="83">
                  <c:v>5167.7640000000001</c:v>
                </c:pt>
                <c:pt idx="84">
                  <c:v>5182.2960000000003</c:v>
                </c:pt>
                <c:pt idx="85">
                  <c:v>5185.2179999999998</c:v>
                </c:pt>
                <c:pt idx="86">
                  <c:v>5217.5990000000002</c:v>
                </c:pt>
                <c:pt idx="87">
                  <c:v>5225.5260000000007</c:v>
                </c:pt>
                <c:pt idx="88">
                  <c:v>5242.8330000000014</c:v>
                </c:pt>
                <c:pt idx="89">
                  <c:v>5266.1110000000017</c:v>
                </c:pt>
                <c:pt idx="90">
                  <c:v>5262.1650000000009</c:v>
                </c:pt>
                <c:pt idx="91">
                  <c:v>5263.9560000000001</c:v>
                </c:pt>
                <c:pt idx="92">
                  <c:v>5274.8050000000003</c:v>
                </c:pt>
                <c:pt idx="93">
                  <c:v>5233.0479999999998</c:v>
                </c:pt>
                <c:pt idx="94">
                  <c:v>5242.8070000000016</c:v>
                </c:pt>
                <c:pt idx="95">
                  <c:v>5242.7550000000001</c:v>
                </c:pt>
                <c:pt idx="96">
                  <c:v>5236.2520000000004</c:v>
                </c:pt>
                <c:pt idx="97">
                  <c:v>5227.598</c:v>
                </c:pt>
                <c:pt idx="98">
                  <c:v>5231.0440000000008</c:v>
                </c:pt>
                <c:pt idx="99">
                  <c:v>5233.4290000000001</c:v>
                </c:pt>
                <c:pt idx="100">
                  <c:v>5239.1230000000023</c:v>
                </c:pt>
                <c:pt idx="101">
                  <c:v>5256.1910000000016</c:v>
                </c:pt>
                <c:pt idx="102">
                  <c:v>5245.7820000000002</c:v>
                </c:pt>
                <c:pt idx="103">
                  <c:v>5242.7050000000008</c:v>
                </c:pt>
                <c:pt idx="104">
                  <c:v>5245.0590000000002</c:v>
                </c:pt>
                <c:pt idx="105">
                  <c:v>5244.4139999999998</c:v>
                </c:pt>
                <c:pt idx="106">
                  <c:v>5252.6580000000004</c:v>
                </c:pt>
                <c:pt idx="107">
                  <c:v>5251.4630000000006</c:v>
                </c:pt>
                <c:pt idx="108">
                  <c:v>5241.9450000000006</c:v>
                </c:pt>
                <c:pt idx="109">
                  <c:v>5238.121000000001</c:v>
                </c:pt>
                <c:pt idx="110">
                  <c:v>5239.8590000000004</c:v>
                </c:pt>
                <c:pt idx="111">
                  <c:v>5238.1550000000016</c:v>
                </c:pt>
                <c:pt idx="112">
                  <c:v>5232.7879999999996</c:v>
                </c:pt>
                <c:pt idx="113">
                  <c:v>5243.0360000000001</c:v>
                </c:pt>
                <c:pt idx="114">
                  <c:v>5233.0960000000005</c:v>
                </c:pt>
                <c:pt idx="115">
                  <c:v>5229.0130000000017</c:v>
                </c:pt>
                <c:pt idx="116">
                  <c:v>5237.0240000000003</c:v>
                </c:pt>
                <c:pt idx="117">
                  <c:v>5232.9980000000005</c:v>
                </c:pt>
                <c:pt idx="118">
                  <c:v>5234.9759999999997</c:v>
                </c:pt>
                <c:pt idx="119">
                  <c:v>5229.7210000000005</c:v>
                </c:pt>
                <c:pt idx="120">
                  <c:v>5224.3450000000003</c:v>
                </c:pt>
                <c:pt idx="121">
                  <c:v>5220.6290000000017</c:v>
                </c:pt>
                <c:pt idx="122">
                  <c:v>5223.6160000000009</c:v>
                </c:pt>
                <c:pt idx="123">
                  <c:v>5226.9650000000001</c:v>
                </c:pt>
                <c:pt idx="124">
                  <c:v>5183.1110000000017</c:v>
                </c:pt>
                <c:pt idx="125">
                  <c:v>5195.4829999999993</c:v>
                </c:pt>
                <c:pt idx="126">
                  <c:v>5193.1280000000015</c:v>
                </c:pt>
                <c:pt idx="127">
                  <c:v>5189.7379999999994</c:v>
                </c:pt>
                <c:pt idx="128">
                  <c:v>5196.902</c:v>
                </c:pt>
                <c:pt idx="129">
                  <c:v>5199.8260000000009</c:v>
                </c:pt>
                <c:pt idx="130">
                  <c:v>5203.0560000000014</c:v>
                </c:pt>
                <c:pt idx="131">
                  <c:v>5207.0590000000002</c:v>
                </c:pt>
                <c:pt idx="132">
                  <c:v>5218.5150000000003</c:v>
                </c:pt>
                <c:pt idx="133">
                  <c:v>5211.3710000000001</c:v>
                </c:pt>
                <c:pt idx="134">
                  <c:v>5225.3410000000003</c:v>
                </c:pt>
                <c:pt idx="135">
                  <c:v>5227.3600000000015</c:v>
                </c:pt>
                <c:pt idx="136">
                  <c:v>5234.2349999999997</c:v>
                </c:pt>
                <c:pt idx="137">
                  <c:v>5261.5749999999998</c:v>
                </c:pt>
                <c:pt idx="138">
                  <c:v>5263.5190000000002</c:v>
                </c:pt>
                <c:pt idx="139">
                  <c:v>5267.049</c:v>
                </c:pt>
                <c:pt idx="140">
                  <c:v>5280.2029999999995</c:v>
                </c:pt>
                <c:pt idx="141">
                  <c:v>5304.4319999999998</c:v>
                </c:pt>
              </c:numCache>
            </c:numRef>
          </c:val>
        </c:ser>
        <c:ser>
          <c:idx val="1"/>
          <c:order val="1"/>
          <c:tx>
            <c:v>non-financial corporations</c:v>
          </c:tx>
          <c:marker>
            <c:symbol val="none"/>
          </c:marker>
          <c:cat>
            <c:numRef>
              <c:f>'[Kopie von Beitrag_Sammelband (2).xls]Kreditdaten'!$A$7:$A$148</c:f>
              <c:numCache>
                <c:formatCode>mmm\ yy</c:formatCode>
                <c:ptCount val="142"/>
                <c:pt idx="0">
                  <c:v>37987</c:v>
                </c:pt>
                <c:pt idx="1">
                  <c:v>38018</c:v>
                </c:pt>
                <c:pt idx="2">
                  <c:v>38047</c:v>
                </c:pt>
                <c:pt idx="3">
                  <c:v>38078</c:v>
                </c:pt>
                <c:pt idx="4">
                  <c:v>38108</c:v>
                </c:pt>
                <c:pt idx="5">
                  <c:v>38139</c:v>
                </c:pt>
                <c:pt idx="6">
                  <c:v>38169</c:v>
                </c:pt>
                <c:pt idx="7">
                  <c:v>38200</c:v>
                </c:pt>
                <c:pt idx="8">
                  <c:v>38231</c:v>
                </c:pt>
                <c:pt idx="9">
                  <c:v>38261</c:v>
                </c:pt>
                <c:pt idx="10">
                  <c:v>38292</c:v>
                </c:pt>
                <c:pt idx="11">
                  <c:v>38322</c:v>
                </c:pt>
                <c:pt idx="12">
                  <c:v>38353</c:v>
                </c:pt>
                <c:pt idx="13">
                  <c:v>38384</c:v>
                </c:pt>
                <c:pt idx="14">
                  <c:v>38412</c:v>
                </c:pt>
                <c:pt idx="15">
                  <c:v>38443</c:v>
                </c:pt>
                <c:pt idx="16">
                  <c:v>38473</c:v>
                </c:pt>
                <c:pt idx="17">
                  <c:v>38504</c:v>
                </c:pt>
                <c:pt idx="18">
                  <c:v>38534</c:v>
                </c:pt>
                <c:pt idx="19">
                  <c:v>38565</c:v>
                </c:pt>
                <c:pt idx="20">
                  <c:v>38596</c:v>
                </c:pt>
                <c:pt idx="21">
                  <c:v>38626</c:v>
                </c:pt>
                <c:pt idx="22">
                  <c:v>38657</c:v>
                </c:pt>
                <c:pt idx="23">
                  <c:v>38687</c:v>
                </c:pt>
                <c:pt idx="24">
                  <c:v>38718</c:v>
                </c:pt>
                <c:pt idx="25">
                  <c:v>38749</c:v>
                </c:pt>
                <c:pt idx="26">
                  <c:v>38777</c:v>
                </c:pt>
                <c:pt idx="27">
                  <c:v>38808</c:v>
                </c:pt>
                <c:pt idx="28">
                  <c:v>38838</c:v>
                </c:pt>
                <c:pt idx="29">
                  <c:v>38869</c:v>
                </c:pt>
                <c:pt idx="30">
                  <c:v>38899</c:v>
                </c:pt>
                <c:pt idx="31">
                  <c:v>38930</c:v>
                </c:pt>
                <c:pt idx="32">
                  <c:v>38961</c:v>
                </c:pt>
                <c:pt idx="33">
                  <c:v>38991</c:v>
                </c:pt>
                <c:pt idx="34">
                  <c:v>39022</c:v>
                </c:pt>
                <c:pt idx="35">
                  <c:v>39052</c:v>
                </c:pt>
                <c:pt idx="36">
                  <c:v>39083</c:v>
                </c:pt>
                <c:pt idx="37">
                  <c:v>39114</c:v>
                </c:pt>
                <c:pt idx="38">
                  <c:v>39142</c:v>
                </c:pt>
                <c:pt idx="39">
                  <c:v>39173</c:v>
                </c:pt>
                <c:pt idx="40">
                  <c:v>39203</c:v>
                </c:pt>
                <c:pt idx="41">
                  <c:v>39234</c:v>
                </c:pt>
                <c:pt idx="42">
                  <c:v>39264</c:v>
                </c:pt>
                <c:pt idx="43">
                  <c:v>39295</c:v>
                </c:pt>
                <c:pt idx="44">
                  <c:v>39326</c:v>
                </c:pt>
                <c:pt idx="45">
                  <c:v>39356</c:v>
                </c:pt>
                <c:pt idx="46">
                  <c:v>39387</c:v>
                </c:pt>
                <c:pt idx="47">
                  <c:v>39417</c:v>
                </c:pt>
                <c:pt idx="48">
                  <c:v>39448</c:v>
                </c:pt>
                <c:pt idx="49">
                  <c:v>39479</c:v>
                </c:pt>
                <c:pt idx="50">
                  <c:v>39508</c:v>
                </c:pt>
                <c:pt idx="51">
                  <c:v>39539</c:v>
                </c:pt>
                <c:pt idx="52">
                  <c:v>39569</c:v>
                </c:pt>
                <c:pt idx="53">
                  <c:v>39600</c:v>
                </c:pt>
                <c:pt idx="54">
                  <c:v>39630</c:v>
                </c:pt>
                <c:pt idx="55">
                  <c:v>39661</c:v>
                </c:pt>
                <c:pt idx="56">
                  <c:v>39692</c:v>
                </c:pt>
                <c:pt idx="57">
                  <c:v>39722</c:v>
                </c:pt>
                <c:pt idx="58">
                  <c:v>39753</c:v>
                </c:pt>
                <c:pt idx="59">
                  <c:v>39783</c:v>
                </c:pt>
                <c:pt idx="60">
                  <c:v>39814</c:v>
                </c:pt>
                <c:pt idx="61">
                  <c:v>39845</c:v>
                </c:pt>
                <c:pt idx="62">
                  <c:v>39873</c:v>
                </c:pt>
                <c:pt idx="63">
                  <c:v>39904</c:v>
                </c:pt>
                <c:pt idx="64">
                  <c:v>39934</c:v>
                </c:pt>
                <c:pt idx="65">
                  <c:v>39965</c:v>
                </c:pt>
                <c:pt idx="66">
                  <c:v>39995</c:v>
                </c:pt>
                <c:pt idx="67">
                  <c:v>40026</c:v>
                </c:pt>
                <c:pt idx="68">
                  <c:v>40057</c:v>
                </c:pt>
                <c:pt idx="69">
                  <c:v>40087</c:v>
                </c:pt>
                <c:pt idx="70">
                  <c:v>40118</c:v>
                </c:pt>
                <c:pt idx="71">
                  <c:v>40148</c:v>
                </c:pt>
                <c:pt idx="72">
                  <c:v>40179</c:v>
                </c:pt>
                <c:pt idx="73">
                  <c:v>40210</c:v>
                </c:pt>
                <c:pt idx="74">
                  <c:v>40238</c:v>
                </c:pt>
                <c:pt idx="75">
                  <c:v>40269</c:v>
                </c:pt>
                <c:pt idx="76">
                  <c:v>40299</c:v>
                </c:pt>
                <c:pt idx="77">
                  <c:v>40330</c:v>
                </c:pt>
                <c:pt idx="78">
                  <c:v>40360</c:v>
                </c:pt>
                <c:pt idx="79">
                  <c:v>40391</c:v>
                </c:pt>
                <c:pt idx="80">
                  <c:v>40422</c:v>
                </c:pt>
                <c:pt idx="81">
                  <c:v>40452</c:v>
                </c:pt>
                <c:pt idx="82">
                  <c:v>40483</c:v>
                </c:pt>
                <c:pt idx="83">
                  <c:v>40513</c:v>
                </c:pt>
                <c:pt idx="84">
                  <c:v>40544</c:v>
                </c:pt>
                <c:pt idx="85">
                  <c:v>40575</c:v>
                </c:pt>
                <c:pt idx="86">
                  <c:v>40603</c:v>
                </c:pt>
                <c:pt idx="87">
                  <c:v>40634</c:v>
                </c:pt>
                <c:pt idx="88">
                  <c:v>40664</c:v>
                </c:pt>
                <c:pt idx="89">
                  <c:v>40695</c:v>
                </c:pt>
                <c:pt idx="90">
                  <c:v>40725</c:v>
                </c:pt>
                <c:pt idx="91">
                  <c:v>40756</c:v>
                </c:pt>
                <c:pt idx="92">
                  <c:v>40787</c:v>
                </c:pt>
                <c:pt idx="93">
                  <c:v>40817</c:v>
                </c:pt>
                <c:pt idx="94">
                  <c:v>40848</c:v>
                </c:pt>
                <c:pt idx="95">
                  <c:v>40878</c:v>
                </c:pt>
                <c:pt idx="96">
                  <c:v>40909</c:v>
                </c:pt>
                <c:pt idx="97">
                  <c:v>40940</c:v>
                </c:pt>
                <c:pt idx="98">
                  <c:v>40969</c:v>
                </c:pt>
                <c:pt idx="99">
                  <c:v>41000</c:v>
                </c:pt>
                <c:pt idx="100">
                  <c:v>41030</c:v>
                </c:pt>
                <c:pt idx="101">
                  <c:v>41061</c:v>
                </c:pt>
                <c:pt idx="102">
                  <c:v>41091</c:v>
                </c:pt>
                <c:pt idx="103">
                  <c:v>41122</c:v>
                </c:pt>
                <c:pt idx="104">
                  <c:v>41153</c:v>
                </c:pt>
                <c:pt idx="105">
                  <c:v>41183</c:v>
                </c:pt>
                <c:pt idx="106">
                  <c:v>41214</c:v>
                </c:pt>
                <c:pt idx="107">
                  <c:v>41244</c:v>
                </c:pt>
                <c:pt idx="108">
                  <c:v>41275</c:v>
                </c:pt>
                <c:pt idx="109">
                  <c:v>41306</c:v>
                </c:pt>
                <c:pt idx="110">
                  <c:v>41334</c:v>
                </c:pt>
                <c:pt idx="111">
                  <c:v>41365</c:v>
                </c:pt>
                <c:pt idx="112">
                  <c:v>41395</c:v>
                </c:pt>
                <c:pt idx="113">
                  <c:v>41426</c:v>
                </c:pt>
                <c:pt idx="114">
                  <c:v>41456</c:v>
                </c:pt>
                <c:pt idx="115">
                  <c:v>41487</c:v>
                </c:pt>
                <c:pt idx="116">
                  <c:v>41518</c:v>
                </c:pt>
                <c:pt idx="117">
                  <c:v>41548</c:v>
                </c:pt>
                <c:pt idx="118">
                  <c:v>41579</c:v>
                </c:pt>
                <c:pt idx="119">
                  <c:v>41609</c:v>
                </c:pt>
                <c:pt idx="120">
                  <c:v>41640</c:v>
                </c:pt>
                <c:pt idx="121">
                  <c:v>41671</c:v>
                </c:pt>
                <c:pt idx="122">
                  <c:v>41699</c:v>
                </c:pt>
                <c:pt idx="123">
                  <c:v>41730</c:v>
                </c:pt>
                <c:pt idx="124">
                  <c:v>41760</c:v>
                </c:pt>
                <c:pt idx="125">
                  <c:v>41791</c:v>
                </c:pt>
                <c:pt idx="126">
                  <c:v>41821</c:v>
                </c:pt>
                <c:pt idx="127">
                  <c:v>41852</c:v>
                </c:pt>
                <c:pt idx="128">
                  <c:v>41883</c:v>
                </c:pt>
                <c:pt idx="129">
                  <c:v>41913</c:v>
                </c:pt>
                <c:pt idx="130">
                  <c:v>41944</c:v>
                </c:pt>
                <c:pt idx="131">
                  <c:v>41974</c:v>
                </c:pt>
                <c:pt idx="132">
                  <c:v>42005</c:v>
                </c:pt>
                <c:pt idx="133">
                  <c:v>42036</c:v>
                </c:pt>
                <c:pt idx="134">
                  <c:v>42064</c:v>
                </c:pt>
                <c:pt idx="135">
                  <c:v>42095</c:v>
                </c:pt>
                <c:pt idx="136">
                  <c:v>42125</c:v>
                </c:pt>
                <c:pt idx="137">
                  <c:v>42156</c:v>
                </c:pt>
                <c:pt idx="138">
                  <c:v>42186</c:v>
                </c:pt>
                <c:pt idx="139">
                  <c:v>42217</c:v>
                </c:pt>
                <c:pt idx="140">
                  <c:v>42248</c:v>
                </c:pt>
                <c:pt idx="141">
                  <c:v>42278</c:v>
                </c:pt>
              </c:numCache>
            </c:numRef>
          </c:cat>
          <c:val>
            <c:numRef>
              <c:f>'[Kopie von Beitrag_Sammelband (2).xls]Kreditdaten'!$C$7:$C$148</c:f>
              <c:numCache>
                <c:formatCode>#,##0.0</c:formatCode>
                <c:ptCount val="142"/>
                <c:pt idx="0">
                  <c:v>3042.2139999999999</c:v>
                </c:pt>
                <c:pt idx="1">
                  <c:v>3041.6750000000002</c:v>
                </c:pt>
                <c:pt idx="2">
                  <c:v>3055.3629999999998</c:v>
                </c:pt>
                <c:pt idx="3">
                  <c:v>3076.3510000000006</c:v>
                </c:pt>
                <c:pt idx="4">
                  <c:v>3085.2109999999998</c:v>
                </c:pt>
                <c:pt idx="5">
                  <c:v>3093.0929999999998</c:v>
                </c:pt>
                <c:pt idx="6">
                  <c:v>3102.0390000000002</c:v>
                </c:pt>
                <c:pt idx="7">
                  <c:v>3095.1819999999998</c:v>
                </c:pt>
                <c:pt idx="8">
                  <c:v>3104.058</c:v>
                </c:pt>
                <c:pt idx="9">
                  <c:v>3122.0219999999999</c:v>
                </c:pt>
                <c:pt idx="10">
                  <c:v>3140.01</c:v>
                </c:pt>
                <c:pt idx="11">
                  <c:v>3152.2449999999994</c:v>
                </c:pt>
                <c:pt idx="12">
                  <c:v>3169.5819999999999</c:v>
                </c:pt>
                <c:pt idx="13">
                  <c:v>3173.06</c:v>
                </c:pt>
                <c:pt idx="14">
                  <c:v>3189.366</c:v>
                </c:pt>
                <c:pt idx="15">
                  <c:v>3215.3100000000004</c:v>
                </c:pt>
                <c:pt idx="16">
                  <c:v>3234.3130000000006</c:v>
                </c:pt>
                <c:pt idx="17">
                  <c:v>3283.3110000000006</c:v>
                </c:pt>
                <c:pt idx="18">
                  <c:v>3309.7109999999998</c:v>
                </c:pt>
                <c:pt idx="19">
                  <c:v>3296.0520000000001</c:v>
                </c:pt>
                <c:pt idx="20">
                  <c:v>3322.634</c:v>
                </c:pt>
                <c:pt idx="21">
                  <c:v>3344.3470000000002</c:v>
                </c:pt>
                <c:pt idx="22">
                  <c:v>3375.3009999999999</c:v>
                </c:pt>
                <c:pt idx="23">
                  <c:v>3404.8420000000001</c:v>
                </c:pt>
                <c:pt idx="24">
                  <c:v>3439.6779999999999</c:v>
                </c:pt>
                <c:pt idx="25">
                  <c:v>3479.069</c:v>
                </c:pt>
                <c:pt idx="26">
                  <c:v>3520.1689999999994</c:v>
                </c:pt>
                <c:pt idx="27">
                  <c:v>3562.9189999999999</c:v>
                </c:pt>
                <c:pt idx="28">
                  <c:v>3590.8240000000001</c:v>
                </c:pt>
                <c:pt idx="29">
                  <c:v>3635.4209999999998</c:v>
                </c:pt>
                <c:pt idx="30">
                  <c:v>3680.5120000000002</c:v>
                </c:pt>
                <c:pt idx="31">
                  <c:v>3673.9740000000002</c:v>
                </c:pt>
                <c:pt idx="32">
                  <c:v>3726.3969999999999</c:v>
                </c:pt>
                <c:pt idx="33">
                  <c:v>3763.6279999999997</c:v>
                </c:pt>
                <c:pt idx="34">
                  <c:v>3801.8629999999998</c:v>
                </c:pt>
                <c:pt idx="35">
                  <c:v>3839.5369999999998</c:v>
                </c:pt>
                <c:pt idx="36">
                  <c:v>3894.57</c:v>
                </c:pt>
                <c:pt idx="37">
                  <c:v>3914.9349999999999</c:v>
                </c:pt>
                <c:pt idx="38">
                  <c:v>3951.5720000000001</c:v>
                </c:pt>
                <c:pt idx="39">
                  <c:v>3990.4789999999998</c:v>
                </c:pt>
                <c:pt idx="40">
                  <c:v>4040.0390000000002</c:v>
                </c:pt>
                <c:pt idx="41">
                  <c:v>4100.3180000000002</c:v>
                </c:pt>
                <c:pt idx="42">
                  <c:v>4163.7079999999996</c:v>
                </c:pt>
                <c:pt idx="43">
                  <c:v>4181.4319999999998</c:v>
                </c:pt>
                <c:pt idx="44">
                  <c:v>4226.21</c:v>
                </c:pt>
                <c:pt idx="45">
                  <c:v>4267.5460000000003</c:v>
                </c:pt>
                <c:pt idx="46">
                  <c:v>4319.9160000000002</c:v>
                </c:pt>
                <c:pt idx="47">
                  <c:v>4389.0260000000007</c:v>
                </c:pt>
                <c:pt idx="48">
                  <c:v>4461.2079999999996</c:v>
                </c:pt>
                <c:pt idx="49">
                  <c:v>4498.6000000000004</c:v>
                </c:pt>
                <c:pt idx="50">
                  <c:v>4548.607</c:v>
                </c:pt>
                <c:pt idx="51">
                  <c:v>4592.527</c:v>
                </c:pt>
                <c:pt idx="52">
                  <c:v>4620.1880000000001</c:v>
                </c:pt>
                <c:pt idx="53">
                  <c:v>4671.9690000000001</c:v>
                </c:pt>
                <c:pt idx="54">
                  <c:v>4710.3879999999999</c:v>
                </c:pt>
                <c:pt idx="55">
                  <c:v>4723.3879999999999</c:v>
                </c:pt>
                <c:pt idx="56">
                  <c:v>4762.6560000000018</c:v>
                </c:pt>
                <c:pt idx="57">
                  <c:v>4817.3940000000002</c:v>
                </c:pt>
                <c:pt idx="58">
                  <c:v>4843.7809999999999</c:v>
                </c:pt>
                <c:pt idx="59">
                  <c:v>4826.9890000000005</c:v>
                </c:pt>
                <c:pt idx="60">
                  <c:v>4877.1180000000004</c:v>
                </c:pt>
                <c:pt idx="61">
                  <c:v>4864.9670000000015</c:v>
                </c:pt>
                <c:pt idx="62">
                  <c:v>4843.9319999999998</c:v>
                </c:pt>
                <c:pt idx="63">
                  <c:v>4846.3590000000004</c:v>
                </c:pt>
                <c:pt idx="64">
                  <c:v>4828.2550000000001</c:v>
                </c:pt>
                <c:pt idx="65">
                  <c:v>4804.951</c:v>
                </c:pt>
                <c:pt idx="66">
                  <c:v>4787.3200000000006</c:v>
                </c:pt>
                <c:pt idx="67">
                  <c:v>4755.4690000000001</c:v>
                </c:pt>
                <c:pt idx="68">
                  <c:v>4741.3879999999999</c:v>
                </c:pt>
                <c:pt idx="69">
                  <c:v>4722.03</c:v>
                </c:pt>
                <c:pt idx="70">
                  <c:v>4720.76</c:v>
                </c:pt>
                <c:pt idx="71">
                  <c:v>4691.299</c:v>
                </c:pt>
                <c:pt idx="72">
                  <c:v>4685.9660000000003</c:v>
                </c:pt>
                <c:pt idx="73">
                  <c:v>4689.0329999999994</c:v>
                </c:pt>
                <c:pt idx="74">
                  <c:v>4679.72</c:v>
                </c:pt>
                <c:pt idx="75">
                  <c:v>4666.4540000000006</c:v>
                </c:pt>
                <c:pt idx="76">
                  <c:v>4687.4230000000016</c:v>
                </c:pt>
                <c:pt idx="77">
                  <c:v>4697.8660000000009</c:v>
                </c:pt>
                <c:pt idx="78">
                  <c:v>4680.8070000000016</c:v>
                </c:pt>
                <c:pt idx="79">
                  <c:v>4670.732</c:v>
                </c:pt>
                <c:pt idx="80">
                  <c:v>4687.4550000000008</c:v>
                </c:pt>
                <c:pt idx="81">
                  <c:v>4673.3140000000003</c:v>
                </c:pt>
                <c:pt idx="82">
                  <c:v>4695.0729999999994</c:v>
                </c:pt>
                <c:pt idx="83">
                  <c:v>4668.4579999999996</c:v>
                </c:pt>
                <c:pt idx="84">
                  <c:v>4698.9389999999994</c:v>
                </c:pt>
                <c:pt idx="85">
                  <c:v>4704.26</c:v>
                </c:pt>
                <c:pt idx="86">
                  <c:v>4705.5250000000005</c:v>
                </c:pt>
                <c:pt idx="87">
                  <c:v>4702.0110000000004</c:v>
                </c:pt>
                <c:pt idx="88">
                  <c:v>4719.348</c:v>
                </c:pt>
                <c:pt idx="89">
                  <c:v>4739.1960000000008</c:v>
                </c:pt>
                <c:pt idx="90">
                  <c:v>4742.4879999999994</c:v>
                </c:pt>
                <c:pt idx="91">
                  <c:v>4723.0280000000002</c:v>
                </c:pt>
                <c:pt idx="92">
                  <c:v>4755.2869999999994</c:v>
                </c:pt>
                <c:pt idx="93">
                  <c:v>4751.6350000000002</c:v>
                </c:pt>
                <c:pt idx="94">
                  <c:v>4757.5779999999995</c:v>
                </c:pt>
                <c:pt idx="95">
                  <c:v>4719.9210000000003</c:v>
                </c:pt>
                <c:pt idx="96">
                  <c:v>4721.9739999999993</c:v>
                </c:pt>
                <c:pt idx="97">
                  <c:v>4710.5220000000018</c:v>
                </c:pt>
                <c:pt idx="98">
                  <c:v>4699.2429999999995</c:v>
                </c:pt>
                <c:pt idx="99">
                  <c:v>4704.2750000000005</c:v>
                </c:pt>
                <c:pt idx="100">
                  <c:v>4705.09</c:v>
                </c:pt>
                <c:pt idx="101">
                  <c:v>4700.3520000000017</c:v>
                </c:pt>
                <c:pt idx="102">
                  <c:v>4706.0190000000002</c:v>
                </c:pt>
                <c:pt idx="103">
                  <c:v>4671.0170000000007</c:v>
                </c:pt>
                <c:pt idx="104">
                  <c:v>4652.26</c:v>
                </c:pt>
                <c:pt idx="105">
                  <c:v>4638.3680000000004</c:v>
                </c:pt>
                <c:pt idx="106">
                  <c:v>4636.7490000000007</c:v>
                </c:pt>
                <c:pt idx="107">
                  <c:v>4535.7270000000017</c:v>
                </c:pt>
                <c:pt idx="108">
                  <c:v>4523.2349999999997</c:v>
                </c:pt>
                <c:pt idx="109">
                  <c:v>4505.2510000000002</c:v>
                </c:pt>
                <c:pt idx="110">
                  <c:v>4502.9250000000002</c:v>
                </c:pt>
                <c:pt idx="111">
                  <c:v>4478.3050000000003</c:v>
                </c:pt>
                <c:pt idx="112">
                  <c:v>4460.6170000000002</c:v>
                </c:pt>
                <c:pt idx="113">
                  <c:v>4446.3670000000002</c:v>
                </c:pt>
                <c:pt idx="114">
                  <c:v>4429.335</c:v>
                </c:pt>
                <c:pt idx="115">
                  <c:v>4399.5010000000002</c:v>
                </c:pt>
                <c:pt idx="116">
                  <c:v>4393.4640000000009</c:v>
                </c:pt>
                <c:pt idx="117">
                  <c:v>4377.0260000000007</c:v>
                </c:pt>
                <c:pt idx="118">
                  <c:v>4371.0739999999996</c:v>
                </c:pt>
                <c:pt idx="119">
                  <c:v>4345.0080000000007</c:v>
                </c:pt>
                <c:pt idx="120">
                  <c:v>4369.2120000000004</c:v>
                </c:pt>
                <c:pt idx="121">
                  <c:v>4345.1060000000007</c:v>
                </c:pt>
                <c:pt idx="122">
                  <c:v>4336.768</c:v>
                </c:pt>
                <c:pt idx="123">
                  <c:v>4329.1680000000006</c:v>
                </c:pt>
                <c:pt idx="124">
                  <c:v>4318.6720000000014</c:v>
                </c:pt>
                <c:pt idx="125">
                  <c:v>4316.2140000000009</c:v>
                </c:pt>
                <c:pt idx="126">
                  <c:v>4302.51</c:v>
                </c:pt>
                <c:pt idx="127">
                  <c:v>4282.1050000000005</c:v>
                </c:pt>
                <c:pt idx="128">
                  <c:v>4288.5710000000008</c:v>
                </c:pt>
                <c:pt idx="129">
                  <c:v>4274.7060000000001</c:v>
                </c:pt>
                <c:pt idx="130">
                  <c:v>4276.5950000000003</c:v>
                </c:pt>
                <c:pt idx="131">
                  <c:v>4270.4560000000001</c:v>
                </c:pt>
                <c:pt idx="132">
                  <c:v>4298.4339999999993</c:v>
                </c:pt>
                <c:pt idx="133">
                  <c:v>4310.451</c:v>
                </c:pt>
                <c:pt idx="134">
                  <c:v>4309.3160000000016</c:v>
                </c:pt>
                <c:pt idx="135">
                  <c:v>4303.5880000000006</c:v>
                </c:pt>
                <c:pt idx="136">
                  <c:v>4300.2490000000007</c:v>
                </c:pt>
                <c:pt idx="137">
                  <c:v>4301.4759999999997</c:v>
                </c:pt>
                <c:pt idx="138">
                  <c:v>4308.7520000000004</c:v>
                </c:pt>
                <c:pt idx="139">
                  <c:v>4285.4280000000008</c:v>
                </c:pt>
                <c:pt idx="140">
                  <c:v>4272.1420000000007</c:v>
                </c:pt>
                <c:pt idx="141">
                  <c:v>4285.6190000000015</c:v>
                </c:pt>
              </c:numCache>
            </c:numRef>
          </c:val>
        </c:ser>
        <c:dLbls/>
        <c:marker val="1"/>
        <c:axId val="160483968"/>
        <c:axId val="160585984"/>
      </c:lineChart>
      <c:dateAx>
        <c:axId val="160483968"/>
        <c:scaling>
          <c:orientation val="minMax"/>
        </c:scaling>
        <c:axPos val="b"/>
        <c:numFmt formatCode="mmm\ yy" sourceLinked="0"/>
        <c:tickLblPos val="nextTo"/>
        <c:txPr>
          <a:bodyPr rot="-2700000"/>
          <a:lstStyle/>
          <a:p>
            <a:pPr>
              <a:defRPr/>
            </a:pPr>
            <a:endParaRPr lang="de-DE"/>
          </a:p>
        </c:txPr>
        <c:crossAx val="160585984"/>
        <c:crosses val="autoZero"/>
        <c:auto val="1"/>
        <c:lblOffset val="100"/>
        <c:baseTimeUnit val="months"/>
        <c:majorUnit val="6"/>
      </c:dateAx>
      <c:valAx>
        <c:axId val="160585984"/>
        <c:scaling>
          <c:orientation val="minMax"/>
          <c:min val="3000"/>
        </c:scaling>
        <c:axPos val="l"/>
        <c:majorGridlines/>
        <c:numFmt formatCode="#,##0.0" sourceLinked="1"/>
        <c:tickLblPos val="nextTo"/>
        <c:crossAx val="160483968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AT"/>
  <c:chart>
    <c:plotArea>
      <c:layout>
        <c:manualLayout>
          <c:layoutTarget val="inner"/>
          <c:xMode val="edge"/>
          <c:yMode val="edge"/>
          <c:x val="8.1349206349206352E-2"/>
          <c:y val="0.18013468013468018"/>
          <c:w val="0.87031139363157706"/>
          <c:h val="0.64469492546828255"/>
        </c:manualLayout>
      </c:layout>
      <c:lineChart>
        <c:grouping val="standard"/>
        <c:ser>
          <c:idx val="0"/>
          <c:order val="0"/>
          <c:tx>
            <c:v>listed stocks</c:v>
          </c:tx>
          <c:spPr>
            <a:ln w="25400">
              <a:solidFill>
                <a:srgbClr val="3D8FCC"/>
              </a:solidFill>
              <a:prstDash val="solid"/>
            </a:ln>
          </c:spPr>
          <c:marker>
            <c:symbol val="none"/>
          </c:marker>
          <c:cat>
            <c:numRef>
              <c:f>Daten_Kapitalmarktfinanzierung!$B$6:$B$122</c:f>
              <c:numCache>
                <c:formatCode>mmm/yyyy</c:formatCode>
                <c:ptCount val="117"/>
                <c:pt idx="0" formatCode="0">
                  <c:v>2006</c:v>
                </c:pt>
                <c:pt idx="1">
                  <c:v>38749</c:v>
                </c:pt>
                <c:pt idx="2">
                  <c:v>38777</c:v>
                </c:pt>
                <c:pt idx="3">
                  <c:v>38808</c:v>
                </c:pt>
                <c:pt idx="4">
                  <c:v>38838</c:v>
                </c:pt>
                <c:pt idx="5">
                  <c:v>38869</c:v>
                </c:pt>
                <c:pt idx="6">
                  <c:v>38899</c:v>
                </c:pt>
                <c:pt idx="7">
                  <c:v>38930</c:v>
                </c:pt>
                <c:pt idx="8">
                  <c:v>38961</c:v>
                </c:pt>
                <c:pt idx="9">
                  <c:v>38991</c:v>
                </c:pt>
                <c:pt idx="10">
                  <c:v>39022</c:v>
                </c:pt>
                <c:pt idx="11">
                  <c:v>39052</c:v>
                </c:pt>
                <c:pt idx="12" formatCode="0">
                  <c:v>2007</c:v>
                </c:pt>
                <c:pt idx="13">
                  <c:v>39114</c:v>
                </c:pt>
                <c:pt idx="14">
                  <c:v>39142</c:v>
                </c:pt>
                <c:pt idx="15">
                  <c:v>39173</c:v>
                </c:pt>
                <c:pt idx="16">
                  <c:v>39203</c:v>
                </c:pt>
                <c:pt idx="17">
                  <c:v>39234</c:v>
                </c:pt>
                <c:pt idx="18">
                  <c:v>39264</c:v>
                </c:pt>
                <c:pt idx="19">
                  <c:v>39295</c:v>
                </c:pt>
                <c:pt idx="20">
                  <c:v>39326</c:v>
                </c:pt>
                <c:pt idx="21">
                  <c:v>39356</c:v>
                </c:pt>
                <c:pt idx="22">
                  <c:v>39387</c:v>
                </c:pt>
                <c:pt idx="23">
                  <c:v>39417</c:v>
                </c:pt>
                <c:pt idx="24" formatCode="0">
                  <c:v>2008</c:v>
                </c:pt>
                <c:pt idx="25">
                  <c:v>39479</c:v>
                </c:pt>
                <c:pt idx="26">
                  <c:v>39508</c:v>
                </c:pt>
                <c:pt idx="27">
                  <c:v>39539</c:v>
                </c:pt>
                <c:pt idx="28">
                  <c:v>39569</c:v>
                </c:pt>
                <c:pt idx="29">
                  <c:v>39600</c:v>
                </c:pt>
                <c:pt idx="30">
                  <c:v>39630</c:v>
                </c:pt>
                <c:pt idx="31">
                  <c:v>39661</c:v>
                </c:pt>
                <c:pt idx="32">
                  <c:v>39692</c:v>
                </c:pt>
                <c:pt idx="33">
                  <c:v>39722</c:v>
                </c:pt>
                <c:pt idx="34">
                  <c:v>39753</c:v>
                </c:pt>
                <c:pt idx="35">
                  <c:v>39783</c:v>
                </c:pt>
                <c:pt idx="36" formatCode="0">
                  <c:v>2009</c:v>
                </c:pt>
                <c:pt idx="37">
                  <c:v>39845</c:v>
                </c:pt>
                <c:pt idx="38">
                  <c:v>39873</c:v>
                </c:pt>
                <c:pt idx="39">
                  <c:v>39904</c:v>
                </c:pt>
                <c:pt idx="40">
                  <c:v>39934</c:v>
                </c:pt>
                <c:pt idx="41">
                  <c:v>39965</c:v>
                </c:pt>
                <c:pt idx="42">
                  <c:v>39995</c:v>
                </c:pt>
                <c:pt idx="43">
                  <c:v>40026</c:v>
                </c:pt>
                <c:pt idx="44">
                  <c:v>40057</c:v>
                </c:pt>
                <c:pt idx="45">
                  <c:v>40087</c:v>
                </c:pt>
                <c:pt idx="46">
                  <c:v>40118</c:v>
                </c:pt>
                <c:pt idx="47">
                  <c:v>40148</c:v>
                </c:pt>
                <c:pt idx="48" formatCode="0">
                  <c:v>2010</c:v>
                </c:pt>
                <c:pt idx="49">
                  <c:v>40210</c:v>
                </c:pt>
                <c:pt idx="50">
                  <c:v>40238</c:v>
                </c:pt>
                <c:pt idx="51">
                  <c:v>40269</c:v>
                </c:pt>
                <c:pt idx="52">
                  <c:v>40299</c:v>
                </c:pt>
                <c:pt idx="53">
                  <c:v>40330</c:v>
                </c:pt>
                <c:pt idx="54">
                  <c:v>40360</c:v>
                </c:pt>
                <c:pt idx="55">
                  <c:v>40391</c:v>
                </c:pt>
                <c:pt idx="56">
                  <c:v>40422</c:v>
                </c:pt>
                <c:pt idx="57">
                  <c:v>40452</c:v>
                </c:pt>
                <c:pt idx="58">
                  <c:v>40483</c:v>
                </c:pt>
                <c:pt idx="59">
                  <c:v>40513</c:v>
                </c:pt>
                <c:pt idx="60" formatCode="0">
                  <c:v>2011</c:v>
                </c:pt>
                <c:pt idx="61">
                  <c:v>40575</c:v>
                </c:pt>
                <c:pt idx="62">
                  <c:v>40603</c:v>
                </c:pt>
                <c:pt idx="63">
                  <c:v>40634</c:v>
                </c:pt>
                <c:pt idx="64">
                  <c:v>40664</c:v>
                </c:pt>
                <c:pt idx="65">
                  <c:v>40695</c:v>
                </c:pt>
                <c:pt idx="66">
                  <c:v>40725</c:v>
                </c:pt>
                <c:pt idx="67">
                  <c:v>40756</c:v>
                </c:pt>
                <c:pt idx="68">
                  <c:v>40787</c:v>
                </c:pt>
                <c:pt idx="69">
                  <c:v>40817</c:v>
                </c:pt>
                <c:pt idx="70">
                  <c:v>40848</c:v>
                </c:pt>
                <c:pt idx="71">
                  <c:v>40878</c:v>
                </c:pt>
                <c:pt idx="72" formatCode="0">
                  <c:v>2012</c:v>
                </c:pt>
                <c:pt idx="73">
                  <c:v>40940</c:v>
                </c:pt>
                <c:pt idx="74">
                  <c:v>40969</c:v>
                </c:pt>
                <c:pt idx="75">
                  <c:v>41000</c:v>
                </c:pt>
                <c:pt idx="76">
                  <c:v>41030</c:v>
                </c:pt>
                <c:pt idx="77">
                  <c:v>41061</c:v>
                </c:pt>
                <c:pt idx="78">
                  <c:v>41091</c:v>
                </c:pt>
                <c:pt idx="79">
                  <c:v>41122</c:v>
                </c:pt>
                <c:pt idx="80">
                  <c:v>41153</c:v>
                </c:pt>
                <c:pt idx="81">
                  <c:v>41183</c:v>
                </c:pt>
                <c:pt idx="82">
                  <c:v>41214</c:v>
                </c:pt>
                <c:pt idx="83">
                  <c:v>41244</c:v>
                </c:pt>
                <c:pt idx="84" formatCode="0">
                  <c:v>2013</c:v>
                </c:pt>
                <c:pt idx="85">
                  <c:v>41306</c:v>
                </c:pt>
                <c:pt idx="86">
                  <c:v>41334</c:v>
                </c:pt>
                <c:pt idx="87">
                  <c:v>41365</c:v>
                </c:pt>
                <c:pt idx="88">
                  <c:v>41395</c:v>
                </c:pt>
                <c:pt idx="89">
                  <c:v>41426</c:v>
                </c:pt>
                <c:pt idx="90">
                  <c:v>41456</c:v>
                </c:pt>
                <c:pt idx="91">
                  <c:v>41487</c:v>
                </c:pt>
                <c:pt idx="92">
                  <c:v>41518</c:v>
                </c:pt>
                <c:pt idx="93">
                  <c:v>41548</c:v>
                </c:pt>
                <c:pt idx="94">
                  <c:v>41579</c:v>
                </c:pt>
                <c:pt idx="95">
                  <c:v>41609</c:v>
                </c:pt>
                <c:pt idx="96" formatCode="0">
                  <c:v>2014</c:v>
                </c:pt>
                <c:pt idx="97">
                  <c:v>41671</c:v>
                </c:pt>
                <c:pt idx="98">
                  <c:v>41699</c:v>
                </c:pt>
                <c:pt idx="99">
                  <c:v>41730</c:v>
                </c:pt>
                <c:pt idx="100">
                  <c:v>41760</c:v>
                </c:pt>
                <c:pt idx="101">
                  <c:v>41791</c:v>
                </c:pt>
                <c:pt idx="102">
                  <c:v>41821</c:v>
                </c:pt>
                <c:pt idx="103">
                  <c:v>41852</c:v>
                </c:pt>
                <c:pt idx="104">
                  <c:v>41883</c:v>
                </c:pt>
                <c:pt idx="105">
                  <c:v>41913</c:v>
                </c:pt>
                <c:pt idx="106">
                  <c:v>41944</c:v>
                </c:pt>
                <c:pt idx="107">
                  <c:v>41974</c:v>
                </c:pt>
                <c:pt idx="108" formatCode="0">
                  <c:v>2015</c:v>
                </c:pt>
                <c:pt idx="109">
                  <c:v>42036</c:v>
                </c:pt>
                <c:pt idx="110">
                  <c:v>42064</c:v>
                </c:pt>
                <c:pt idx="111">
                  <c:v>42095</c:v>
                </c:pt>
                <c:pt idx="112">
                  <c:v>42125</c:v>
                </c:pt>
                <c:pt idx="113">
                  <c:v>42156</c:v>
                </c:pt>
                <c:pt idx="114">
                  <c:v>42186</c:v>
                </c:pt>
                <c:pt idx="115">
                  <c:v>42217</c:v>
                </c:pt>
                <c:pt idx="116">
                  <c:v>42248</c:v>
                </c:pt>
              </c:numCache>
            </c:numRef>
          </c:cat>
          <c:val>
            <c:numRef>
              <c:f>Daten_Kapitalmarktfinanzierung!$F$6:$F$122</c:f>
              <c:numCache>
                <c:formatCode>#,##0.0</c:formatCode>
                <c:ptCount val="117"/>
                <c:pt idx="0">
                  <c:v>0.45231114813963919</c:v>
                </c:pt>
                <c:pt idx="1">
                  <c:v>0.36079429237114718</c:v>
                </c:pt>
                <c:pt idx="2">
                  <c:v>0.19841967386240447</c:v>
                </c:pt>
                <c:pt idx="3">
                  <c:v>0.15154591352182228</c:v>
                </c:pt>
                <c:pt idx="4">
                  <c:v>0.21424476097948733</c:v>
                </c:pt>
                <c:pt idx="5">
                  <c:v>0.27328903280174899</c:v>
                </c:pt>
                <c:pt idx="6">
                  <c:v>0.26766242861315787</c:v>
                </c:pt>
                <c:pt idx="7">
                  <c:v>0.32268209584678248</c:v>
                </c:pt>
                <c:pt idx="8">
                  <c:v>0.25335910782244847</c:v>
                </c:pt>
                <c:pt idx="9">
                  <c:v>0.17504098306257992</c:v>
                </c:pt>
                <c:pt idx="10">
                  <c:v>0.6343214617069215</c:v>
                </c:pt>
                <c:pt idx="11">
                  <c:v>0.5753593350402042</c:v>
                </c:pt>
                <c:pt idx="12">
                  <c:v>0.61667498812192367</c:v>
                </c:pt>
                <c:pt idx="13">
                  <c:v>0.64084800516852636</c:v>
                </c:pt>
                <c:pt idx="14">
                  <c:v>0.73107005590382645</c:v>
                </c:pt>
                <c:pt idx="15">
                  <c:v>0.879443028664051</c:v>
                </c:pt>
                <c:pt idx="16">
                  <c:v>0.86107460958950743</c:v>
                </c:pt>
                <c:pt idx="17">
                  <c:v>1.085787496630175</c:v>
                </c:pt>
                <c:pt idx="18">
                  <c:v>1.2626768222402385</c:v>
                </c:pt>
                <c:pt idx="19">
                  <c:v>1.1786016084483597</c:v>
                </c:pt>
                <c:pt idx="20">
                  <c:v>1.1035927268702619</c:v>
                </c:pt>
                <c:pt idx="21">
                  <c:v>1.1924743608671573</c:v>
                </c:pt>
                <c:pt idx="22">
                  <c:v>1.2145187418627801</c:v>
                </c:pt>
                <c:pt idx="23">
                  <c:v>1.231666435502121</c:v>
                </c:pt>
                <c:pt idx="24">
                  <c:v>1.2087564920691736</c:v>
                </c:pt>
                <c:pt idx="25">
                  <c:v>1.1961128990580554</c:v>
                </c:pt>
                <c:pt idx="26">
                  <c:v>1.0640311195790009</c:v>
                </c:pt>
                <c:pt idx="27">
                  <c:v>0.7440844511745095</c:v>
                </c:pt>
                <c:pt idx="28">
                  <c:v>0.57125878628971893</c:v>
                </c:pt>
                <c:pt idx="29">
                  <c:v>0.1546647849511196</c:v>
                </c:pt>
                <c:pt idx="30">
                  <c:v>8.0363559135099311E-3</c:v>
                </c:pt>
                <c:pt idx="31">
                  <c:v>3.1160027232268739E-2</c:v>
                </c:pt>
                <c:pt idx="32">
                  <c:v>-4.1834448402888755E-3</c:v>
                </c:pt>
                <c:pt idx="33">
                  <c:v>-0.12930078755103439</c:v>
                </c:pt>
                <c:pt idx="34">
                  <c:v>-0.13825527133058957</c:v>
                </c:pt>
                <c:pt idx="35">
                  <c:v>-5.1302653475726614E-2</c:v>
                </c:pt>
                <c:pt idx="36">
                  <c:v>-9.7937065044739771E-2</c:v>
                </c:pt>
                <c:pt idx="37">
                  <c:v>-0.12150053478449109</c:v>
                </c:pt>
                <c:pt idx="38">
                  <c:v>0.37996399041366763</c:v>
                </c:pt>
                <c:pt idx="39">
                  <c:v>0.50526319748329651</c:v>
                </c:pt>
                <c:pt idx="40">
                  <c:v>0.82938508957690604</c:v>
                </c:pt>
                <c:pt idx="41">
                  <c:v>1.5170277119360034</c:v>
                </c:pt>
                <c:pt idx="42">
                  <c:v>1.6182306609625163</c:v>
                </c:pt>
                <c:pt idx="43">
                  <c:v>1.6478031249349323</c:v>
                </c:pt>
                <c:pt idx="44">
                  <c:v>1.8242106259135142</c:v>
                </c:pt>
                <c:pt idx="45">
                  <c:v>1.9060321168848484</c:v>
                </c:pt>
                <c:pt idx="46">
                  <c:v>1.9033686268346672</c:v>
                </c:pt>
                <c:pt idx="47">
                  <c:v>1.8284314351165509</c:v>
                </c:pt>
                <c:pt idx="48">
                  <c:v>1.8924151019392048</c:v>
                </c:pt>
                <c:pt idx="49">
                  <c:v>1.9642054412089884</c:v>
                </c:pt>
                <c:pt idx="50">
                  <c:v>1.7708124658126545</c:v>
                </c:pt>
                <c:pt idx="51">
                  <c:v>1.7290707637757976</c:v>
                </c:pt>
                <c:pt idx="52">
                  <c:v>1.5031716990253405</c:v>
                </c:pt>
                <c:pt idx="53">
                  <c:v>1.0354864336391321</c:v>
                </c:pt>
                <c:pt idx="54">
                  <c:v>0.95310654808462558</c:v>
                </c:pt>
                <c:pt idx="55">
                  <c:v>0.99217057037672696</c:v>
                </c:pt>
                <c:pt idx="56">
                  <c:v>0.90176949304243692</c:v>
                </c:pt>
                <c:pt idx="57">
                  <c:v>0.86915140328776019</c:v>
                </c:pt>
                <c:pt idx="58">
                  <c:v>0.84696682126890188</c:v>
                </c:pt>
                <c:pt idx="59">
                  <c:v>0.71059553980516998</c:v>
                </c:pt>
                <c:pt idx="60">
                  <c:v>0.66357510033898681</c:v>
                </c:pt>
                <c:pt idx="61">
                  <c:v>0.63717535991978391</c:v>
                </c:pt>
                <c:pt idx="62">
                  <c:v>0.5005515702684038</c:v>
                </c:pt>
                <c:pt idx="63">
                  <c:v>0.60914750107621252</c:v>
                </c:pt>
                <c:pt idx="64">
                  <c:v>0.47080380372368508</c:v>
                </c:pt>
                <c:pt idx="65">
                  <c:v>0.45391596765822501</c:v>
                </c:pt>
                <c:pt idx="66">
                  <c:v>0.41898512853180137</c:v>
                </c:pt>
                <c:pt idx="67">
                  <c:v>0.41298273756291698</c:v>
                </c:pt>
                <c:pt idx="68">
                  <c:v>0.33458702339983509</c:v>
                </c:pt>
                <c:pt idx="69">
                  <c:v>0.34409697667818762</c:v>
                </c:pt>
                <c:pt idx="70">
                  <c:v>0.29463802519036358</c:v>
                </c:pt>
                <c:pt idx="71">
                  <c:v>0.36023322033551519</c:v>
                </c:pt>
                <c:pt idx="72">
                  <c:v>0.35884898541689314</c:v>
                </c:pt>
                <c:pt idx="73">
                  <c:v>0.33256459646882075</c:v>
                </c:pt>
                <c:pt idx="74">
                  <c:v>0.30545550125971055</c:v>
                </c:pt>
                <c:pt idx="75">
                  <c:v>0.2017529056155043</c:v>
                </c:pt>
                <c:pt idx="76">
                  <c:v>0.3502773822626094</c:v>
                </c:pt>
                <c:pt idx="77">
                  <c:v>0.2377707596571188</c:v>
                </c:pt>
                <c:pt idx="78">
                  <c:v>0.31003062589491936</c:v>
                </c:pt>
                <c:pt idx="79">
                  <c:v>0.29526583996710715</c:v>
                </c:pt>
                <c:pt idx="80">
                  <c:v>0.37385453777152305</c:v>
                </c:pt>
                <c:pt idx="81">
                  <c:v>0.41127490325640897</c:v>
                </c:pt>
                <c:pt idx="82">
                  <c:v>0.3158813095632374</c:v>
                </c:pt>
                <c:pt idx="83">
                  <c:v>0.37684282834749017</c:v>
                </c:pt>
                <c:pt idx="84">
                  <c:v>0.47568738941192734</c:v>
                </c:pt>
                <c:pt idx="85">
                  <c:v>0.26412620880289511</c:v>
                </c:pt>
                <c:pt idx="86">
                  <c:v>-1.8087219590612328E-2</c:v>
                </c:pt>
                <c:pt idx="87">
                  <c:v>-4.3564134070639422E-2</c:v>
                </c:pt>
                <c:pt idx="88">
                  <c:v>8.7344390783949982E-2</c:v>
                </c:pt>
                <c:pt idx="89">
                  <c:v>0.27137815473887722</c:v>
                </c:pt>
                <c:pt idx="90">
                  <c:v>0.25267735520508872</c:v>
                </c:pt>
                <c:pt idx="91">
                  <c:v>0.2441283511974924</c:v>
                </c:pt>
                <c:pt idx="92">
                  <c:v>0.20724862178966855</c:v>
                </c:pt>
                <c:pt idx="93">
                  <c:v>-4.1375267776111453E-2</c:v>
                </c:pt>
                <c:pt idx="94">
                  <c:v>0.27506115921296376</c:v>
                </c:pt>
                <c:pt idx="95">
                  <c:v>0.29178414958686011</c:v>
                </c:pt>
                <c:pt idx="96">
                  <c:v>0.22767506236627266</c:v>
                </c:pt>
                <c:pt idx="97">
                  <c:v>0.46349338972941917</c:v>
                </c:pt>
                <c:pt idx="98">
                  <c:v>0.72310269815998318</c:v>
                </c:pt>
                <c:pt idx="99">
                  <c:v>0.81506505002564289</c:v>
                </c:pt>
                <c:pt idx="100">
                  <c:v>0.75659806322878631</c:v>
                </c:pt>
                <c:pt idx="101">
                  <c:v>0.67644628203358292</c:v>
                </c:pt>
                <c:pt idx="102">
                  <c:v>0.53000969694088085</c:v>
                </c:pt>
                <c:pt idx="103">
                  <c:v>0.57109632528837839</c:v>
                </c:pt>
                <c:pt idx="104">
                  <c:v>0.7033142142098382</c:v>
                </c:pt>
                <c:pt idx="105">
                  <c:v>0.88941351173086303</c:v>
                </c:pt>
                <c:pt idx="106">
                  <c:v>0.83558240918528692</c:v>
                </c:pt>
                <c:pt idx="107">
                  <c:v>0.76444062176699301</c:v>
                </c:pt>
                <c:pt idx="108">
                  <c:v>0.71607683415642065</c:v>
                </c:pt>
                <c:pt idx="109">
                  <c:v>0.72268095376391017</c:v>
                </c:pt>
                <c:pt idx="110">
                  <c:v>0.86548090087004148</c:v>
                </c:pt>
                <c:pt idx="111">
                  <c:v>0.82734686902778953</c:v>
                </c:pt>
                <c:pt idx="112">
                  <c:v>0.72302039674900798</c:v>
                </c:pt>
                <c:pt idx="113">
                  <c:v>0.71887095792486655</c:v>
                </c:pt>
                <c:pt idx="114">
                  <c:v>0.87667106420357166</c:v>
                </c:pt>
                <c:pt idx="115">
                  <c:v>0.8464360324111686</c:v>
                </c:pt>
                <c:pt idx="116">
                  <c:v>0.73236815868147354</c:v>
                </c:pt>
              </c:numCache>
            </c:numRef>
          </c:val>
        </c:ser>
        <c:ser>
          <c:idx val="1"/>
          <c:order val="1"/>
          <c:tx>
            <c:v>bonds</c:v>
          </c:tx>
          <c:spPr>
            <a:ln w="25400">
              <a:solidFill>
                <a:srgbClr val="6C0053"/>
              </a:solidFill>
              <a:prstDash val="solid"/>
            </a:ln>
          </c:spPr>
          <c:marker>
            <c:symbol val="none"/>
          </c:marker>
          <c:cat>
            <c:numRef>
              <c:f>Daten_Kapitalmarktfinanzierung!$B$6:$B$122</c:f>
              <c:numCache>
                <c:formatCode>mmm/yyyy</c:formatCode>
                <c:ptCount val="117"/>
                <c:pt idx="0" formatCode="0">
                  <c:v>2006</c:v>
                </c:pt>
                <c:pt idx="1">
                  <c:v>38749</c:v>
                </c:pt>
                <c:pt idx="2">
                  <c:v>38777</c:v>
                </c:pt>
                <c:pt idx="3">
                  <c:v>38808</c:v>
                </c:pt>
                <c:pt idx="4">
                  <c:v>38838</c:v>
                </c:pt>
                <c:pt idx="5">
                  <c:v>38869</c:v>
                </c:pt>
                <c:pt idx="6">
                  <c:v>38899</c:v>
                </c:pt>
                <c:pt idx="7">
                  <c:v>38930</c:v>
                </c:pt>
                <c:pt idx="8">
                  <c:v>38961</c:v>
                </c:pt>
                <c:pt idx="9">
                  <c:v>38991</c:v>
                </c:pt>
                <c:pt idx="10">
                  <c:v>39022</c:v>
                </c:pt>
                <c:pt idx="11">
                  <c:v>39052</c:v>
                </c:pt>
                <c:pt idx="12" formatCode="0">
                  <c:v>2007</c:v>
                </c:pt>
                <c:pt idx="13">
                  <c:v>39114</c:v>
                </c:pt>
                <c:pt idx="14">
                  <c:v>39142</c:v>
                </c:pt>
                <c:pt idx="15">
                  <c:v>39173</c:v>
                </c:pt>
                <c:pt idx="16">
                  <c:v>39203</c:v>
                </c:pt>
                <c:pt idx="17">
                  <c:v>39234</c:v>
                </c:pt>
                <c:pt idx="18">
                  <c:v>39264</c:v>
                </c:pt>
                <c:pt idx="19">
                  <c:v>39295</c:v>
                </c:pt>
                <c:pt idx="20">
                  <c:v>39326</c:v>
                </c:pt>
                <c:pt idx="21">
                  <c:v>39356</c:v>
                </c:pt>
                <c:pt idx="22">
                  <c:v>39387</c:v>
                </c:pt>
                <c:pt idx="23">
                  <c:v>39417</c:v>
                </c:pt>
                <c:pt idx="24" formatCode="0">
                  <c:v>2008</c:v>
                </c:pt>
                <c:pt idx="25">
                  <c:v>39479</c:v>
                </c:pt>
                <c:pt idx="26">
                  <c:v>39508</c:v>
                </c:pt>
                <c:pt idx="27">
                  <c:v>39539</c:v>
                </c:pt>
                <c:pt idx="28">
                  <c:v>39569</c:v>
                </c:pt>
                <c:pt idx="29">
                  <c:v>39600</c:v>
                </c:pt>
                <c:pt idx="30">
                  <c:v>39630</c:v>
                </c:pt>
                <c:pt idx="31">
                  <c:v>39661</c:v>
                </c:pt>
                <c:pt idx="32">
                  <c:v>39692</c:v>
                </c:pt>
                <c:pt idx="33">
                  <c:v>39722</c:v>
                </c:pt>
                <c:pt idx="34">
                  <c:v>39753</c:v>
                </c:pt>
                <c:pt idx="35">
                  <c:v>39783</c:v>
                </c:pt>
                <c:pt idx="36" formatCode="0">
                  <c:v>2009</c:v>
                </c:pt>
                <c:pt idx="37">
                  <c:v>39845</c:v>
                </c:pt>
                <c:pt idx="38">
                  <c:v>39873</c:v>
                </c:pt>
                <c:pt idx="39">
                  <c:v>39904</c:v>
                </c:pt>
                <c:pt idx="40">
                  <c:v>39934</c:v>
                </c:pt>
                <c:pt idx="41">
                  <c:v>39965</c:v>
                </c:pt>
                <c:pt idx="42">
                  <c:v>39995</c:v>
                </c:pt>
                <c:pt idx="43">
                  <c:v>40026</c:v>
                </c:pt>
                <c:pt idx="44">
                  <c:v>40057</c:v>
                </c:pt>
                <c:pt idx="45">
                  <c:v>40087</c:v>
                </c:pt>
                <c:pt idx="46">
                  <c:v>40118</c:v>
                </c:pt>
                <c:pt idx="47">
                  <c:v>40148</c:v>
                </c:pt>
                <c:pt idx="48" formatCode="0">
                  <c:v>2010</c:v>
                </c:pt>
                <c:pt idx="49">
                  <c:v>40210</c:v>
                </c:pt>
                <c:pt idx="50">
                  <c:v>40238</c:v>
                </c:pt>
                <c:pt idx="51">
                  <c:v>40269</c:v>
                </c:pt>
                <c:pt idx="52">
                  <c:v>40299</c:v>
                </c:pt>
                <c:pt idx="53">
                  <c:v>40330</c:v>
                </c:pt>
                <c:pt idx="54">
                  <c:v>40360</c:v>
                </c:pt>
                <c:pt idx="55">
                  <c:v>40391</c:v>
                </c:pt>
                <c:pt idx="56">
                  <c:v>40422</c:v>
                </c:pt>
                <c:pt idx="57">
                  <c:v>40452</c:v>
                </c:pt>
                <c:pt idx="58">
                  <c:v>40483</c:v>
                </c:pt>
                <c:pt idx="59">
                  <c:v>40513</c:v>
                </c:pt>
                <c:pt idx="60" formatCode="0">
                  <c:v>2011</c:v>
                </c:pt>
                <c:pt idx="61">
                  <c:v>40575</c:v>
                </c:pt>
                <c:pt idx="62">
                  <c:v>40603</c:v>
                </c:pt>
                <c:pt idx="63">
                  <c:v>40634</c:v>
                </c:pt>
                <c:pt idx="64">
                  <c:v>40664</c:v>
                </c:pt>
                <c:pt idx="65">
                  <c:v>40695</c:v>
                </c:pt>
                <c:pt idx="66">
                  <c:v>40725</c:v>
                </c:pt>
                <c:pt idx="67">
                  <c:v>40756</c:v>
                </c:pt>
                <c:pt idx="68">
                  <c:v>40787</c:v>
                </c:pt>
                <c:pt idx="69">
                  <c:v>40817</c:v>
                </c:pt>
                <c:pt idx="70">
                  <c:v>40848</c:v>
                </c:pt>
                <c:pt idx="71">
                  <c:v>40878</c:v>
                </c:pt>
                <c:pt idx="72" formatCode="0">
                  <c:v>2012</c:v>
                </c:pt>
                <c:pt idx="73">
                  <c:v>40940</c:v>
                </c:pt>
                <c:pt idx="74">
                  <c:v>40969</c:v>
                </c:pt>
                <c:pt idx="75">
                  <c:v>41000</c:v>
                </c:pt>
                <c:pt idx="76">
                  <c:v>41030</c:v>
                </c:pt>
                <c:pt idx="77">
                  <c:v>41061</c:v>
                </c:pt>
                <c:pt idx="78">
                  <c:v>41091</c:v>
                </c:pt>
                <c:pt idx="79">
                  <c:v>41122</c:v>
                </c:pt>
                <c:pt idx="80">
                  <c:v>41153</c:v>
                </c:pt>
                <c:pt idx="81">
                  <c:v>41183</c:v>
                </c:pt>
                <c:pt idx="82">
                  <c:v>41214</c:v>
                </c:pt>
                <c:pt idx="83">
                  <c:v>41244</c:v>
                </c:pt>
                <c:pt idx="84" formatCode="0">
                  <c:v>2013</c:v>
                </c:pt>
                <c:pt idx="85">
                  <c:v>41306</c:v>
                </c:pt>
                <c:pt idx="86">
                  <c:v>41334</c:v>
                </c:pt>
                <c:pt idx="87">
                  <c:v>41365</c:v>
                </c:pt>
                <c:pt idx="88">
                  <c:v>41395</c:v>
                </c:pt>
                <c:pt idx="89">
                  <c:v>41426</c:v>
                </c:pt>
                <c:pt idx="90">
                  <c:v>41456</c:v>
                </c:pt>
                <c:pt idx="91">
                  <c:v>41487</c:v>
                </c:pt>
                <c:pt idx="92">
                  <c:v>41518</c:v>
                </c:pt>
                <c:pt idx="93">
                  <c:v>41548</c:v>
                </c:pt>
                <c:pt idx="94">
                  <c:v>41579</c:v>
                </c:pt>
                <c:pt idx="95">
                  <c:v>41609</c:v>
                </c:pt>
                <c:pt idx="96" formatCode="0">
                  <c:v>2014</c:v>
                </c:pt>
                <c:pt idx="97">
                  <c:v>41671</c:v>
                </c:pt>
                <c:pt idx="98">
                  <c:v>41699</c:v>
                </c:pt>
                <c:pt idx="99">
                  <c:v>41730</c:v>
                </c:pt>
                <c:pt idx="100">
                  <c:v>41760</c:v>
                </c:pt>
                <c:pt idx="101">
                  <c:v>41791</c:v>
                </c:pt>
                <c:pt idx="102">
                  <c:v>41821</c:v>
                </c:pt>
                <c:pt idx="103">
                  <c:v>41852</c:v>
                </c:pt>
                <c:pt idx="104">
                  <c:v>41883</c:v>
                </c:pt>
                <c:pt idx="105">
                  <c:v>41913</c:v>
                </c:pt>
                <c:pt idx="106">
                  <c:v>41944</c:v>
                </c:pt>
                <c:pt idx="107">
                  <c:v>41974</c:v>
                </c:pt>
                <c:pt idx="108" formatCode="0">
                  <c:v>2015</c:v>
                </c:pt>
                <c:pt idx="109">
                  <c:v>42036</c:v>
                </c:pt>
                <c:pt idx="110">
                  <c:v>42064</c:v>
                </c:pt>
                <c:pt idx="111">
                  <c:v>42095</c:v>
                </c:pt>
                <c:pt idx="112">
                  <c:v>42125</c:v>
                </c:pt>
                <c:pt idx="113">
                  <c:v>42156</c:v>
                </c:pt>
                <c:pt idx="114">
                  <c:v>42186</c:v>
                </c:pt>
                <c:pt idx="115">
                  <c:v>42217</c:v>
                </c:pt>
                <c:pt idx="116">
                  <c:v>42248</c:v>
                </c:pt>
              </c:numCache>
            </c:numRef>
          </c:cat>
          <c:val>
            <c:numRef>
              <c:f>Daten_Kapitalmarktfinanzierung!$C$6:$C$122</c:f>
              <c:numCache>
                <c:formatCode>#,##0.0</c:formatCode>
                <c:ptCount val="117"/>
                <c:pt idx="0">
                  <c:v>2.7846109685066187</c:v>
                </c:pt>
                <c:pt idx="1">
                  <c:v>1.9772294937702384</c:v>
                </c:pt>
                <c:pt idx="2">
                  <c:v>1.7612561093843349</c:v>
                </c:pt>
                <c:pt idx="3">
                  <c:v>2.0444470981588969</c:v>
                </c:pt>
                <c:pt idx="4">
                  <c:v>3.2773930950479988</c:v>
                </c:pt>
                <c:pt idx="5">
                  <c:v>4.6558625071669626</c:v>
                </c:pt>
                <c:pt idx="6">
                  <c:v>3.8359399367952287</c:v>
                </c:pt>
                <c:pt idx="7">
                  <c:v>1.9639130994299592</c:v>
                </c:pt>
                <c:pt idx="8">
                  <c:v>2.9175193604560556</c:v>
                </c:pt>
                <c:pt idx="9">
                  <c:v>2.9155279934371947</c:v>
                </c:pt>
                <c:pt idx="10">
                  <c:v>4.4723785228953039</c:v>
                </c:pt>
                <c:pt idx="11">
                  <c:v>4.7077675552167797</c:v>
                </c:pt>
                <c:pt idx="12">
                  <c:v>4.716290145763403</c:v>
                </c:pt>
                <c:pt idx="13">
                  <c:v>5.1410390518872306</c:v>
                </c:pt>
                <c:pt idx="14">
                  <c:v>6.2691049732010553</c:v>
                </c:pt>
                <c:pt idx="15">
                  <c:v>6.3984171751917618</c:v>
                </c:pt>
                <c:pt idx="16">
                  <c:v>5.9482361759431575</c:v>
                </c:pt>
                <c:pt idx="17">
                  <c:v>8.4207180223562652</c:v>
                </c:pt>
                <c:pt idx="18">
                  <c:v>10.670686409610443</c:v>
                </c:pt>
                <c:pt idx="19">
                  <c:v>10.291932099249523</c:v>
                </c:pt>
                <c:pt idx="20">
                  <c:v>8.7354930477628656</c:v>
                </c:pt>
                <c:pt idx="21">
                  <c:v>8.7643434250199039</c:v>
                </c:pt>
                <c:pt idx="22">
                  <c:v>8.5941404081054884</c:v>
                </c:pt>
                <c:pt idx="23">
                  <c:v>8.3751509495137544</c:v>
                </c:pt>
                <c:pt idx="24">
                  <c:v>9.7197182126899762</c:v>
                </c:pt>
                <c:pt idx="25">
                  <c:v>9.6216914774984925</c:v>
                </c:pt>
                <c:pt idx="26">
                  <c:v>7.8068233062986279</c:v>
                </c:pt>
                <c:pt idx="27">
                  <c:v>6.8132183381401914</c:v>
                </c:pt>
                <c:pt idx="28">
                  <c:v>6.9630830556949963</c:v>
                </c:pt>
                <c:pt idx="29">
                  <c:v>4.3378662065645335</c:v>
                </c:pt>
                <c:pt idx="30">
                  <c:v>3.5722444122253227</c:v>
                </c:pt>
                <c:pt idx="31">
                  <c:v>5.4168880499516181</c:v>
                </c:pt>
                <c:pt idx="32">
                  <c:v>6.1626937911346786</c:v>
                </c:pt>
                <c:pt idx="33">
                  <c:v>4.3347437095837993</c:v>
                </c:pt>
                <c:pt idx="34">
                  <c:v>4.6679345666695822</c:v>
                </c:pt>
                <c:pt idx="35">
                  <c:v>8.3271816480318339</c:v>
                </c:pt>
                <c:pt idx="36">
                  <c:v>7.7764461874649813</c:v>
                </c:pt>
                <c:pt idx="37">
                  <c:v>8.5164704397439071</c:v>
                </c:pt>
                <c:pt idx="38">
                  <c:v>9.2432820521694676</c:v>
                </c:pt>
                <c:pt idx="39">
                  <c:v>10.113789285187226</c:v>
                </c:pt>
                <c:pt idx="40">
                  <c:v>10.150971680036291</c:v>
                </c:pt>
                <c:pt idx="41">
                  <c:v>11.954379735485235</c:v>
                </c:pt>
                <c:pt idx="42">
                  <c:v>13.258983846812564</c:v>
                </c:pt>
                <c:pt idx="43">
                  <c:v>12.66726534918503</c:v>
                </c:pt>
                <c:pt idx="44">
                  <c:v>15.381708114169747</c:v>
                </c:pt>
                <c:pt idx="45">
                  <c:v>16.643339280054722</c:v>
                </c:pt>
                <c:pt idx="46">
                  <c:v>16.157666012780815</c:v>
                </c:pt>
                <c:pt idx="47">
                  <c:v>13.759097547382606</c:v>
                </c:pt>
                <c:pt idx="48">
                  <c:v>13.061464968641134</c:v>
                </c:pt>
                <c:pt idx="49">
                  <c:v>14.403153065777929</c:v>
                </c:pt>
                <c:pt idx="50">
                  <c:v>15.428480153669934</c:v>
                </c:pt>
                <c:pt idx="51">
                  <c:v>15.415638931996069</c:v>
                </c:pt>
                <c:pt idx="52">
                  <c:v>14.201400657326115</c:v>
                </c:pt>
                <c:pt idx="53">
                  <c:v>11.518193078605155</c:v>
                </c:pt>
                <c:pt idx="54">
                  <c:v>9.9404262571050985</c:v>
                </c:pt>
                <c:pt idx="55">
                  <c:v>10.254679726145374</c:v>
                </c:pt>
                <c:pt idx="56">
                  <c:v>8.5942279117518385</c:v>
                </c:pt>
                <c:pt idx="57">
                  <c:v>8.578678348081036</c:v>
                </c:pt>
                <c:pt idx="58">
                  <c:v>8.4711490133043945</c:v>
                </c:pt>
                <c:pt idx="59">
                  <c:v>7.5464247956290151</c:v>
                </c:pt>
                <c:pt idx="60">
                  <c:v>7.2289884935844215</c:v>
                </c:pt>
                <c:pt idx="61">
                  <c:v>5.5488967923993613</c:v>
                </c:pt>
                <c:pt idx="62">
                  <c:v>4.9260697013638461</c:v>
                </c:pt>
                <c:pt idx="63">
                  <c:v>3.7072871045194637</c:v>
                </c:pt>
                <c:pt idx="64">
                  <c:v>4.5665630550244316</c:v>
                </c:pt>
                <c:pt idx="65">
                  <c:v>4.4625707144591464</c:v>
                </c:pt>
                <c:pt idx="66">
                  <c:v>5.0151296000705115</c:v>
                </c:pt>
                <c:pt idx="67">
                  <c:v>5.2924360987382171</c:v>
                </c:pt>
                <c:pt idx="68">
                  <c:v>5.0173147226990613</c:v>
                </c:pt>
                <c:pt idx="69">
                  <c:v>5.0425266108076627</c:v>
                </c:pt>
                <c:pt idx="70">
                  <c:v>5.5091437403546069</c:v>
                </c:pt>
                <c:pt idx="71">
                  <c:v>5.7387048046614098</c:v>
                </c:pt>
                <c:pt idx="72">
                  <c:v>6.4904586667750666</c:v>
                </c:pt>
                <c:pt idx="73">
                  <c:v>7.2768014885888919</c:v>
                </c:pt>
                <c:pt idx="74">
                  <c:v>8.2455062868145532</c:v>
                </c:pt>
                <c:pt idx="75">
                  <c:v>9.6963970607968104</c:v>
                </c:pt>
                <c:pt idx="76">
                  <c:v>9.378401311476825</c:v>
                </c:pt>
                <c:pt idx="77">
                  <c:v>10.994396899883087</c:v>
                </c:pt>
                <c:pt idx="78">
                  <c:v>10.952787452659312</c:v>
                </c:pt>
                <c:pt idx="79">
                  <c:v>11.231395188945466</c:v>
                </c:pt>
                <c:pt idx="80">
                  <c:v>12.765956053378179</c:v>
                </c:pt>
                <c:pt idx="81">
                  <c:v>12.781365952611143</c:v>
                </c:pt>
                <c:pt idx="82">
                  <c:v>12.886528797987644</c:v>
                </c:pt>
                <c:pt idx="83">
                  <c:v>14.400070423969758</c:v>
                </c:pt>
                <c:pt idx="84">
                  <c:v>14.186893922776877</c:v>
                </c:pt>
                <c:pt idx="85">
                  <c:v>13.981986253828342</c:v>
                </c:pt>
                <c:pt idx="86">
                  <c:v>13.724959137201973</c:v>
                </c:pt>
                <c:pt idx="87">
                  <c:v>13.419742420914037</c:v>
                </c:pt>
                <c:pt idx="88">
                  <c:v>12.054480587297835</c:v>
                </c:pt>
                <c:pt idx="89">
                  <c:v>10.975482856425472</c:v>
                </c:pt>
                <c:pt idx="90">
                  <c:v>10.682119207716513</c:v>
                </c:pt>
                <c:pt idx="91">
                  <c:v>10.852172382278004</c:v>
                </c:pt>
                <c:pt idx="92">
                  <c:v>10.49190043294699</c:v>
                </c:pt>
                <c:pt idx="93">
                  <c:v>10.336827321256493</c:v>
                </c:pt>
                <c:pt idx="94">
                  <c:v>10.0819501737093</c:v>
                </c:pt>
                <c:pt idx="95">
                  <c:v>8.0286948195401617</c:v>
                </c:pt>
                <c:pt idx="96">
                  <c:v>9.4275865502724727</c:v>
                </c:pt>
                <c:pt idx="97">
                  <c:v>8.2797457011034581</c:v>
                </c:pt>
                <c:pt idx="98">
                  <c:v>7.0738171838742545</c:v>
                </c:pt>
                <c:pt idx="99">
                  <c:v>5.5560520461758403</c:v>
                </c:pt>
                <c:pt idx="100">
                  <c:v>6.2742327953813088</c:v>
                </c:pt>
                <c:pt idx="101">
                  <c:v>7.2003887526470578</c:v>
                </c:pt>
                <c:pt idx="102">
                  <c:v>7.8178883272809845</c:v>
                </c:pt>
                <c:pt idx="103">
                  <c:v>7.3747336470264084</c:v>
                </c:pt>
                <c:pt idx="104">
                  <c:v>5.7584206213614708</c:v>
                </c:pt>
                <c:pt idx="105">
                  <c:v>4.9542409261616793</c:v>
                </c:pt>
                <c:pt idx="106">
                  <c:v>4.5648075516997446</c:v>
                </c:pt>
                <c:pt idx="107">
                  <c:v>4.9023236804128372</c:v>
                </c:pt>
                <c:pt idx="108">
                  <c:v>2.9768113040653077</c:v>
                </c:pt>
                <c:pt idx="109">
                  <c:v>4.378404162116567</c:v>
                </c:pt>
                <c:pt idx="110">
                  <c:v>5.231885611239373</c:v>
                </c:pt>
                <c:pt idx="111">
                  <c:v>6.5510748433875934</c:v>
                </c:pt>
                <c:pt idx="112">
                  <c:v>5.5824001256023834</c:v>
                </c:pt>
                <c:pt idx="113">
                  <c:v>4.3062436985802819</c:v>
                </c:pt>
                <c:pt idx="114">
                  <c:v>4.0244395361435297</c:v>
                </c:pt>
                <c:pt idx="115">
                  <c:v>4.0373813586589646</c:v>
                </c:pt>
                <c:pt idx="116">
                  <c:v>4.3876974505593802</c:v>
                </c:pt>
              </c:numCache>
            </c:numRef>
          </c:val>
        </c:ser>
        <c:dLbls/>
        <c:marker val="1"/>
        <c:axId val="160703616"/>
        <c:axId val="160705152"/>
      </c:lineChart>
      <c:catAx>
        <c:axId val="160703616"/>
        <c:scaling>
          <c:orientation val="minMax"/>
        </c:scaling>
        <c:axPos val="b"/>
        <c:majorGridlines>
          <c:spPr>
            <a:ln w="12700">
              <a:solidFill>
                <a:srgbClr val="FFFFFF"/>
              </a:solidFill>
              <a:prstDash val="solid"/>
            </a:ln>
          </c:spPr>
        </c:majorGridlines>
        <c:numFmt formatCode="0" sourceLinked="0"/>
        <c:majorTickMark val="none"/>
        <c:tickLblPos val="low"/>
        <c:spPr>
          <a:ln w="12700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GillAlternateOne"/>
                <a:ea typeface="GillAlternateOne"/>
                <a:cs typeface="GillAlternateOne"/>
              </a:defRPr>
            </a:pPr>
            <a:endParaRPr lang="de-DE"/>
          </a:p>
        </c:txPr>
        <c:crossAx val="160705152"/>
        <c:crosses val="autoZero"/>
        <c:auto val="1"/>
        <c:lblAlgn val="ctr"/>
        <c:lblOffset val="100"/>
        <c:tickLblSkip val="12"/>
        <c:tickMarkSkip val="1"/>
      </c:catAx>
      <c:valAx>
        <c:axId val="160705152"/>
        <c:scaling>
          <c:orientation val="minMax"/>
        </c:scaling>
        <c:axPos val="l"/>
        <c:majorGridlines>
          <c:spPr>
            <a:ln w="12700">
              <a:solidFill>
                <a:srgbClr val="FFFFFF"/>
              </a:solidFill>
              <a:prstDash val="solid"/>
            </a:ln>
          </c:spPr>
        </c:majorGridlines>
        <c:numFmt formatCode="#,##0" sourceLinked="0"/>
        <c:majorTickMark val="none"/>
        <c:tickLblPos val="nextTo"/>
        <c:spPr>
          <a:ln w="12700">
            <a:solidFill>
              <a:srgbClr val="FFFFFF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GillAlternateOne"/>
                <a:ea typeface="GillAlternateOne"/>
                <a:cs typeface="GillAlternateOne"/>
              </a:defRPr>
            </a:pPr>
            <a:endParaRPr lang="de-DE"/>
          </a:p>
        </c:txPr>
        <c:crossAx val="160703616"/>
        <c:crosses val="autoZero"/>
        <c:crossBetween val="midCat"/>
      </c:valAx>
      <c:spPr>
        <a:solidFill>
          <a:srgbClr val="BFD2FA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0.92511766200002987"/>
          <c:w val="0.97817444219066951"/>
          <c:h val="7.4074118344315099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GillAlternateOne"/>
              <a:ea typeface="GillAlternateOne"/>
              <a:cs typeface="GillAlternateOne"/>
            </a:defRPr>
          </a:pPr>
          <a:endParaRPr lang="de-DE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5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0.02174</cdr:x>
      <cdr:y>0.00649</cdr:y>
    </cdr:from>
    <cdr:to>
      <cdr:x>0.9922</cdr:x>
      <cdr:y>0.14279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44016" y="28975"/>
          <a:ext cx="6429047" cy="6085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AT" sz="1200" b="1" dirty="0">
              <a:solidFill>
                <a:schemeClr val="accent1"/>
              </a:solidFill>
            </a:rPr>
            <a:t>Outstanding</a:t>
          </a:r>
          <a:r>
            <a:rPr lang="de-AT" sz="1100" b="1" baseline="0" dirty="0">
              <a:solidFill>
                <a:schemeClr val="accent1"/>
              </a:solidFill>
            </a:rPr>
            <a:t> </a:t>
          </a:r>
          <a:r>
            <a:rPr lang="de-AT" sz="1100" b="1" baseline="0" dirty="0" err="1">
              <a:solidFill>
                <a:schemeClr val="accent1"/>
              </a:solidFill>
            </a:rPr>
            <a:t>loans</a:t>
          </a:r>
          <a:r>
            <a:rPr lang="de-AT" sz="1100" b="1" baseline="0" dirty="0">
              <a:solidFill>
                <a:schemeClr val="accent1"/>
              </a:solidFill>
            </a:rPr>
            <a:t> </a:t>
          </a:r>
          <a:r>
            <a:rPr lang="de-AT" sz="1100" b="1" baseline="0" dirty="0" err="1">
              <a:solidFill>
                <a:schemeClr val="accent1"/>
              </a:solidFill>
            </a:rPr>
            <a:t>to</a:t>
          </a:r>
          <a:r>
            <a:rPr lang="de-AT" sz="1100" b="1" baseline="0" dirty="0">
              <a:solidFill>
                <a:schemeClr val="accent1"/>
              </a:solidFill>
            </a:rPr>
            <a:t> private </a:t>
          </a:r>
          <a:r>
            <a:rPr lang="de-AT" sz="1100" b="1" baseline="0" dirty="0" err="1">
              <a:solidFill>
                <a:schemeClr val="accent1"/>
              </a:solidFill>
            </a:rPr>
            <a:t>households</a:t>
          </a:r>
          <a:r>
            <a:rPr lang="de-AT" sz="1100" b="1" baseline="0" dirty="0">
              <a:solidFill>
                <a:schemeClr val="accent1"/>
              </a:solidFill>
            </a:rPr>
            <a:t> </a:t>
          </a:r>
          <a:r>
            <a:rPr lang="de-AT" sz="1100" b="1" baseline="0" dirty="0" err="1">
              <a:solidFill>
                <a:schemeClr val="accent1"/>
              </a:solidFill>
            </a:rPr>
            <a:t>and</a:t>
          </a:r>
          <a:r>
            <a:rPr lang="de-AT" sz="1100" b="1" baseline="0" dirty="0">
              <a:solidFill>
                <a:schemeClr val="accent1"/>
              </a:solidFill>
            </a:rPr>
            <a:t> non-</a:t>
          </a:r>
          <a:r>
            <a:rPr lang="de-AT" sz="1100" b="1" baseline="0" dirty="0" err="1">
              <a:solidFill>
                <a:schemeClr val="accent1"/>
              </a:solidFill>
            </a:rPr>
            <a:t>financial</a:t>
          </a:r>
          <a:r>
            <a:rPr lang="de-AT" sz="1100" b="1" baseline="0" dirty="0">
              <a:solidFill>
                <a:schemeClr val="accent1"/>
              </a:solidFill>
            </a:rPr>
            <a:t> </a:t>
          </a:r>
          <a:r>
            <a:rPr lang="de-AT" sz="1100" b="1" baseline="0" dirty="0" err="1">
              <a:solidFill>
                <a:schemeClr val="accent1"/>
              </a:solidFill>
            </a:rPr>
            <a:t>corporations</a:t>
          </a:r>
          <a:r>
            <a:rPr lang="de-AT" sz="1100" b="1" baseline="0" dirty="0">
              <a:solidFill>
                <a:schemeClr val="accent1"/>
              </a:solidFill>
            </a:rPr>
            <a:t> in </a:t>
          </a:r>
          <a:r>
            <a:rPr lang="de-AT" sz="1100" b="1" baseline="0" dirty="0" err="1">
              <a:solidFill>
                <a:schemeClr val="accent1"/>
              </a:solidFill>
            </a:rPr>
            <a:t>the</a:t>
          </a:r>
          <a:r>
            <a:rPr lang="de-AT" sz="1100" b="1" baseline="0" dirty="0">
              <a:solidFill>
                <a:schemeClr val="accent1"/>
              </a:solidFill>
            </a:rPr>
            <a:t> </a:t>
          </a:r>
          <a:r>
            <a:rPr lang="de-AT" sz="1100" b="1" baseline="0" dirty="0" err="1">
              <a:solidFill>
                <a:schemeClr val="accent1"/>
              </a:solidFill>
            </a:rPr>
            <a:t>euro</a:t>
          </a:r>
          <a:r>
            <a:rPr lang="de-AT" sz="1100" b="1" baseline="0" dirty="0">
              <a:solidFill>
                <a:schemeClr val="accent1"/>
              </a:solidFill>
            </a:rPr>
            <a:t> </a:t>
          </a:r>
          <a:r>
            <a:rPr lang="de-AT" sz="1100" b="1" baseline="0" dirty="0" err="1">
              <a:solidFill>
                <a:schemeClr val="accent1"/>
              </a:solidFill>
            </a:rPr>
            <a:t>area</a:t>
          </a:r>
          <a:endParaRPr lang="de-AT" sz="900" b="1" baseline="0" dirty="0">
            <a:solidFill>
              <a:schemeClr val="accent1"/>
            </a:solidFill>
          </a:endParaRPr>
        </a:p>
        <a:p xmlns:a="http://schemas.openxmlformats.org/drawingml/2006/main">
          <a:pPr algn="ctr"/>
          <a:endParaRPr lang="de-AT" sz="900" baseline="0" dirty="0" smtClean="0"/>
        </a:p>
        <a:p xmlns:a="http://schemas.openxmlformats.org/drawingml/2006/main">
          <a:pPr algn="ctr"/>
          <a:r>
            <a:rPr lang="de-AT" sz="900" baseline="0" dirty="0" smtClean="0"/>
            <a:t>in </a:t>
          </a:r>
          <a:r>
            <a:rPr lang="de-AT" sz="900" baseline="0" dirty="0" err="1"/>
            <a:t>billion</a:t>
          </a:r>
          <a:r>
            <a:rPr lang="de-AT" sz="900" baseline="0" dirty="0"/>
            <a:t> Euros</a:t>
          </a:r>
          <a:endParaRPr lang="de-AT" sz="9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0.045</cdr:x>
      <cdr:y>0.058</cdr:y>
    </cdr:from>
    <cdr:to>
      <cdr:x>0.92</cdr:x>
      <cdr:y>0.10025</cdr:y>
    </cdr:to>
    <cdr:sp macro="" textlink="">
      <cdr:nvSpPr>
        <cdr:cNvPr id="88102" name="txtTitel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29180" y="328155"/>
          <a:ext cx="4538218" cy="2390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 xmlns="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xmlns="" w="1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AT" sz="1400" b="1" i="0" u="none" strike="noStrike" baseline="0">
              <a:solidFill>
                <a:srgbClr val="123C9A"/>
              </a:solidFill>
              <a:latin typeface="GillAlternateOne"/>
            </a:rPr>
            <a:t>Capital market financing of corporations</a:t>
          </a:r>
        </a:p>
      </cdr:txBody>
    </cdr:sp>
  </cdr:relSizeAnchor>
  <cdr:relSizeAnchor xmlns:cdr="http://schemas.openxmlformats.org/drawingml/2006/chartDrawing">
    <cdr:from>
      <cdr:x>0.0785</cdr:x>
      <cdr:y>0.13938</cdr:y>
    </cdr:from>
    <cdr:to>
      <cdr:x>0.6231</cdr:x>
      <cdr:y>0.17997</cdr:y>
    </cdr:to>
    <cdr:sp macro="" textlink="">
      <cdr:nvSpPr>
        <cdr:cNvPr id="88066" name="txtY1Titel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3596" y="784860"/>
          <a:ext cx="2730604" cy="2286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 xmlns="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xmlns="" w="1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AT" sz="1000" b="0" i="1" u="none" strike="noStrike" baseline="0">
              <a:solidFill>
                <a:srgbClr val="000000"/>
              </a:solidFill>
              <a:latin typeface="GillAlternateOne"/>
            </a:rPr>
            <a:t>annual change of net issuance in%</a:t>
          </a:r>
        </a:p>
      </cdr:txBody>
    </cdr:sp>
  </cdr:relSizeAnchor>
  <cdr:relSizeAnchor xmlns:cdr="http://schemas.openxmlformats.org/drawingml/2006/chartDrawing">
    <cdr:from>
      <cdr:x>0.08675</cdr:x>
      <cdr:y>0.0995</cdr:y>
    </cdr:from>
    <cdr:to>
      <cdr:x>0.82</cdr:x>
      <cdr:y>0.1365</cdr:y>
    </cdr:to>
    <cdr:sp macro="" textlink="">
      <cdr:nvSpPr>
        <cdr:cNvPr id="88071" name="txtTitel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9948" y="562008"/>
          <a:ext cx="4181056" cy="20898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 xmlns="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  <a:ext uri="{91240B29-F687-4F45-9708-019B960494DF}">
            <a14:hiddenLine xmlns:a14="http://schemas.microsoft.com/office/drawing/2010/main" xmlns="" w="1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AT" sz="1200" b="1" i="0" u="none" strike="noStrike" baseline="0">
              <a:solidFill>
                <a:srgbClr val="000000"/>
              </a:solidFill>
              <a:latin typeface="GillAlternateOne"/>
            </a:rPr>
            <a:t>listed stocks and bonds</a:t>
          </a:r>
        </a:p>
        <a:p xmlns:a="http://schemas.openxmlformats.org/drawingml/2006/main">
          <a:pPr algn="l" rtl="0">
            <a:defRPr sz="1000"/>
          </a:pPr>
          <a:endParaRPr lang="de-AT" sz="1200" b="1" i="0" u="none" strike="noStrike" baseline="0">
            <a:solidFill>
              <a:srgbClr val="000000"/>
            </a:solidFill>
            <a:latin typeface="GillAlternateOne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5F1D0-B554-46D3-9E4C-CFB25C13F31D}" type="datetimeFigureOut">
              <a:rPr lang="de-DE" smtClean="0"/>
              <a:pPr/>
              <a:t>04.12.2015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D6356-8193-4FCB-8C09-A9B40AD459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5490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4D6356-8193-4FCB-8C09-A9B40AD459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52769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2" descr="BM WFW Powerpoint HG Deuts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127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32000" y="2491200"/>
            <a:ext cx="8251200" cy="661988"/>
          </a:xfrm>
        </p:spPr>
        <p:txBody>
          <a:bodyPr/>
          <a:lstStyle>
            <a:lvl1pPr marL="0" indent="0">
              <a:buFont typeface="Times"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rPr lang="de-DE" dirty="0" smtClean="0"/>
              <a:t>Formatvorlage des Untertitelmasters bearbeiten</a:t>
            </a:r>
            <a:endParaRPr lang="de-DE" dirty="0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6000" y="1844675"/>
            <a:ext cx="8276400" cy="600075"/>
          </a:xfrm>
          <a:solidFill>
            <a:schemeClr val="bg1"/>
          </a:solidFill>
        </p:spPr>
        <p:txBody>
          <a:bodyPr anchor="b">
            <a:noAutofit/>
          </a:bodyPr>
          <a:lstStyle>
            <a:lvl1pPr>
              <a:defRPr sz="4000" b="0"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7600" y="1376040"/>
            <a:ext cx="7963200" cy="47520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24613" y="1375200"/>
            <a:ext cx="2022475" cy="475205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7600" y="1375200"/>
            <a:ext cx="5588645" cy="4752000"/>
          </a:xfrm>
        </p:spPr>
        <p:txBody>
          <a:bodyPr vert="eaVer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7600" y="1981200"/>
            <a:ext cx="7963200" cy="43281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>
            <a:normAutofit/>
          </a:bodyPr>
          <a:lstStyle>
            <a:lvl1pPr algn="l">
              <a:defRPr sz="3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687600" y="1981200"/>
            <a:ext cx="3810000" cy="4328120"/>
          </a:xfrm>
        </p:spPr>
        <p:txBody>
          <a:bodyPr/>
          <a:lstStyle>
            <a:lvl1pPr>
              <a:defRPr sz="26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37088" y="1981200"/>
            <a:ext cx="3810000" cy="4328120"/>
          </a:xfrm>
        </p:spPr>
        <p:txBody>
          <a:bodyPr/>
          <a:lstStyle>
            <a:lvl1pPr>
              <a:defRPr sz="26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06000"/>
            <a:ext cx="5990400" cy="5832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76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87600" y="2174874"/>
            <a:ext cx="4040188" cy="4134445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4"/>
            <a:ext cx="4041775" cy="4134445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14422"/>
            <a:ext cx="5111750" cy="5094898"/>
          </a:xfrm>
        </p:spPr>
        <p:txBody>
          <a:bodyPr>
            <a:normAutofit/>
          </a:bodyPr>
          <a:lstStyle>
            <a:lvl1pPr>
              <a:defRPr sz="26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7601" y="1435100"/>
            <a:ext cx="2876288" cy="487422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itel 1"/>
          <p:cNvSpPr txBox="1">
            <a:spLocks/>
          </p:cNvSpPr>
          <p:nvPr userDrawn="1"/>
        </p:nvSpPr>
        <p:spPr bwMode="auto">
          <a:xfrm>
            <a:off x="396000" y="304800"/>
            <a:ext cx="59912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016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0" i="0" u="none" strike="noStrike" kern="0" cap="none" spc="0" normalizeH="0" baseline="0" noProof="0" smtClean="0">
                <a:ln>
                  <a:noFill/>
                </a:ln>
                <a:solidFill>
                  <a:srgbClr val="8F1D2E"/>
                </a:solidFill>
                <a:effectLst/>
                <a:uLnTx/>
                <a:uFillTx/>
                <a:latin typeface="+mj-lt"/>
                <a:ea typeface="ＭＳ Ｐゴシック" pitchFamily="-72" charset="-128"/>
                <a:cs typeface="ＭＳ Ｐゴシック" pitchFamily="-72" charset="-128"/>
              </a:rPr>
              <a:t>Titelmasterformat bearbeiten</a:t>
            </a:r>
            <a:endParaRPr kumimoji="0" lang="de-DE" sz="3000" b="0" i="0" u="none" strike="noStrike" kern="0" cap="none" spc="0" normalizeH="0" baseline="0" noProof="0" dirty="0">
              <a:ln>
                <a:noFill/>
              </a:ln>
              <a:solidFill>
                <a:srgbClr val="8F1D2E"/>
              </a:solidFill>
              <a:effectLst/>
              <a:uLnTx/>
              <a:uFillTx/>
              <a:latin typeface="+mj-lt"/>
              <a:ea typeface="ＭＳ Ｐゴシック" pitchFamily="-72" charset="-128"/>
              <a:cs typeface="ＭＳ Ｐゴシック" pitchFamily="-72" charset="-128"/>
            </a:endParaRP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05402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571611"/>
            <a:ext cx="5486400" cy="33575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643578"/>
            <a:ext cx="5486400" cy="52862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4.12.2015 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32" descr="BM WFW Powerpoint HG Deutsch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127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7600" y="1981200"/>
            <a:ext cx="7963200" cy="432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396000" y="304800"/>
            <a:ext cx="59912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5638800"/>
            <a:ext cx="571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2" tIns="45712" rIns="91422" bIns="45712"/>
          <a:lstStyle/>
          <a:p>
            <a:pPr defTabSz="1016000">
              <a:defRPr/>
            </a:pPr>
            <a:endParaRPr lang="de-AT" sz="2800" b="1">
              <a:solidFill>
                <a:srgbClr val="901D2E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>
          <a:xfrm>
            <a:off x="43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rgbClr val="000000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r>
              <a:rPr lang="de-DE" smtClean="0"/>
              <a:t>4.12.2015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606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0C8561D-D417-445B-8140-18EF8698D14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1016000" rtl="0" eaLnBrk="1" fontAlgn="base" hangingPunct="1">
        <a:spcBef>
          <a:spcPct val="0"/>
        </a:spcBef>
        <a:spcAft>
          <a:spcPct val="0"/>
        </a:spcAft>
        <a:defRPr sz="3000" b="0">
          <a:solidFill>
            <a:srgbClr val="8F1D2E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2pPr>
      <a:lvl3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3pPr>
      <a:lvl4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4pPr>
      <a:lvl5pPr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8F1D2E"/>
          </a:solidFill>
          <a:latin typeface="Verdana" pitchFamily="34" charset="0"/>
          <a:ea typeface="ＭＳ Ｐゴシック" pitchFamily="-72" charset="-128"/>
          <a:cs typeface="ＭＳ Ｐゴシック" pitchFamily="-72" charset="-128"/>
        </a:defRPr>
      </a:lvl5pPr>
      <a:lvl6pPr marL="4572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6pPr>
      <a:lvl7pPr marL="9144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7pPr>
      <a:lvl8pPr marL="13716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8pPr>
      <a:lvl9pPr marL="1828800" algn="l" defTabSz="10160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01D2E"/>
          </a:solidFill>
          <a:latin typeface="Verdana" pitchFamily="34" charset="0"/>
        </a:defRPr>
      </a:lvl9pPr>
    </p:titleStyle>
    <p:bodyStyle>
      <a:lvl1pPr marL="536575" indent="-536575" algn="l" rtl="0" eaLnBrk="1" fontAlgn="base" hangingPunct="1">
        <a:spcBef>
          <a:spcPct val="20000"/>
        </a:spcBef>
        <a:spcAft>
          <a:spcPct val="0"/>
        </a:spcAft>
        <a:buClrTx/>
        <a:buFont typeface="Times" pitchFamily="-72" charset="0"/>
        <a:buAutoNum type="arabicPeriod"/>
        <a:defRPr sz="2600">
          <a:solidFill>
            <a:srgbClr val="000000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1073150" indent="-536575" algn="l" rtl="0" eaLnBrk="1" fontAlgn="base" hangingPunct="1">
        <a:spcBef>
          <a:spcPct val="20000"/>
        </a:spcBef>
        <a:spcAft>
          <a:spcPct val="0"/>
        </a:spcAft>
        <a:buClrTx/>
        <a:buFont typeface="Verdana" pitchFamily="-72" charset="0"/>
        <a:buAutoNum type="alphaLcPeriod"/>
        <a:defRPr sz="2400">
          <a:solidFill>
            <a:srgbClr val="000000"/>
          </a:solidFill>
          <a:latin typeface="+mn-lt"/>
          <a:ea typeface="ＭＳ Ｐゴシック" pitchFamily="-72" charset="-128"/>
        </a:defRPr>
      </a:lvl2pPr>
      <a:lvl3pPr marL="1617663" indent="-544513" algn="l" rtl="0" eaLnBrk="1" fontAlgn="base" hangingPunct="1">
        <a:spcBef>
          <a:spcPct val="20000"/>
        </a:spcBef>
        <a:spcAft>
          <a:spcPct val="0"/>
        </a:spcAft>
        <a:buClrTx/>
        <a:buFont typeface="Wingdings" pitchFamily="-72" charset="2"/>
        <a:buChar char="Ø"/>
        <a:defRPr sz="2000">
          <a:solidFill>
            <a:srgbClr val="000000"/>
          </a:solidFill>
          <a:latin typeface="+mn-lt"/>
          <a:ea typeface="ＭＳ Ｐゴシック" pitchFamily="-72" charset="-128"/>
        </a:defRPr>
      </a:lvl3pPr>
      <a:lvl4pPr marL="2154238" indent="-536575" algn="l" rtl="0" eaLnBrk="1" fontAlgn="base" hangingPunct="1">
        <a:spcBef>
          <a:spcPct val="20000"/>
        </a:spcBef>
        <a:spcAft>
          <a:spcPct val="0"/>
        </a:spcAft>
        <a:buClrTx/>
        <a:buFont typeface="Wingdings" pitchFamily="-72" charset="2"/>
        <a:buChar char="§"/>
        <a:defRPr sz="2000">
          <a:solidFill>
            <a:srgbClr val="000000"/>
          </a:solidFill>
          <a:latin typeface="+mn-lt"/>
          <a:ea typeface="ＭＳ Ｐゴシック" pitchFamily="-72" charset="-128"/>
        </a:defRPr>
      </a:lvl4pPr>
      <a:lvl5pPr marL="2690813" indent="-536575" algn="l" rtl="0" eaLnBrk="1" fontAlgn="base" hangingPunct="1">
        <a:spcBef>
          <a:spcPct val="20000"/>
        </a:spcBef>
        <a:spcAft>
          <a:spcPct val="0"/>
        </a:spcAft>
        <a:buClrTx/>
        <a:buChar char="»"/>
        <a:defRPr sz="2000">
          <a:solidFill>
            <a:srgbClr val="000000"/>
          </a:solidFill>
          <a:latin typeface="+mn-lt"/>
          <a:ea typeface="ＭＳ Ｐゴシック" pitchFamily="-72" charset="-128"/>
        </a:defRPr>
      </a:lvl5pPr>
      <a:lvl6pPr marL="43418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6pPr>
      <a:lvl7pPr marL="47990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7pPr>
      <a:lvl8pPr marL="52562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8pPr>
      <a:lvl9pPr marL="5713413" indent="-501650" algn="l" rtl="0" eaLnBrk="1" fontAlgn="base" hangingPunct="1">
        <a:spcBef>
          <a:spcPct val="20000"/>
        </a:spcBef>
        <a:spcAft>
          <a:spcPct val="0"/>
        </a:spcAft>
        <a:buClr>
          <a:srgbClr val="3E3E40"/>
        </a:buClr>
        <a:buChar char="»"/>
        <a:defRPr sz="2000">
          <a:solidFill>
            <a:srgbClr val="3E3E4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3429000"/>
            <a:ext cx="8276400" cy="60007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de-DE" dirty="0" smtClean="0"/>
              <a:t>FIW Policy Panel </a:t>
            </a:r>
            <a:br>
              <a:rPr lang="de-DE" dirty="0" smtClean="0"/>
            </a:br>
            <a:r>
              <a:rPr lang="de-DE" dirty="0" smtClean="0"/>
              <a:t>„The Juncker Plan“</a:t>
            </a:r>
            <a:br>
              <a:rPr lang="de-DE" dirty="0" smtClean="0"/>
            </a:br>
            <a:r>
              <a:rPr lang="de-DE" sz="1800" dirty="0" smtClean="0"/>
              <a:t>4.12.2014</a:t>
            </a:r>
            <a:endParaRPr lang="de-DE" sz="1800" dirty="0"/>
          </a:p>
        </p:txBody>
      </p:sp>
      <p:sp>
        <p:nvSpPr>
          <p:cNvPr id="5" name="Textfeld 4"/>
          <p:cNvSpPr txBox="1"/>
          <p:nvPr/>
        </p:nvSpPr>
        <p:spPr>
          <a:xfrm>
            <a:off x="2771800" y="4869160"/>
            <a:ext cx="6149504" cy="1368152"/>
          </a:xfrm>
          <a:prstGeom prst="rect">
            <a:avLst/>
          </a:prstGeom>
          <a:noFill/>
        </p:spPr>
        <p:txBody>
          <a:bodyPr wrap="none" rtlCol="0">
            <a:normAutofit fontScale="92500" lnSpcReduction="10000"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accent1"/>
                </a:solidFill>
              </a:rPr>
              <a:t>Dr. </a:t>
            </a:r>
            <a:r>
              <a:rPr lang="en-US" sz="1600" b="1" dirty="0">
                <a:solidFill>
                  <a:schemeClr val="accent1"/>
                </a:solidFill>
              </a:rPr>
              <a:t>Michael LOSCH</a:t>
            </a:r>
          </a:p>
          <a:p>
            <a:pPr algn="r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Director </a:t>
            </a:r>
            <a:r>
              <a:rPr lang="en-US" sz="1600" dirty="0" smtClean="0"/>
              <a:t>General</a:t>
            </a:r>
          </a:p>
          <a:p>
            <a:pPr algn="r">
              <a:lnSpc>
                <a:spcPct val="120000"/>
              </a:lnSpc>
              <a:spcAft>
                <a:spcPts val="600"/>
              </a:spcAft>
            </a:pPr>
            <a:r>
              <a:rPr lang="en-US" sz="1600" dirty="0" smtClean="0"/>
              <a:t>Economic Policy, Innovation and Technology</a:t>
            </a:r>
            <a:endParaRPr lang="en-US" sz="1600" dirty="0"/>
          </a:p>
          <a:p>
            <a:pPr algn="r">
              <a:lnSpc>
                <a:spcPct val="120000"/>
              </a:lnSpc>
              <a:spcAft>
                <a:spcPts val="600"/>
              </a:spcAft>
            </a:pPr>
            <a:r>
              <a:rPr lang="en-US" sz="1600" dirty="0"/>
              <a:t>Federal Ministry of Science, Research and </a:t>
            </a:r>
            <a:r>
              <a:rPr lang="en-US" sz="1600" dirty="0" smtClean="0"/>
              <a:t>Economy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885608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396000" y="304800"/>
            <a:ext cx="5991200" cy="582613"/>
          </a:xfrm>
        </p:spPr>
        <p:txBody>
          <a:bodyPr/>
          <a:lstStyle/>
          <a:p>
            <a:r>
              <a:rPr lang="de-AT" dirty="0" smtClean="0"/>
              <a:t>Investment </a:t>
            </a:r>
            <a:r>
              <a:rPr lang="de-AT" smtClean="0"/>
              <a:t>Gap </a:t>
            </a:r>
            <a:r>
              <a:rPr lang="de-AT" smtClean="0"/>
              <a:t>(1)</a:t>
            </a:r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Investment Gap (2)</a:t>
            </a:r>
            <a:endParaRPr lang="de-A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8979" y="1286316"/>
            <a:ext cx="6912768" cy="504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2946623" y="5758036"/>
            <a:ext cx="4824536" cy="1080120"/>
          </a:xfrm>
        </p:spPr>
        <p:txBody>
          <a:bodyPr/>
          <a:lstStyle/>
          <a:p>
            <a:r>
              <a:rPr lang="de-AT" sz="900" dirty="0" err="1"/>
              <a:t>Taken</a:t>
            </a:r>
            <a:r>
              <a:rPr lang="de-AT" sz="900" dirty="0"/>
              <a:t> </a:t>
            </a:r>
            <a:r>
              <a:rPr lang="de-AT" sz="900" dirty="0" err="1"/>
              <a:t>from</a:t>
            </a:r>
            <a:r>
              <a:rPr lang="de-AT" sz="900" dirty="0"/>
              <a:t>: </a:t>
            </a:r>
            <a:r>
              <a:rPr lang="de-AT" sz="900" dirty="0" smtClean="0"/>
              <a:t>Daniel Calleja </a:t>
            </a:r>
            <a:r>
              <a:rPr lang="de-AT" sz="900" dirty="0" err="1" smtClean="0"/>
              <a:t>Crespo</a:t>
            </a:r>
            <a:r>
              <a:rPr lang="de-AT" sz="900" dirty="0" smtClean="0"/>
              <a:t>. </a:t>
            </a:r>
            <a:r>
              <a:rPr lang="de-AT" sz="900" dirty="0"/>
              <a:t>(2015): </a:t>
            </a:r>
            <a:r>
              <a:rPr lang="de-AT" sz="900" dirty="0" smtClean="0"/>
              <a:t>„</a:t>
            </a:r>
            <a:r>
              <a:rPr lang="de-AT" sz="900" dirty="0" err="1" smtClean="0"/>
              <a:t>How</a:t>
            </a:r>
            <a:r>
              <a:rPr lang="de-AT" sz="900" dirty="0" smtClean="0"/>
              <a:t> </a:t>
            </a:r>
            <a:r>
              <a:rPr lang="de-AT" sz="900" dirty="0" err="1" smtClean="0"/>
              <a:t>to</a:t>
            </a:r>
            <a:r>
              <a:rPr lang="de-AT" sz="900" dirty="0" smtClean="0"/>
              <a:t> </a:t>
            </a:r>
            <a:r>
              <a:rPr lang="de-AT" sz="900" dirty="0" err="1" smtClean="0"/>
              <a:t>close</a:t>
            </a:r>
            <a:r>
              <a:rPr lang="de-AT" sz="900" dirty="0" smtClean="0"/>
              <a:t> </a:t>
            </a:r>
            <a:r>
              <a:rPr lang="de-AT" sz="900" dirty="0" err="1" smtClean="0"/>
              <a:t>the</a:t>
            </a:r>
            <a:r>
              <a:rPr lang="de-AT" sz="900" dirty="0" smtClean="0"/>
              <a:t> </a:t>
            </a:r>
            <a:r>
              <a:rPr lang="de-AT" sz="900" dirty="0" err="1" smtClean="0"/>
              <a:t>investment</a:t>
            </a:r>
            <a:r>
              <a:rPr lang="de-AT" sz="900" dirty="0" smtClean="0"/>
              <a:t> </a:t>
            </a:r>
            <a:r>
              <a:rPr lang="de-AT" sz="900" dirty="0" err="1" smtClean="0"/>
              <a:t>gap</a:t>
            </a:r>
            <a:r>
              <a:rPr lang="de-AT" sz="900" dirty="0" smtClean="0"/>
              <a:t>“, p.20; </a:t>
            </a:r>
            <a:r>
              <a:rPr lang="de-AT" sz="900" dirty="0"/>
              <a:t>in BMWFW: </a:t>
            </a:r>
            <a:r>
              <a:rPr lang="de-AT" sz="900" dirty="0" smtClean="0"/>
              <a:t>„</a:t>
            </a:r>
            <a:r>
              <a:rPr lang="de-AT" sz="900" dirty="0" err="1" smtClean="0"/>
              <a:t>Investing</a:t>
            </a:r>
            <a:r>
              <a:rPr lang="de-AT" sz="900" dirty="0" smtClean="0"/>
              <a:t> </a:t>
            </a:r>
            <a:r>
              <a:rPr lang="de-AT" sz="900" dirty="0"/>
              <a:t>in </a:t>
            </a:r>
            <a:r>
              <a:rPr lang="de-AT" sz="900" dirty="0" err="1"/>
              <a:t>Europe‘s</a:t>
            </a:r>
            <a:r>
              <a:rPr lang="de-AT" sz="900" dirty="0"/>
              <a:t> </a:t>
            </a:r>
            <a:r>
              <a:rPr lang="de-AT" sz="900" dirty="0" smtClean="0"/>
              <a:t>Future“</a:t>
            </a:r>
            <a:endParaRPr lang="de-AT" sz="900" dirty="0"/>
          </a:p>
        </p:txBody>
      </p:sp>
    </p:spTree>
    <p:extLst>
      <p:ext uri="{BB962C8B-B14F-4D97-AF65-F5344CB8AC3E}">
        <p14:creationId xmlns:p14="http://schemas.microsoft.com/office/powerpoint/2010/main" xmlns="" val="20936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Why</a:t>
            </a:r>
            <a:r>
              <a:rPr lang="de-AT" dirty="0" smtClean="0"/>
              <a:t> </a:t>
            </a:r>
            <a:r>
              <a:rPr lang="de-AT" dirty="0" err="1" smtClean="0"/>
              <a:t>public</a:t>
            </a:r>
            <a:r>
              <a:rPr lang="de-AT" dirty="0" smtClean="0"/>
              <a:t> </a:t>
            </a:r>
            <a:r>
              <a:rPr lang="de-AT" dirty="0" err="1" smtClean="0"/>
              <a:t>intervention</a:t>
            </a:r>
            <a:r>
              <a:rPr lang="de-AT" dirty="0" smtClean="0"/>
              <a:t> …(1)</a:t>
            </a:r>
            <a:endParaRPr lang="de-AT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7920880" cy="487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94038"/>
            <a:ext cx="45720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1"/>
          <p:cNvSpPr txBox="1"/>
          <p:nvPr/>
        </p:nvSpPr>
        <p:spPr>
          <a:xfrm>
            <a:off x="1159049" y="1268760"/>
            <a:ext cx="6293271" cy="67077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de-AT" sz="1400" b="1" dirty="0" smtClean="0">
                <a:solidFill>
                  <a:schemeClr val="accent1"/>
                </a:solidFill>
              </a:rPr>
              <a:t>Total </a:t>
            </a:r>
            <a:r>
              <a:rPr lang="de-AT" sz="1400" b="1" dirty="0" err="1" smtClean="0">
                <a:solidFill>
                  <a:schemeClr val="accent1"/>
                </a:solidFill>
              </a:rPr>
              <a:t>investment</a:t>
            </a:r>
            <a:r>
              <a:rPr lang="de-AT" sz="1400" b="1" dirty="0" smtClean="0">
                <a:solidFill>
                  <a:schemeClr val="accent1"/>
                </a:solidFill>
              </a:rPr>
              <a:t> in EU 15</a:t>
            </a:r>
            <a:endParaRPr lang="de-AT" sz="1400" b="1" baseline="0" dirty="0">
              <a:solidFill>
                <a:schemeClr val="accent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de-AT" sz="900" baseline="0" dirty="0" smtClean="0"/>
              <a:t>in 2014 </a:t>
            </a:r>
            <a:r>
              <a:rPr lang="de-AT" sz="900" baseline="0" dirty="0" err="1" smtClean="0"/>
              <a:t>prices</a:t>
            </a:r>
            <a:r>
              <a:rPr lang="de-AT" sz="900" baseline="0" dirty="0" smtClean="0"/>
              <a:t>, EUR/ECU </a:t>
            </a:r>
            <a:r>
              <a:rPr lang="de-AT" sz="900" baseline="0" dirty="0" err="1" smtClean="0"/>
              <a:t>billions</a:t>
            </a:r>
            <a:r>
              <a:rPr lang="de-AT" sz="900" dirty="0" smtClean="0"/>
              <a:t>; </a:t>
            </a:r>
            <a:r>
              <a:rPr lang="de-AT" sz="900" dirty="0" err="1" smtClean="0"/>
              <a:t>the</a:t>
            </a:r>
            <a:r>
              <a:rPr lang="de-AT" sz="900" dirty="0" smtClean="0"/>
              <a:t> </a:t>
            </a:r>
            <a:r>
              <a:rPr lang="de-AT" sz="900" dirty="0" err="1" smtClean="0"/>
              <a:t>gap</a:t>
            </a:r>
            <a:r>
              <a:rPr lang="de-AT" sz="900" dirty="0" smtClean="0"/>
              <a:t> </a:t>
            </a:r>
            <a:r>
              <a:rPr lang="de-AT" sz="900" dirty="0" err="1" smtClean="0"/>
              <a:t>is</a:t>
            </a:r>
            <a:r>
              <a:rPr lang="de-AT" sz="900" dirty="0" smtClean="0"/>
              <a:t> </a:t>
            </a:r>
            <a:r>
              <a:rPr lang="de-AT" sz="900" dirty="0" err="1" smtClean="0"/>
              <a:t>defined</a:t>
            </a:r>
            <a:r>
              <a:rPr lang="de-AT" sz="900" dirty="0" smtClean="0"/>
              <a:t> a linear </a:t>
            </a:r>
            <a:r>
              <a:rPr lang="de-AT" sz="900" dirty="0" err="1" smtClean="0"/>
              <a:t>trend</a:t>
            </a:r>
            <a:r>
              <a:rPr lang="de-AT" sz="900" dirty="0" smtClean="0"/>
              <a:t> in EUR </a:t>
            </a:r>
            <a:r>
              <a:rPr lang="de-AT" sz="900" dirty="0" err="1" smtClean="0"/>
              <a:t>billion</a:t>
            </a:r>
            <a:r>
              <a:rPr lang="de-AT" sz="900" dirty="0" smtClean="0"/>
              <a:t> in 2014 minus real </a:t>
            </a:r>
            <a:r>
              <a:rPr lang="de-AT" sz="900" dirty="0" err="1" smtClean="0"/>
              <a:t>investment</a:t>
            </a:r>
            <a:r>
              <a:rPr lang="de-AT" sz="900" dirty="0" smtClean="0"/>
              <a:t> in EUR </a:t>
            </a:r>
            <a:r>
              <a:rPr lang="de-AT" sz="900" dirty="0" err="1" smtClean="0"/>
              <a:t>billion</a:t>
            </a:r>
            <a:r>
              <a:rPr lang="de-AT" sz="900" dirty="0" smtClean="0"/>
              <a:t> in 2014</a:t>
            </a:r>
            <a:endParaRPr lang="de-AT" sz="900" dirty="0"/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3547989" y="5831843"/>
            <a:ext cx="4408387" cy="819472"/>
          </a:xfrm>
        </p:spPr>
        <p:txBody>
          <a:bodyPr/>
          <a:lstStyle/>
          <a:p>
            <a:r>
              <a:rPr lang="de-AT" sz="900" dirty="0" err="1"/>
              <a:t>Taken</a:t>
            </a:r>
            <a:r>
              <a:rPr lang="de-AT" sz="900" dirty="0"/>
              <a:t> </a:t>
            </a:r>
            <a:r>
              <a:rPr lang="de-AT" sz="900" dirty="0" err="1"/>
              <a:t>from</a:t>
            </a:r>
            <a:r>
              <a:rPr lang="de-AT" sz="900" dirty="0"/>
              <a:t>: Wolff, G.B. (2015): </a:t>
            </a:r>
            <a:r>
              <a:rPr lang="de-AT" sz="900" dirty="0" smtClean="0"/>
              <a:t>„The </a:t>
            </a:r>
            <a:r>
              <a:rPr lang="de-AT" sz="900" dirty="0"/>
              <a:t>Juncker plan – </a:t>
            </a:r>
            <a:r>
              <a:rPr lang="de-AT" sz="900" dirty="0" err="1"/>
              <a:t>no</a:t>
            </a:r>
            <a:r>
              <a:rPr lang="de-AT" sz="900" dirty="0"/>
              <a:t> </a:t>
            </a:r>
            <a:r>
              <a:rPr lang="de-AT" sz="900" dirty="0" err="1"/>
              <a:t>risk</a:t>
            </a:r>
            <a:r>
              <a:rPr lang="de-AT" sz="900" dirty="0"/>
              <a:t>, </a:t>
            </a:r>
            <a:r>
              <a:rPr lang="de-AT" sz="900" dirty="0" err="1"/>
              <a:t>no</a:t>
            </a:r>
            <a:r>
              <a:rPr lang="de-AT" sz="900" dirty="0"/>
              <a:t> </a:t>
            </a:r>
            <a:r>
              <a:rPr lang="de-AT" sz="900" dirty="0" err="1" smtClean="0"/>
              <a:t>return</a:t>
            </a:r>
            <a:r>
              <a:rPr lang="de-AT" sz="900" dirty="0" smtClean="0"/>
              <a:t>“, </a:t>
            </a:r>
            <a:r>
              <a:rPr lang="de-AT" sz="900" dirty="0"/>
              <a:t>p.35; in BMWFW: </a:t>
            </a:r>
            <a:r>
              <a:rPr lang="de-AT" sz="900" dirty="0" smtClean="0"/>
              <a:t>„</a:t>
            </a:r>
            <a:r>
              <a:rPr lang="de-AT" sz="900" dirty="0" err="1" smtClean="0"/>
              <a:t>Investing</a:t>
            </a:r>
            <a:r>
              <a:rPr lang="de-AT" sz="900" dirty="0" smtClean="0"/>
              <a:t> </a:t>
            </a:r>
            <a:r>
              <a:rPr lang="de-AT" sz="900" dirty="0"/>
              <a:t>in </a:t>
            </a:r>
            <a:r>
              <a:rPr lang="de-AT" sz="900" dirty="0" err="1"/>
              <a:t>Europe‘s</a:t>
            </a:r>
            <a:r>
              <a:rPr lang="de-AT" sz="900" dirty="0"/>
              <a:t> </a:t>
            </a:r>
            <a:r>
              <a:rPr lang="de-AT" sz="900" dirty="0" smtClean="0"/>
              <a:t>Future“</a:t>
            </a:r>
            <a:endParaRPr lang="de-AT" sz="900" dirty="0"/>
          </a:p>
        </p:txBody>
      </p:sp>
    </p:spTree>
    <p:extLst>
      <p:ext uri="{BB962C8B-B14F-4D97-AF65-F5344CB8AC3E}">
        <p14:creationId xmlns:p14="http://schemas.microsoft.com/office/powerpoint/2010/main" xmlns="" val="21984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33962845"/>
              </p:ext>
            </p:extLst>
          </p:nvPr>
        </p:nvGraphicFramePr>
        <p:xfrm>
          <a:off x="396000" y="1556792"/>
          <a:ext cx="792041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139952" y="6381328"/>
            <a:ext cx="43204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000" dirty="0" smtClean="0"/>
              <a:t>Source: Austrian National Bank/ECB</a:t>
            </a:r>
            <a:endParaRPr lang="de-AT" sz="1000" dirty="0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427229" y="304800"/>
            <a:ext cx="5991200" cy="582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22" tIns="45712" rIns="91422" bIns="45712" numCol="1" anchor="b" anchorCtr="0" compatLnSpc="1">
            <a:prstTxWarp prst="textNoShape">
              <a:avLst/>
            </a:prstTxWarp>
            <a:noAutofit/>
          </a:bodyPr>
          <a:lstStyle>
            <a:lvl1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4000" b="0">
                <a:solidFill>
                  <a:srgbClr val="8F1D2E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6pPr>
            <a:lvl7pPr marL="9144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7pPr>
            <a:lvl8pPr marL="13716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8pPr>
            <a:lvl9pPr marL="18288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9pPr>
          </a:lstStyle>
          <a:p>
            <a:r>
              <a:rPr lang="de-AT" sz="3000" kern="0" dirty="0" err="1" smtClean="0"/>
              <a:t>Why</a:t>
            </a:r>
            <a:r>
              <a:rPr lang="de-AT" sz="3000" kern="0" dirty="0" smtClean="0"/>
              <a:t> </a:t>
            </a:r>
            <a:r>
              <a:rPr lang="de-AT" sz="3000" kern="0" dirty="0" err="1" smtClean="0"/>
              <a:t>public</a:t>
            </a:r>
            <a:r>
              <a:rPr lang="de-AT" sz="3000" kern="0" dirty="0" smtClean="0"/>
              <a:t> </a:t>
            </a:r>
            <a:r>
              <a:rPr lang="de-AT" sz="3000" kern="0" dirty="0" err="1" smtClean="0"/>
              <a:t>intervention</a:t>
            </a:r>
            <a:r>
              <a:rPr lang="de-AT" sz="3000" kern="0" dirty="0" smtClean="0"/>
              <a:t> …(2)</a:t>
            </a:r>
            <a:endParaRPr lang="de-AT" sz="3000" kern="0" dirty="0"/>
          </a:p>
        </p:txBody>
      </p:sp>
    </p:spTree>
    <p:extLst>
      <p:ext uri="{BB962C8B-B14F-4D97-AF65-F5344CB8AC3E}">
        <p14:creationId xmlns:p14="http://schemas.microsoft.com/office/powerpoint/2010/main" xmlns="" val="176768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Why</a:t>
            </a:r>
            <a:r>
              <a:rPr lang="de-AT" dirty="0" smtClean="0"/>
              <a:t> </a:t>
            </a:r>
            <a:r>
              <a:rPr lang="de-AT" dirty="0" err="1" smtClean="0"/>
              <a:t>public</a:t>
            </a:r>
            <a:r>
              <a:rPr lang="de-AT" dirty="0" smtClean="0"/>
              <a:t> </a:t>
            </a:r>
            <a:r>
              <a:rPr lang="de-AT" dirty="0" err="1" smtClean="0"/>
              <a:t>intervention</a:t>
            </a:r>
            <a:r>
              <a:rPr lang="de-AT" dirty="0" smtClean="0"/>
              <a:t> … (3)</a:t>
            </a:r>
            <a:endParaRPr lang="de-AT" dirty="0"/>
          </a:p>
        </p:txBody>
      </p:sp>
      <p:graphicFrame>
        <p:nvGraphicFramePr>
          <p:cNvPr id="5" name="Diagramm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9311234"/>
              </p:ext>
            </p:extLst>
          </p:nvPr>
        </p:nvGraphicFramePr>
        <p:xfrm>
          <a:off x="1403648" y="1268760"/>
          <a:ext cx="5415905" cy="523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139952" y="6381328"/>
            <a:ext cx="43204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1000" dirty="0" smtClean="0"/>
              <a:t>Source: Austrian National Bank/ECB</a:t>
            </a:r>
            <a:endParaRPr lang="de-AT" sz="1000" dirty="0"/>
          </a:p>
        </p:txBody>
      </p:sp>
    </p:spTree>
    <p:extLst>
      <p:ext uri="{BB962C8B-B14F-4D97-AF65-F5344CB8AC3E}">
        <p14:creationId xmlns:p14="http://schemas.microsoft.com/office/powerpoint/2010/main" xmlns="" val="63322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Public </a:t>
            </a:r>
            <a:r>
              <a:rPr lang="de-AT" dirty="0" err="1" smtClean="0"/>
              <a:t>intervention</a:t>
            </a:r>
            <a:r>
              <a:rPr lang="de-AT" dirty="0" smtClean="0"/>
              <a:t> (1)</a:t>
            </a:r>
            <a:endParaRPr lang="de-AT" dirty="0"/>
          </a:p>
        </p:txBody>
      </p:sp>
      <p:sp>
        <p:nvSpPr>
          <p:cNvPr id="5" name="Eingekerbter Richtungspfeil 4"/>
          <p:cNvSpPr/>
          <p:nvPr/>
        </p:nvSpPr>
        <p:spPr bwMode="auto">
          <a:xfrm rot="16200000">
            <a:off x="-1044623" y="3933056"/>
            <a:ext cx="4032448" cy="576064"/>
          </a:xfrm>
          <a:prstGeom prst="chevron">
            <a:avLst/>
          </a:prstGeom>
          <a:gradFill flip="none" rotWithShape="1">
            <a:gsLst>
              <a:gs pos="0">
                <a:schemeClr val="accent1"/>
              </a:gs>
              <a:gs pos="71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6" name="Textfeld 5"/>
          <p:cNvSpPr txBox="1"/>
          <p:nvPr/>
        </p:nvSpPr>
        <p:spPr>
          <a:xfrm rot="16200000">
            <a:off x="-1145230" y="3961656"/>
            <a:ext cx="30188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AT" b="1" dirty="0" smtClean="0"/>
              <a:t>Level </a:t>
            </a:r>
            <a:r>
              <a:rPr lang="de-AT" b="1" dirty="0" err="1" smtClean="0"/>
              <a:t>of</a:t>
            </a:r>
            <a:r>
              <a:rPr lang="de-AT" b="1" dirty="0" smtClean="0"/>
              <a:t> </a:t>
            </a:r>
            <a:r>
              <a:rPr lang="de-AT" b="1" dirty="0" err="1" smtClean="0"/>
              <a:t>Commitment</a:t>
            </a:r>
            <a:endParaRPr lang="de-AT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725511" y="2420888"/>
            <a:ext cx="534121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AT" sz="1100" b="1" dirty="0" smtClean="0">
                <a:solidFill>
                  <a:schemeClr val="bg1"/>
                </a:solidFill>
              </a:rPr>
              <a:t>high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55576" y="5596934"/>
            <a:ext cx="466794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AT" sz="1100" b="1" dirty="0" err="1" smtClean="0"/>
              <a:t>low</a:t>
            </a:r>
            <a:endParaRPr lang="de-AT" sz="1100" b="1" dirty="0"/>
          </a:p>
        </p:txBody>
      </p:sp>
      <p:sp>
        <p:nvSpPr>
          <p:cNvPr id="9" name="Ellipse 8"/>
          <p:cNvSpPr/>
          <p:nvPr/>
        </p:nvSpPr>
        <p:spPr bwMode="auto">
          <a:xfrm>
            <a:off x="1526729" y="2132856"/>
            <a:ext cx="3621335" cy="1512168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de-AT" sz="14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Venture Capital Fund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aws</a:t>
            </a:r>
            <a:r>
              <a:rPr kumimoji="0" lang="de-A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Mittelstandsfonds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aws</a:t>
            </a:r>
            <a:r>
              <a:rPr lang="de-A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Gründerfonds</a:t>
            </a:r>
            <a:endParaRPr kumimoji="0" lang="de-A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1691678" y="5080605"/>
            <a:ext cx="4104458" cy="1156707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AT" sz="1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Regulatory</a:t>
            </a:r>
            <a:r>
              <a:rPr kumimoji="0" lang="de-AT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Framework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Alternativfinanzierungsgesetz</a:t>
            </a:r>
            <a:endParaRPr lang="de-AT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4572000" y="2747404"/>
            <a:ext cx="4104456" cy="164805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AT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Co-Investment Instrument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EAF</a:t>
            </a:r>
            <a:r>
              <a:rPr lang="de-A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Austria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12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aws</a:t>
            </a:r>
            <a:r>
              <a:rPr lang="de-AT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Business Angel Fonds</a:t>
            </a:r>
            <a:endParaRPr kumimoji="0" lang="de-AT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1576608" y="3789040"/>
            <a:ext cx="3427440" cy="144016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AT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Fund-</a:t>
            </a:r>
            <a:r>
              <a:rPr kumimoji="0" lang="de-AT" sz="14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de-AT" sz="14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-Fund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Venture Capital Initiative</a:t>
            </a:r>
          </a:p>
          <a:p>
            <a:pPr marL="0" marR="0" indent="0" algn="l" defTabSz="8223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Cleantech</a:t>
            </a:r>
            <a:r>
              <a:rPr lang="de-AT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Initiative</a:t>
            </a:r>
            <a:endParaRPr kumimoji="0" lang="de-A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580112" y="4509120"/>
            <a:ext cx="3456384" cy="172819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82269" tIns="41134" rIns="82269" bIns="41134">
            <a:prstTxWarp prst="textNoShape">
              <a:avLst/>
            </a:prstTxWarp>
            <a:noAutofit/>
          </a:bodyPr>
          <a:lstStyle/>
          <a:p>
            <a:pPr defTabSz="822325" eaLnBrk="0" hangingPunct="0">
              <a:spcAft>
                <a:spcPts val="600"/>
              </a:spcAft>
            </a:pPr>
            <a:r>
              <a:rPr lang="de-DE" sz="1300" b="1" dirty="0" err="1" smtClean="0">
                <a:solidFill>
                  <a:srgbClr val="901D2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OBJECTIVE</a:t>
            </a:r>
            <a:endParaRPr lang="de-DE" sz="1300" b="1" dirty="0">
              <a:solidFill>
                <a:srgbClr val="901D2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1950" indent="-358775" defTabSz="822325" eaLnBrk="0" hangingPunct="0">
              <a:spcAft>
                <a:spcPts val="500"/>
              </a:spcAft>
              <a:buFont typeface="+mj-lt"/>
              <a:buAutoNum type="arabicPeriod"/>
            </a:pPr>
            <a:r>
              <a:rPr lang="en-US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mobilize private </a:t>
            </a:r>
            <a:r>
              <a:rPr lang="en-US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risk </a:t>
            </a:r>
            <a:r>
              <a:rPr lang="en-US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capital</a:t>
            </a:r>
          </a:p>
          <a:p>
            <a:pPr marL="361950" indent="-358775" defTabSz="822325" eaLnBrk="0" hangingPunct="0">
              <a:spcAft>
                <a:spcPts val="500"/>
              </a:spcAft>
              <a:buFont typeface="+mj-lt"/>
              <a:buAutoNum type="arabicPeriod"/>
            </a:pPr>
            <a:r>
              <a:rPr lang="en-US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enhance access to finance </a:t>
            </a:r>
            <a:r>
              <a:rPr lang="en-US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13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SMEs</a:t>
            </a:r>
            <a:r>
              <a:rPr lang="en-US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US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early and growth </a:t>
            </a:r>
            <a:r>
              <a:rPr lang="en-US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stages</a:t>
            </a:r>
          </a:p>
          <a:p>
            <a:pPr marL="361950" indent="-358775" defTabSz="822325" eaLnBrk="0" hangingPunct="0">
              <a:spcAft>
                <a:spcPts val="500"/>
              </a:spcAft>
              <a:buFont typeface="+mj-lt"/>
              <a:buAutoNum type="arabicPeriod"/>
            </a:pPr>
            <a:r>
              <a:rPr lang="en-US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 </a:t>
            </a:r>
            <a:r>
              <a:rPr lang="en-US" sz="1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long-term </a:t>
            </a:r>
            <a:r>
              <a:rPr lang="en-US" sz="1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financial stability</a:t>
            </a:r>
            <a:endParaRPr lang="de-DE" sz="13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1691678" y="1556792"/>
            <a:ext cx="5991200" cy="41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2" tIns="45712" rIns="91422" bIns="45712" numCol="1" anchor="t" anchorCtr="0" compatLnSpc="1">
            <a:prstTxWarp prst="textNoShape">
              <a:avLst/>
            </a:prstTxWarp>
          </a:bodyPr>
          <a:lstStyle>
            <a:lvl1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3000" b="0">
                <a:solidFill>
                  <a:srgbClr val="8F1D2E"/>
                </a:solidFill>
                <a:latin typeface="+mj-lt"/>
                <a:ea typeface="ＭＳ Ｐゴシック" pitchFamily="-72" charset="-128"/>
                <a:cs typeface="ＭＳ Ｐゴシック" pitchFamily="-72" charset="-128"/>
              </a:defRPr>
            </a:lvl1pPr>
            <a:lvl2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2pPr>
            <a:lvl3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3pPr>
            <a:lvl4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4pPr>
            <a:lvl5pPr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8F1D2E"/>
                </a:solidFill>
                <a:latin typeface="Verdana" pitchFamily="34" charset="0"/>
                <a:ea typeface="ＭＳ Ｐゴシック" pitchFamily="-72" charset="-128"/>
                <a:cs typeface="ＭＳ Ｐゴシック" pitchFamily="-72" charset="-128"/>
              </a:defRPr>
            </a:lvl5pPr>
            <a:lvl6pPr marL="4572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6pPr>
            <a:lvl7pPr marL="9144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7pPr>
            <a:lvl8pPr marL="13716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8pPr>
            <a:lvl9pPr marL="1828800" algn="l" defTabSz="1016000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01D2E"/>
                </a:solidFill>
                <a:latin typeface="Verdana" pitchFamily="34" charset="0"/>
              </a:defRPr>
            </a:lvl9pPr>
          </a:lstStyle>
          <a:p>
            <a:pPr algn="ctr"/>
            <a:r>
              <a:rPr lang="de-AT" sz="2000" b="1" kern="0" dirty="0" smtClean="0"/>
              <a:t>Alternative Financial Initiatives</a:t>
            </a:r>
            <a:endParaRPr lang="de-AT" sz="2000" b="1" kern="0" dirty="0"/>
          </a:p>
        </p:txBody>
      </p:sp>
    </p:spTree>
    <p:extLst>
      <p:ext uri="{BB962C8B-B14F-4D97-AF65-F5344CB8AC3E}">
        <p14:creationId xmlns:p14="http://schemas.microsoft.com/office/powerpoint/2010/main" xmlns="" val="395589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Public </a:t>
            </a:r>
            <a:r>
              <a:rPr lang="de-AT" dirty="0" err="1"/>
              <a:t>intervention</a:t>
            </a:r>
            <a:r>
              <a:rPr lang="de-AT" dirty="0"/>
              <a:t> </a:t>
            </a:r>
            <a:r>
              <a:rPr lang="de-AT" dirty="0" smtClean="0"/>
              <a:t>(2)</a:t>
            </a:r>
            <a:endParaRPr lang="de-AT" dirty="0"/>
          </a:p>
        </p:txBody>
      </p:sp>
      <p:pic>
        <p:nvPicPr>
          <p:cNvPr id="1026" name="Diagramm 2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76287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5263295"/>
      </p:ext>
    </p:extLst>
  </p:cSld>
  <p:clrMapOvr>
    <a:masterClrMapping/>
  </p:clrMapOvr>
</p:sld>
</file>

<file path=ppt/theme/theme1.xml><?xml version="1.0" encoding="utf-8"?>
<a:theme xmlns:a="http://schemas.openxmlformats.org/drawingml/2006/main" name="PPoint-Vorlage_deutsch">
  <a:themeElements>
    <a:clrScheme name="Benutzerdefiniert 2 Michi">
      <a:dk1>
        <a:srgbClr val="000000"/>
      </a:dk1>
      <a:lt1>
        <a:srgbClr val="FFFFFF"/>
      </a:lt1>
      <a:dk2>
        <a:srgbClr val="3E3E40"/>
      </a:dk2>
      <a:lt2>
        <a:srgbClr val="808080"/>
      </a:lt2>
      <a:accent1>
        <a:srgbClr val="8F1D2E"/>
      </a:accent1>
      <a:accent2>
        <a:srgbClr val="51AAD4"/>
      </a:accent2>
      <a:accent3>
        <a:srgbClr val="F7892F"/>
      </a:accent3>
      <a:accent4>
        <a:srgbClr val="9078AE"/>
      </a:accent4>
      <a:accent5>
        <a:srgbClr val="FFD900"/>
      </a:accent5>
      <a:accent6>
        <a:srgbClr val="666600"/>
      </a:accent6>
      <a:hlink>
        <a:srgbClr val="800000"/>
      </a:hlink>
      <a:folHlink>
        <a:srgbClr val="19194C"/>
      </a:folHlink>
    </a:clrScheme>
    <a:fontScheme name="Benutzerdefiniert 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2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23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PPoint-Vorlage_deutsch</Template>
  <TotalTime>0</TotalTime>
  <Words>250</Words>
  <Application>Microsoft Office PowerPoint</Application>
  <PresentationFormat>Bildschirmpräsentation (4:3)</PresentationFormat>
  <Paragraphs>44</Paragraphs>
  <Slides>8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PPoint-Vorlage_deutsch</vt:lpstr>
      <vt:lpstr>FIW Policy Panel  „The Juncker Plan“ 4.12.2014</vt:lpstr>
      <vt:lpstr>Investment Gap (1)</vt:lpstr>
      <vt:lpstr>Investment Gap (2)</vt:lpstr>
      <vt:lpstr>Why public intervention …(1)</vt:lpstr>
      <vt:lpstr>Folie 5</vt:lpstr>
      <vt:lpstr>Why public intervention … (3)</vt:lpstr>
      <vt:lpstr>Public intervention (1)</vt:lpstr>
      <vt:lpstr>Public intervention (2)</vt:lpstr>
    </vt:vector>
  </TitlesOfParts>
  <Company>BMWFW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Standortstrategie für (internationale) Leitbetriebe</dc:title>
  <dc:creator>spring</dc:creator>
  <cp:lastModifiedBy>ahudetz</cp:lastModifiedBy>
  <cp:revision>20</cp:revision>
  <dcterms:created xsi:type="dcterms:W3CDTF">2014-09-19T09:27:22Z</dcterms:created>
  <dcterms:modified xsi:type="dcterms:W3CDTF">2015-12-04T10:29:08Z</dcterms:modified>
</cp:coreProperties>
</file>