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256" r:id="rId2"/>
    <p:sldId id="422" r:id="rId3"/>
    <p:sldId id="421" r:id="rId4"/>
    <p:sldId id="401" r:id="rId5"/>
    <p:sldId id="402" r:id="rId6"/>
    <p:sldId id="405" r:id="rId7"/>
    <p:sldId id="409" r:id="rId8"/>
    <p:sldId id="419" r:id="rId9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rgbClr val="80808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31">
          <p15:clr>
            <a:srgbClr val="A4A3A4"/>
          </p15:clr>
        </p15:guide>
        <p15:guide id="2" pos="4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008000"/>
    <a:srgbClr val="009900"/>
    <a:srgbClr val="FCE3F5"/>
    <a:srgbClr val="FDE3F5"/>
    <a:srgbClr val="000000"/>
    <a:srgbClr val="808000"/>
    <a:srgbClr val="808080"/>
    <a:srgbClr val="FFFFF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8" autoAdjust="0"/>
    <p:restoredTop sz="98520" autoAdjust="0"/>
  </p:normalViewPr>
  <p:slideViewPr>
    <p:cSldViewPr snapToGrid="0">
      <p:cViewPr varScale="1">
        <p:scale>
          <a:sx n="111" d="100"/>
          <a:sy n="111" d="100"/>
        </p:scale>
        <p:origin x="-996" y="-90"/>
      </p:cViewPr>
      <p:guideLst>
        <p:guide orient="horz" pos="4131"/>
        <p:guide pos="4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26"/>
    </p:cViewPr>
  </p:sorterViewPr>
  <p:notesViewPr>
    <p:cSldViewPr snapToGrid="0">
      <p:cViewPr varScale="1">
        <p:scale>
          <a:sx n="87" d="100"/>
          <a:sy n="87" d="100"/>
        </p:scale>
        <p:origin x="-2760" y="-96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nder\w\Holzner\FR\2015_2\Box\EU%20net%20lend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nder\w\Holzner\FR\2015_2\Box\EU%20net%20lend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corp!$B$1</c:f>
              <c:strCache>
                <c:ptCount val="1"/>
                <c:pt idx="0">
                  <c:v>Net lending (+) or net borrowing (-): corporations, in % of GDP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corp!$B$2:$B$17</c:f>
              <c:numCache>
                <c:formatCode>General</c:formatCode>
                <c:ptCount val="16"/>
                <c:pt idx="0">
                  <c:v>-2.3370066960625535</c:v>
                </c:pt>
                <c:pt idx="1">
                  <c:v>-4.0551557825099849</c:v>
                </c:pt>
                <c:pt idx="2">
                  <c:v>-2.5891204029093657</c:v>
                </c:pt>
                <c:pt idx="3">
                  <c:v>-0.56952692084621515</c:v>
                </c:pt>
                <c:pt idx="4">
                  <c:v>0.38040645673357731</c:v>
                </c:pt>
                <c:pt idx="5">
                  <c:v>0.85899381463497815</c:v>
                </c:pt>
                <c:pt idx="6">
                  <c:v>0.4198765896227275</c:v>
                </c:pt>
                <c:pt idx="7">
                  <c:v>-0.27082755326012548</c:v>
                </c:pt>
                <c:pt idx="8">
                  <c:v>-0.67588305433823193</c:v>
                </c:pt>
                <c:pt idx="9">
                  <c:v>-0.80746397860839125</c:v>
                </c:pt>
                <c:pt idx="10">
                  <c:v>2.5309961103400331</c:v>
                </c:pt>
                <c:pt idx="11">
                  <c:v>3.0489764527867749</c:v>
                </c:pt>
                <c:pt idx="12">
                  <c:v>2.0926963202029607</c:v>
                </c:pt>
                <c:pt idx="13">
                  <c:v>2.7926769523089088</c:v>
                </c:pt>
                <c:pt idx="14">
                  <c:v>2.2207500500087471</c:v>
                </c:pt>
                <c:pt idx="15">
                  <c:v>1.9618318915018529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corp!$C$1</c:f>
              <c:strCache>
                <c:ptCount val="1"/>
                <c:pt idx="0">
                  <c:v>Real GDP growth, in %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corp!$C$2:$C$17</c:f>
              <c:numCache>
                <c:formatCode>General</c:formatCode>
                <c:ptCount val="16"/>
                <c:pt idx="0">
                  <c:v>3</c:v>
                </c:pt>
                <c:pt idx="1">
                  <c:v>3.8</c:v>
                </c:pt>
                <c:pt idx="2">
                  <c:v>2.2000000000000002</c:v>
                </c:pt>
                <c:pt idx="3">
                  <c:v>1.3</c:v>
                </c:pt>
                <c:pt idx="4">
                  <c:v>1.5</c:v>
                </c:pt>
                <c:pt idx="5">
                  <c:v>2.5</c:v>
                </c:pt>
                <c:pt idx="6">
                  <c:v>2</c:v>
                </c:pt>
                <c:pt idx="7">
                  <c:v>3.4</c:v>
                </c:pt>
                <c:pt idx="8">
                  <c:v>3.1</c:v>
                </c:pt>
                <c:pt idx="9">
                  <c:v>0.5</c:v>
                </c:pt>
                <c:pt idx="10">
                  <c:v>-4.4000000000000004</c:v>
                </c:pt>
                <c:pt idx="11">
                  <c:v>2.1</c:v>
                </c:pt>
                <c:pt idx="12">
                  <c:v>1.7</c:v>
                </c:pt>
                <c:pt idx="13">
                  <c:v>-0.5</c:v>
                </c:pt>
                <c:pt idx="14">
                  <c:v>0.2</c:v>
                </c:pt>
                <c:pt idx="15">
                  <c:v>1.4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corp!$D$1</c:f>
              <c:strCache>
                <c:ptCount val="1"/>
                <c:pt idx="0">
                  <c:v>x1</c:v>
                </c:pt>
              </c:strCache>
            </c:strRef>
          </c:tx>
          <c:spPr>
            <a:ln>
              <a:solidFill>
                <a:srgbClr val="002060"/>
              </a:solidFill>
              <a:prstDash val="dash"/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corp!$D$2:$D$17</c:f>
              <c:numCache>
                <c:formatCode>General</c:formatCode>
                <c:ptCount val="16"/>
                <c:pt idx="0">
                  <c:v>-0.98202706099279935</c:v>
                </c:pt>
                <c:pt idx="1">
                  <c:v>-0.98202706099279935</c:v>
                </c:pt>
                <c:pt idx="2">
                  <c:v>-0.98202706099279935</c:v>
                </c:pt>
                <c:pt idx="3">
                  <c:v>-0.98202706099279935</c:v>
                </c:pt>
                <c:pt idx="4">
                  <c:v>-0.98202706099279935</c:v>
                </c:pt>
                <c:pt idx="5">
                  <c:v>-0.98202706099279935</c:v>
                </c:pt>
                <c:pt idx="6">
                  <c:v>-0.98202706099279935</c:v>
                </c:pt>
                <c:pt idx="7">
                  <c:v>-0.98202706099279935</c:v>
                </c:pt>
                <c:pt idx="8">
                  <c:v>-0.98202706099279935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corp!$E$1</c:f>
              <c:strCache>
                <c:ptCount val="1"/>
                <c:pt idx="0">
                  <c:v>x2</c:v>
                </c:pt>
              </c:strCache>
            </c:strRef>
          </c:tx>
          <c:spPr>
            <a:ln>
              <a:solidFill>
                <a:srgbClr val="FFC000"/>
              </a:solidFill>
              <a:prstDash val="dash"/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corp!$E$2:$E$17</c:f>
              <c:numCache>
                <c:formatCode>General</c:formatCode>
                <c:ptCount val="16"/>
                <c:pt idx="0">
                  <c:v>2.5333333333333332</c:v>
                </c:pt>
                <c:pt idx="1">
                  <c:v>2.5333333333333332</c:v>
                </c:pt>
                <c:pt idx="2">
                  <c:v>2.5333333333333332</c:v>
                </c:pt>
                <c:pt idx="3">
                  <c:v>2.5333333333333332</c:v>
                </c:pt>
                <c:pt idx="4">
                  <c:v>2.5333333333333332</c:v>
                </c:pt>
                <c:pt idx="5">
                  <c:v>2.5333333333333332</c:v>
                </c:pt>
                <c:pt idx="6">
                  <c:v>2.5333333333333332</c:v>
                </c:pt>
                <c:pt idx="7">
                  <c:v>2.5333333333333332</c:v>
                </c:pt>
                <c:pt idx="8">
                  <c:v>2.5333333333333332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corp!$F$1</c:f>
              <c:strCache>
                <c:ptCount val="1"/>
                <c:pt idx="0">
                  <c:v>y1</c:v>
                </c:pt>
              </c:strCache>
            </c:strRef>
          </c:tx>
          <c:spPr>
            <a:ln>
              <a:solidFill>
                <a:srgbClr val="002060"/>
              </a:solidFill>
              <a:prstDash val="dash"/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corp!$F$2:$F$17</c:f>
              <c:numCache>
                <c:formatCode>General</c:formatCode>
                <c:ptCount val="16"/>
                <c:pt idx="9">
                  <c:v>1.9772091140772692</c:v>
                </c:pt>
                <c:pt idx="10">
                  <c:v>1.9772091140772692</c:v>
                </c:pt>
                <c:pt idx="11">
                  <c:v>1.9772091140772692</c:v>
                </c:pt>
                <c:pt idx="12">
                  <c:v>1.9772091140772692</c:v>
                </c:pt>
                <c:pt idx="13">
                  <c:v>1.9772091140772692</c:v>
                </c:pt>
                <c:pt idx="14">
                  <c:v>1.9772091140772692</c:v>
                </c:pt>
                <c:pt idx="15">
                  <c:v>1.9772091140772692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corp!$G$1</c:f>
              <c:strCache>
                <c:ptCount val="1"/>
                <c:pt idx="0">
                  <c:v>y2</c:v>
                </c:pt>
              </c:strCache>
            </c:strRef>
          </c:tx>
          <c:spPr>
            <a:ln>
              <a:solidFill>
                <a:srgbClr val="FFC000"/>
              </a:solidFill>
              <a:prstDash val="dash"/>
            </a:ln>
          </c:spPr>
          <c:marker>
            <c:symbol val="none"/>
          </c:marker>
          <c:cat>
            <c:numRef>
              <c:f>corp!$A$2:$A$17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corp!$G$2:$G$17</c:f>
              <c:numCache>
                <c:formatCode>General</c:formatCode>
                <c:ptCount val="16"/>
                <c:pt idx="9">
                  <c:v>0.14285714285714279</c:v>
                </c:pt>
                <c:pt idx="10">
                  <c:v>0.14285714285714279</c:v>
                </c:pt>
                <c:pt idx="11">
                  <c:v>0.14285714285714279</c:v>
                </c:pt>
                <c:pt idx="12">
                  <c:v>0.14285714285714279</c:v>
                </c:pt>
                <c:pt idx="13">
                  <c:v>0.14285714285714279</c:v>
                </c:pt>
                <c:pt idx="14">
                  <c:v>0.14285714285714279</c:v>
                </c:pt>
                <c:pt idx="15">
                  <c:v>0.14285714285714279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500160"/>
        <c:axId val="93512064"/>
      </c:lineChart>
      <c:catAx>
        <c:axId val="9350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512064"/>
        <c:crosses val="autoZero"/>
        <c:auto val="1"/>
        <c:lblAlgn val="ctr"/>
        <c:lblOffset val="100"/>
        <c:noMultiLvlLbl val="0"/>
      </c:catAx>
      <c:valAx>
        <c:axId val="93512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3500160"/>
        <c:crosses val="autoZero"/>
        <c:crossBetween val="between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external!$B$1</c:f>
              <c:strCache>
                <c:ptCount val="1"/>
                <c:pt idx="0">
                  <c:v>Net lending (+) or net borrowing (-): total economy, in % of GDP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external!$B$2:$B$17</c:f>
              <c:numCache>
                <c:formatCode>General</c:formatCode>
                <c:ptCount val="16"/>
                <c:pt idx="1">
                  <c:v>-0.47801957046213434</c:v>
                </c:pt>
                <c:pt idx="2">
                  <c:v>-0.18840691757467201</c:v>
                </c:pt>
                <c:pt idx="3">
                  <c:v>0.30574068031452756</c:v>
                </c:pt>
                <c:pt idx="4">
                  <c:v>0.2014942225364432</c:v>
                </c:pt>
                <c:pt idx="5">
                  <c:v>0.6087582011191528</c:v>
                </c:pt>
                <c:pt idx="6">
                  <c:v>0.16274819473035781</c:v>
                </c:pt>
                <c:pt idx="7">
                  <c:v>-0.12452534996462185</c:v>
                </c:pt>
                <c:pt idx="8">
                  <c:v>-0.36932654040912405</c:v>
                </c:pt>
                <c:pt idx="9">
                  <c:v>-1.177075582401939</c:v>
                </c:pt>
                <c:pt idx="10">
                  <c:v>7.409692082865179E-3</c:v>
                </c:pt>
                <c:pt idx="11">
                  <c:v>0.16289844560881367</c:v>
                </c:pt>
                <c:pt idx="12">
                  <c:v>0.4184482231472989</c:v>
                </c:pt>
                <c:pt idx="13">
                  <c:v>1.2197621625163242</c:v>
                </c:pt>
                <c:pt idx="14">
                  <c:v>1.7008864281058755</c:v>
                </c:pt>
                <c:pt idx="15">
                  <c:v>1.8516412372641007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external!$C$1</c:f>
              <c:strCache>
                <c:ptCount val="1"/>
                <c:pt idx="0">
                  <c:v>Real GDP growth, in %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external!$C$2:$C$17</c:f>
              <c:numCache>
                <c:formatCode>General</c:formatCode>
                <c:ptCount val="16"/>
                <c:pt idx="1">
                  <c:v>3.8</c:v>
                </c:pt>
                <c:pt idx="2">
                  <c:v>2.2000000000000002</c:v>
                </c:pt>
                <c:pt idx="3">
                  <c:v>1.3</c:v>
                </c:pt>
                <c:pt idx="4">
                  <c:v>1.5</c:v>
                </c:pt>
                <c:pt idx="5">
                  <c:v>2.5</c:v>
                </c:pt>
                <c:pt idx="6">
                  <c:v>2</c:v>
                </c:pt>
                <c:pt idx="7">
                  <c:v>3.4</c:v>
                </c:pt>
                <c:pt idx="8">
                  <c:v>3.1</c:v>
                </c:pt>
                <c:pt idx="9">
                  <c:v>0.5</c:v>
                </c:pt>
                <c:pt idx="10">
                  <c:v>-4.4000000000000004</c:v>
                </c:pt>
                <c:pt idx="11">
                  <c:v>2.1</c:v>
                </c:pt>
                <c:pt idx="12">
                  <c:v>1.7</c:v>
                </c:pt>
                <c:pt idx="13">
                  <c:v>-0.5</c:v>
                </c:pt>
                <c:pt idx="14">
                  <c:v>0.2</c:v>
                </c:pt>
                <c:pt idx="15">
                  <c:v>1.4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external!$D$1</c:f>
              <c:strCache>
                <c:ptCount val="1"/>
                <c:pt idx="0">
                  <c:v>x1</c:v>
                </c:pt>
              </c:strCache>
            </c:strRef>
          </c:tx>
          <c:spPr>
            <a:ln>
              <a:solidFill>
                <a:srgbClr val="002060"/>
              </a:solidFill>
              <a:prstDash val="dash"/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external!$D$2:$D$17</c:f>
              <c:numCache>
                <c:formatCode>General</c:formatCode>
                <c:ptCount val="16"/>
                <c:pt idx="1">
                  <c:v>1.4807865036241138E-2</c:v>
                </c:pt>
                <c:pt idx="2">
                  <c:v>1.4807865036241138E-2</c:v>
                </c:pt>
                <c:pt idx="3">
                  <c:v>1.4807865036241138E-2</c:v>
                </c:pt>
                <c:pt idx="4">
                  <c:v>1.4807865036241138E-2</c:v>
                </c:pt>
                <c:pt idx="5">
                  <c:v>1.4807865036241138E-2</c:v>
                </c:pt>
                <c:pt idx="6">
                  <c:v>1.4807865036241138E-2</c:v>
                </c:pt>
                <c:pt idx="7">
                  <c:v>1.4807865036241138E-2</c:v>
                </c:pt>
                <c:pt idx="8">
                  <c:v>1.4807865036241138E-2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external!$E$1</c:f>
              <c:strCache>
                <c:ptCount val="1"/>
                <c:pt idx="0">
                  <c:v>x2</c:v>
                </c:pt>
              </c:strCache>
            </c:strRef>
          </c:tx>
          <c:spPr>
            <a:ln>
              <a:solidFill>
                <a:srgbClr val="FFC000"/>
              </a:solidFill>
              <a:prstDash val="dash"/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external!$E$2:$E$17</c:f>
              <c:numCache>
                <c:formatCode>General</c:formatCode>
                <c:ptCount val="16"/>
                <c:pt idx="1">
                  <c:v>2.4750000000000001</c:v>
                </c:pt>
                <c:pt idx="2">
                  <c:v>2.4750000000000001</c:v>
                </c:pt>
                <c:pt idx="3">
                  <c:v>2.4750000000000001</c:v>
                </c:pt>
                <c:pt idx="4">
                  <c:v>2.4750000000000001</c:v>
                </c:pt>
                <c:pt idx="5">
                  <c:v>2.4750000000000001</c:v>
                </c:pt>
                <c:pt idx="6">
                  <c:v>2.4750000000000001</c:v>
                </c:pt>
                <c:pt idx="7">
                  <c:v>2.4750000000000001</c:v>
                </c:pt>
                <c:pt idx="8">
                  <c:v>2.4750000000000001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external!$F$1</c:f>
              <c:strCache>
                <c:ptCount val="1"/>
                <c:pt idx="0">
                  <c:v>y1</c:v>
                </c:pt>
              </c:strCache>
            </c:strRef>
          </c:tx>
          <c:spPr>
            <a:ln>
              <a:solidFill>
                <a:srgbClr val="002060"/>
              </a:solidFill>
              <a:prstDash val="dash"/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external!$F$2:$F$17</c:f>
              <c:numCache>
                <c:formatCode>General</c:formatCode>
                <c:ptCount val="16"/>
                <c:pt idx="9">
                  <c:v>0.59771008661761982</c:v>
                </c:pt>
                <c:pt idx="10">
                  <c:v>0.59771008661761982</c:v>
                </c:pt>
                <c:pt idx="11">
                  <c:v>0.59771008661761982</c:v>
                </c:pt>
                <c:pt idx="12">
                  <c:v>0.59771008661761982</c:v>
                </c:pt>
                <c:pt idx="13">
                  <c:v>0.59771008661761982</c:v>
                </c:pt>
                <c:pt idx="14">
                  <c:v>0.59771008661761982</c:v>
                </c:pt>
                <c:pt idx="15">
                  <c:v>0.59771008661761982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external!$G$1</c:f>
              <c:strCache>
                <c:ptCount val="1"/>
                <c:pt idx="0">
                  <c:v>y2</c:v>
                </c:pt>
              </c:strCache>
            </c:strRef>
          </c:tx>
          <c:spPr>
            <a:ln>
              <a:solidFill>
                <a:srgbClr val="FFC000"/>
              </a:solidFill>
              <a:prstDash val="dash"/>
            </a:ln>
          </c:spPr>
          <c:marker>
            <c:symbol val="none"/>
          </c:marker>
          <c:cat>
            <c:numRef>
              <c:f>external!$A$2:$A$17</c:f>
              <c:numCache>
                <c:formatCode>General</c:formatCode>
                <c:ptCount val="16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</c:v>
                </c:pt>
                <c:pt idx="14">
                  <c:v>2013</c:v>
                </c:pt>
                <c:pt idx="15">
                  <c:v>2014</c:v>
                </c:pt>
              </c:numCache>
            </c:numRef>
          </c:cat>
          <c:val>
            <c:numRef>
              <c:f>external!$G$2:$G$17</c:f>
              <c:numCache>
                <c:formatCode>General</c:formatCode>
                <c:ptCount val="16"/>
                <c:pt idx="9">
                  <c:v>0.14285714285714279</c:v>
                </c:pt>
                <c:pt idx="10">
                  <c:v>0.14285714285714279</c:v>
                </c:pt>
                <c:pt idx="11">
                  <c:v>0.14285714285714279</c:v>
                </c:pt>
                <c:pt idx="12">
                  <c:v>0.14285714285714279</c:v>
                </c:pt>
                <c:pt idx="13">
                  <c:v>0.14285714285714279</c:v>
                </c:pt>
                <c:pt idx="14">
                  <c:v>0.14285714285714279</c:v>
                </c:pt>
                <c:pt idx="15">
                  <c:v>0.14285714285714279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194240"/>
        <c:axId val="107195776"/>
      </c:lineChart>
      <c:catAx>
        <c:axId val="107194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95776"/>
        <c:crosses val="autoZero"/>
        <c:auto val="1"/>
        <c:lblAlgn val="ctr"/>
        <c:lblOffset val="100"/>
        <c:noMultiLvlLbl val="0"/>
      </c:catAx>
      <c:valAx>
        <c:axId val="107195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194240"/>
        <c:crosses val="autoZero"/>
        <c:crossBetween val="between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012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46400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108" tIns="46055" rIns="92108" bIns="46055" numCol="1" anchor="t" anchorCtr="0" compatLnSpc="1">
            <a:prstTxWarp prst="textNoShape">
              <a:avLst/>
            </a:prstTxWarp>
          </a:bodyPr>
          <a:lstStyle>
            <a:lvl1pPr defTabSz="920526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3"/>
            <a:ext cx="2946400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108" tIns="46055" rIns="92108" bIns="46055" numCol="1" anchor="t" anchorCtr="0" compatLnSpc="1">
            <a:prstTxWarp prst="textNoShape">
              <a:avLst/>
            </a:prstTxWarp>
          </a:bodyPr>
          <a:lstStyle>
            <a:lvl1pPr algn="r" defTabSz="920526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6C7344C-2D25-4AE9-BE7A-0C35419E600C}" type="datetime1">
              <a:rPr lang="de-DE"/>
              <a:pPr>
                <a:defRPr/>
              </a:pPr>
              <a:t>03.12.2015</a:t>
            </a:fld>
            <a:endParaRPr lang="de-DE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8" y="4714878"/>
            <a:ext cx="4987925" cy="4467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108" tIns="46055" rIns="92108" bIns="46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108" tIns="46055" rIns="92108" bIns="46055" numCol="1" anchor="b" anchorCtr="0" compatLnSpc="1">
            <a:prstTxWarp prst="textNoShape">
              <a:avLst/>
            </a:prstTxWarp>
          </a:bodyPr>
          <a:lstStyle>
            <a:lvl1pPr defTabSz="920526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108" tIns="46055" rIns="92108" bIns="46055" numCol="1" anchor="b" anchorCtr="0" compatLnSpc="1">
            <a:prstTxWarp prst="textNoShape">
              <a:avLst/>
            </a:prstTxWarp>
          </a:bodyPr>
          <a:lstStyle>
            <a:lvl1pPr algn="r" defTabSz="920526">
              <a:defRPr kumimoji="0"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BC2CBFF-27E8-4EE5-A639-457F79FE20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2400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neues logo - The Vienna Institute_TheSans.png"/>
          <p:cNvPicPr>
            <a:picLocks noChangeAspect="1"/>
          </p:cNvPicPr>
          <p:nvPr userDrawn="1"/>
        </p:nvPicPr>
        <p:blipFill>
          <a:blip r:embed="rId2" cstate="print"/>
          <a:srcRect b="16712"/>
          <a:stretch>
            <a:fillRect/>
          </a:stretch>
        </p:blipFill>
        <p:spPr>
          <a:xfrm>
            <a:off x="377723" y="315267"/>
            <a:ext cx="1963573" cy="572400"/>
          </a:xfrm>
          <a:prstGeom prst="rect">
            <a:avLst/>
          </a:prstGeom>
        </p:spPr>
      </p:pic>
      <p:pic>
        <p:nvPicPr>
          <p:cNvPr id="10" name="Grafik 55" descr="Background new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240"/>
            <a:ext cx="9144000" cy="569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698750" y="257175"/>
            <a:ext cx="1651000" cy="646331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de-DE" sz="1200" dirty="0">
                <a:solidFill>
                  <a:schemeClr val="tx1"/>
                </a:solidFill>
              </a:rPr>
              <a:t>Wiener Institut für Internationale Wirtschaftsvergleiche</a:t>
            </a:r>
            <a:endParaRPr kumimoji="0" lang="de-AT" sz="1200" dirty="0">
              <a:solidFill>
                <a:schemeClr val="tx1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640263" y="266700"/>
            <a:ext cx="1989137" cy="646331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de-AT" sz="1200" dirty="0">
                <a:solidFill>
                  <a:schemeClr val="tx1"/>
                </a:solidFill>
              </a:rPr>
              <a:t>The Vienna Institute </a:t>
            </a:r>
            <a:r>
              <a:rPr kumimoji="0" lang="de-AT" sz="1200" dirty="0" err="1">
                <a:solidFill>
                  <a:schemeClr val="tx1"/>
                </a:solidFill>
              </a:rPr>
              <a:t>for</a:t>
            </a:r>
            <a:r>
              <a:rPr kumimoji="0" lang="de-AT" sz="1200" dirty="0">
                <a:solidFill>
                  <a:schemeClr val="tx1"/>
                </a:solidFill>
              </a:rPr>
              <a:t> International </a:t>
            </a:r>
            <a:r>
              <a:rPr kumimoji="0" lang="de-AT" sz="1200" dirty="0" err="1">
                <a:solidFill>
                  <a:schemeClr val="tx1"/>
                </a:solidFill>
              </a:rPr>
              <a:t>Economic</a:t>
            </a:r>
            <a:r>
              <a:rPr kumimoji="0" lang="de-AT" sz="1200" dirty="0">
                <a:solidFill>
                  <a:schemeClr val="tx1"/>
                </a:solidFill>
              </a:rPr>
              <a:t> </a:t>
            </a:r>
            <a:r>
              <a:rPr kumimoji="0" lang="de-DE" sz="1200" dirty="0">
                <a:solidFill>
                  <a:schemeClr val="tx1"/>
                </a:solidFill>
              </a:rPr>
              <a:t>Studies</a:t>
            </a:r>
            <a:endParaRPr kumimoji="0" lang="de-AT" sz="1200" dirty="0">
              <a:solidFill>
                <a:schemeClr val="tx1"/>
              </a:solidFill>
            </a:endParaRPr>
          </a:p>
        </p:txBody>
      </p:sp>
      <p:sp>
        <p:nvSpPr>
          <p:cNvPr id="9" name="Text Box 29"/>
          <p:cNvSpPr txBox="1">
            <a:spLocks noChangeArrowheads="1"/>
          </p:cNvSpPr>
          <p:nvPr/>
        </p:nvSpPr>
        <p:spPr bwMode="auto">
          <a:xfrm>
            <a:off x="7004177" y="350838"/>
            <a:ext cx="2613025" cy="336550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0" lang="de-DE" sz="1600" smtClean="0">
                <a:solidFill>
                  <a:schemeClr val="tx1"/>
                </a:solidFill>
              </a:rPr>
              <a:t>www.wiiw.ac.at</a:t>
            </a:r>
            <a:endParaRPr kumimoji="0" lang="de-AT" sz="1600" dirty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571311" y="4718303"/>
            <a:ext cx="7902130" cy="610040"/>
          </a:xfrm>
        </p:spPr>
        <p:txBody>
          <a:bodyPr lIns="92075" tIns="46038" rIns="92075" bIns="46038">
            <a:spAutoFit/>
          </a:bodyPr>
          <a:lstStyle>
            <a:lvl1pPr marL="0" indent="0">
              <a:buFont typeface="Wingdings" pitchFamily="2" charset="2"/>
              <a:buNone/>
              <a:tabLst/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Name des Referenten</a:t>
            </a:r>
            <a:endParaRPr lang="de-DE" dirty="0"/>
          </a:p>
        </p:txBody>
      </p:sp>
      <p:sp>
        <p:nvSpPr>
          <p:cNvPr id="17429" name="Rectangle 21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78738" y="3462528"/>
            <a:ext cx="7906893" cy="1126462"/>
          </a:xfrm>
        </p:spPr>
        <p:txBody>
          <a:bodyPr anchor="ctr">
            <a:sp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AT" dirty="0" smtClean="0"/>
              <a:t>Titel des Vortrags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72580" y="1681798"/>
            <a:ext cx="7900987" cy="535531"/>
          </a:xfrm>
        </p:spPr>
        <p:txBody>
          <a:bodyPr>
            <a:spAutoFit/>
          </a:bodyPr>
          <a:lstStyle>
            <a:lvl1pPr marL="0" indent="0"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Veranstaltungstitel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560832" y="2352675"/>
            <a:ext cx="7936992" cy="535531"/>
          </a:xfrm>
        </p:spPr>
        <p:txBody>
          <a:bodyPr>
            <a:spAutoFit/>
          </a:bodyPr>
          <a:lstStyle>
            <a:lvl1pPr marL="0" indent="0">
              <a:buFontTx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Datum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523875" y="1951038"/>
            <a:ext cx="8047038" cy="42306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554927" y="6260085"/>
            <a:ext cx="6979729" cy="374078"/>
          </a:xfrm>
        </p:spPr>
        <p:txBody>
          <a:bodyPr anchor="b" anchorCtr="0"/>
          <a:lstStyle>
            <a:lvl1pPr marL="0" indent="0">
              <a:buNone/>
              <a:tabLst/>
              <a:defRPr sz="12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 smtClean="0"/>
              <a:t>Quelle oder </a:t>
            </a:r>
            <a:r>
              <a:rPr lang="de-DE" dirty="0" err="1" smtClean="0"/>
              <a:t>Bermerkungstext</a:t>
            </a:r>
            <a:r>
              <a:rPr lang="de-DE" dirty="0" smtClean="0"/>
              <a:t> 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516446" y="804863"/>
            <a:ext cx="804233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DE" dirty="0" smtClean="0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75107" y="6229350"/>
            <a:ext cx="7107935" cy="404813"/>
          </a:xfrm>
        </p:spPr>
        <p:txBody>
          <a:bodyPr anchor="b" anchorCtr="0"/>
          <a:lstStyle>
            <a:lvl1pPr marL="0" indent="0">
              <a:buNone/>
              <a:defRPr sz="1200"/>
            </a:lvl1pPr>
          </a:lstStyle>
          <a:p>
            <a:pPr lvl="0"/>
            <a:r>
              <a:rPr lang="de-AT" dirty="0" err="1" smtClean="0"/>
              <a:t>Fusszeile</a:t>
            </a:r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15" name="Titel 14"/>
          <p:cNvSpPr>
            <a:spLocks noGrp="1"/>
          </p:cNvSpPr>
          <p:nvPr>
            <p:ph type="title" hasCustomPrompt="1"/>
          </p:nvPr>
        </p:nvSpPr>
        <p:spPr>
          <a:xfrm>
            <a:off x="512064" y="804863"/>
            <a:ext cx="8046720" cy="97872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Kernaussage </a:t>
            </a:r>
            <a:br>
              <a:rPr lang="de-DE" dirty="0" smtClean="0"/>
            </a:br>
            <a:r>
              <a:rPr lang="de-DE" dirty="0" smtClean="0"/>
              <a:t>der Folie auch 2-zeilig möglich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60832" y="6229350"/>
            <a:ext cx="7107935" cy="404813"/>
          </a:xfrm>
        </p:spPr>
        <p:txBody>
          <a:bodyPr anchor="b" anchorCtr="0"/>
          <a:lstStyle>
            <a:lvl1pPr marL="0" indent="0">
              <a:buNone/>
              <a:defRPr sz="1200"/>
            </a:lvl1pPr>
          </a:lstStyle>
          <a:p>
            <a:pPr lvl="0"/>
            <a:r>
              <a:rPr lang="de-AT" dirty="0" err="1" smtClean="0"/>
              <a:t>Fusszeile</a:t>
            </a:r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454164" y="1775871"/>
            <a:ext cx="8014704" cy="474853"/>
          </a:xfrm>
        </p:spPr>
        <p:txBody>
          <a:bodyPr/>
          <a:lstStyle>
            <a:lvl1pPr marL="0" indent="0">
              <a:buFontTx/>
              <a:buNone/>
              <a:tabLst>
                <a:tab pos="1046163" algn="l"/>
              </a:tabLst>
              <a:defRPr/>
            </a:lvl1pPr>
          </a:lstStyle>
          <a:p>
            <a:pPr lvl="0"/>
            <a:r>
              <a:rPr lang="de-DE" dirty="0" smtClean="0"/>
              <a:t>Hier ev. zusätzlich Diagrammüberschrift einfügen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 hasCustomPrompt="1"/>
          </p:nvPr>
        </p:nvSpPr>
        <p:spPr>
          <a:xfrm>
            <a:off x="473964" y="804863"/>
            <a:ext cx="8046720" cy="97872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Kernaussage </a:t>
            </a:r>
            <a:br>
              <a:rPr lang="de-DE" dirty="0" smtClean="0"/>
            </a:br>
            <a:r>
              <a:rPr lang="de-DE" dirty="0" smtClean="0"/>
              <a:t>der Folie auch 2-zeilig möglich</a:t>
            </a:r>
            <a:endParaRPr lang="de-DE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neues logo - The Vienna Institute_TheSans.png"/>
          <p:cNvPicPr>
            <a:picLocks noChangeAspect="1"/>
          </p:cNvPicPr>
          <p:nvPr/>
        </p:nvPicPr>
        <p:blipFill>
          <a:blip r:embed="rId7" cstate="print"/>
          <a:srcRect b="16712"/>
          <a:stretch>
            <a:fillRect/>
          </a:stretch>
        </p:blipFill>
        <p:spPr>
          <a:xfrm>
            <a:off x="231419" y="156771"/>
            <a:ext cx="1963573" cy="572400"/>
          </a:xfrm>
          <a:prstGeom prst="rect">
            <a:avLst/>
          </a:prstGeom>
        </p:spPr>
      </p:pic>
      <p:sp>
        <p:nvSpPr>
          <p:cNvPr id="20483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516446" y="804863"/>
            <a:ext cx="804233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 smtClean="0"/>
              <a:t>Kernaussage </a:t>
            </a:r>
            <a:br>
              <a:rPr lang="de-DE" dirty="0" smtClean="0"/>
            </a:br>
            <a:r>
              <a:rPr lang="de-DE" dirty="0" smtClean="0"/>
              <a:t>der Folie  - auch 2-zeilig möglich </a:t>
            </a:r>
          </a:p>
        </p:txBody>
      </p:sp>
      <p:grpSp>
        <p:nvGrpSpPr>
          <p:cNvPr id="20484" name="Group 36"/>
          <p:cNvGrpSpPr>
            <a:grpSpLocks/>
          </p:cNvGrpSpPr>
          <p:nvPr/>
        </p:nvGrpSpPr>
        <p:grpSpPr bwMode="auto">
          <a:xfrm>
            <a:off x="2587625" y="1143000"/>
            <a:ext cx="2060575" cy="4632325"/>
            <a:chOff x="1630" y="720"/>
            <a:chExt cx="1298" cy="2918"/>
          </a:xfrm>
        </p:grpSpPr>
        <p:sp>
          <p:nvSpPr>
            <p:cNvPr id="16421" name="Rectangle 37"/>
            <p:cNvSpPr>
              <a:spLocks noChangeArrowheads="1"/>
            </p:cNvSpPr>
            <p:nvPr/>
          </p:nvSpPr>
          <p:spPr bwMode="auto">
            <a:xfrm rot="1314767">
              <a:off x="1630" y="2918"/>
              <a:ext cx="3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422" name="Rectangle 38"/>
            <p:cNvSpPr>
              <a:spLocks noChangeArrowheads="1"/>
            </p:cNvSpPr>
            <p:nvPr/>
          </p:nvSpPr>
          <p:spPr bwMode="auto">
            <a:xfrm rot="1314767">
              <a:off x="2544" y="720"/>
              <a:ext cx="384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0" y="-19050"/>
            <a:ext cx="9144000" cy="468313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486" name="Picture 51" descr="wiiw_logo-farbe"/>
          <p:cNvPicPr>
            <a:picLocks noChangeAspect="1" noChangeArrowheads="1"/>
          </p:cNvPicPr>
          <p:nvPr/>
        </p:nvPicPr>
        <p:blipFill>
          <a:blip r:embed="rId8" cstate="print"/>
          <a:srcRect l="42717" t="-3972"/>
          <a:stretch>
            <a:fillRect/>
          </a:stretch>
        </p:blipFill>
        <p:spPr bwMode="auto">
          <a:xfrm>
            <a:off x="7997952" y="6205728"/>
            <a:ext cx="595630" cy="47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7644702" y="6237288"/>
            <a:ext cx="428322" cy="461665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  <a:latin typeface="Symbol" pitchFamily="18" charset="2"/>
              </a:rPr>
              <a:t>Ó</a:t>
            </a:r>
            <a:endParaRPr lang="de-DE" sz="1800" dirty="0">
              <a:solidFill>
                <a:srgbClr val="000000"/>
              </a:solidFill>
              <a:latin typeface="TheSans B6 SemiBold" pitchFamily="50" charset="0"/>
            </a:endParaRPr>
          </a:p>
        </p:txBody>
      </p:sp>
      <p:sp>
        <p:nvSpPr>
          <p:cNvPr id="16452" name="Text Box 68"/>
          <p:cNvSpPr txBox="1">
            <a:spLocks noChangeArrowheads="1"/>
          </p:cNvSpPr>
          <p:nvPr/>
        </p:nvSpPr>
        <p:spPr bwMode="auto">
          <a:xfrm>
            <a:off x="7785545" y="354711"/>
            <a:ext cx="869950" cy="274638"/>
          </a:xfrm>
          <a:prstGeom prst="rect">
            <a:avLst/>
          </a:prstGeom>
          <a:noFill/>
          <a:ln w="9525" cap="sq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809BDCF1-032C-4650-9C27-A924BC864BC2}" type="slidenum">
              <a:rPr lang="de-AT" sz="1200">
                <a:solidFill>
                  <a:srgbClr val="000000"/>
                </a:solidFill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AT" sz="1200" dirty="0">
              <a:solidFill>
                <a:srgbClr val="000000"/>
              </a:solidFill>
            </a:endParaRPr>
          </a:p>
        </p:txBody>
      </p:sp>
      <p:sp>
        <p:nvSpPr>
          <p:cNvPr id="20489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7937" y="1975104"/>
            <a:ext cx="8063039" cy="419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Klicken Sie, um die Formate des Vorlagentextes zu bearbeiten</a:t>
            </a:r>
          </a:p>
          <a:p>
            <a:pPr lvl="1"/>
            <a:r>
              <a:rPr lang="de-AT" dirty="0" smtClean="0"/>
              <a:t>Zweite Ebene</a:t>
            </a:r>
            <a:endParaRPr lang="de-DE" dirty="0" smtClean="0"/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6" r:id="rId3"/>
    <p:sldLayoutId id="2147483701" r:id="rId4"/>
    <p:sldLayoutId id="2147483702" r:id="rId5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2pPr>
      <a:lvl3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3pPr>
      <a:lvl4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4pPr>
      <a:lvl5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20000"/>
        </a:lnSpc>
        <a:spcBef>
          <a:spcPct val="50000"/>
        </a:spcBef>
        <a:spcAft>
          <a:spcPct val="0"/>
        </a:spcAft>
        <a:buClr>
          <a:srgbClr val="F8CA1B"/>
        </a:buClr>
        <a:buSzPct val="120000"/>
        <a:buFont typeface="Wingdings" pitchFamily="2" charset="2"/>
        <a:buChar char="§"/>
        <a:tabLst>
          <a:tab pos="1046163" algn="l"/>
        </a:tabLst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FFA700"/>
        </a:buClr>
        <a:buChar char="-"/>
        <a:tabLst>
          <a:tab pos="1046163" algn="l"/>
        </a:tabLst>
        <a:defRPr kumimoji="1" sz="2400">
          <a:solidFill>
            <a:srgbClr val="000000"/>
          </a:solidFill>
          <a:latin typeface="+mn-lt"/>
        </a:defRPr>
      </a:lvl2pPr>
      <a:lvl3pPr marL="1162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tabLst>
          <a:tab pos="1046163" algn="l"/>
        </a:tabLst>
        <a:defRPr kumimoji="1"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ntertitel 16"/>
          <p:cNvSpPr>
            <a:spLocks noGrp="1"/>
          </p:cNvSpPr>
          <p:nvPr>
            <p:ph type="subTitle" sz="quarter" idx="1"/>
          </p:nvPr>
        </p:nvSpPr>
        <p:spPr>
          <a:xfrm>
            <a:off x="676275" y="5110181"/>
            <a:ext cx="7806691" cy="495393"/>
          </a:xfrm>
        </p:spPr>
        <p:txBody>
          <a:bodyPr/>
          <a:lstStyle/>
          <a:p>
            <a:r>
              <a:rPr lang="de-DE" sz="2400" dirty="0" smtClean="0"/>
              <a:t>Mario Holzner</a:t>
            </a:r>
          </a:p>
        </p:txBody>
      </p:sp>
      <p:sp>
        <p:nvSpPr>
          <p:cNvPr id="16" name="Titel 15"/>
          <p:cNvSpPr>
            <a:spLocks noGrp="1"/>
          </p:cNvSpPr>
          <p:nvPr>
            <p:ph type="ctrTitle" sz="quarter"/>
          </p:nvPr>
        </p:nvSpPr>
        <p:spPr>
          <a:xfrm>
            <a:off x="676275" y="3158299"/>
            <a:ext cx="7916182" cy="1052596"/>
          </a:xfrm>
        </p:spPr>
        <p:txBody>
          <a:bodyPr/>
          <a:lstStyle/>
          <a:p>
            <a:r>
              <a:rPr lang="en-US" dirty="0"/>
              <a:t>Policy Panel: The Juncker Plan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400" dirty="0" smtClean="0"/>
              <a:t>Lack of investment in the EU and beyond</a:t>
            </a:r>
            <a:endParaRPr lang="de-DE" sz="2400" b="1" dirty="0" smtClean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1"/>
          </p:nvPr>
        </p:nvSpPr>
        <p:spPr>
          <a:xfrm>
            <a:off x="676275" y="1828881"/>
            <a:ext cx="8399359" cy="1163395"/>
          </a:xfrm>
        </p:spPr>
        <p:txBody>
          <a:bodyPr/>
          <a:lstStyle/>
          <a:p>
            <a:r>
              <a:rPr lang="en-US" dirty="0" smtClean="0"/>
              <a:t>8th  </a:t>
            </a:r>
            <a:r>
              <a:rPr lang="en-US" dirty="0"/>
              <a:t>FIW-Research Conference </a:t>
            </a:r>
            <a:r>
              <a:rPr lang="en-US" dirty="0" smtClean="0"/>
              <a:t>„International Economics“</a:t>
            </a:r>
          </a:p>
          <a:p>
            <a:r>
              <a:rPr lang="en-US" dirty="0" smtClean="0"/>
              <a:t>4 December 2015 </a:t>
            </a:r>
            <a:endParaRPr lang="de-DE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676275" y="6400800"/>
            <a:ext cx="8245534" cy="267547"/>
          </a:xfrm>
        </p:spPr>
        <p:txBody>
          <a:bodyPr/>
          <a:lstStyle/>
          <a:p>
            <a:r>
              <a:rPr lang="en-GB" sz="1000" i="1" dirty="0" smtClean="0"/>
              <a:t>Source</a:t>
            </a:r>
            <a:r>
              <a:rPr lang="en-GB" sz="1000" dirty="0"/>
              <a:t>: </a:t>
            </a:r>
            <a:r>
              <a:rPr lang="en-GB" sz="1000" dirty="0" smtClean="0"/>
              <a:t>AMECO, Eurostat.</a:t>
            </a:r>
            <a:endParaRPr lang="en-GB" sz="1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828941" y="992240"/>
            <a:ext cx="8140935" cy="474853"/>
          </a:xfrm>
        </p:spPr>
        <p:txBody>
          <a:bodyPr/>
          <a:lstStyle/>
          <a:p>
            <a:r>
              <a:rPr lang="en-GB" sz="1800" dirty="0" smtClean="0"/>
              <a:t>EU corporate net lending/net borrowing position and overall GDP growth </a:t>
            </a:r>
            <a:endParaRPr lang="en-GB" sz="1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03305" y="557036"/>
            <a:ext cx="8340694" cy="535531"/>
          </a:xfrm>
        </p:spPr>
        <p:txBody>
          <a:bodyPr/>
          <a:lstStyle/>
          <a:p>
            <a:r>
              <a:rPr lang="en-GB" dirty="0" smtClean="0"/>
              <a:t>Excessive saving/lack of investment in EU corporate sector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 bwMode="auto">
          <a:xfrm>
            <a:off x="4962525" y="2038350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895975" y="2085975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210437"/>
              </p:ext>
            </p:extLst>
          </p:nvPr>
        </p:nvGraphicFramePr>
        <p:xfrm>
          <a:off x="676276" y="1392964"/>
          <a:ext cx="8074618" cy="4888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975845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676275" y="6426437"/>
            <a:ext cx="8245534" cy="241910"/>
          </a:xfrm>
        </p:spPr>
        <p:txBody>
          <a:bodyPr/>
          <a:lstStyle/>
          <a:p>
            <a:r>
              <a:rPr lang="en-GB" sz="1000" i="1" dirty="0" smtClean="0"/>
              <a:t>Source</a:t>
            </a:r>
            <a:r>
              <a:rPr lang="en-GB" sz="1000" dirty="0"/>
              <a:t>: </a:t>
            </a:r>
            <a:r>
              <a:rPr lang="en-GB" sz="1000" dirty="0"/>
              <a:t>AMECO, Eurostat.</a:t>
            </a:r>
            <a:endParaRPr lang="en-GB" sz="1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828941" y="992240"/>
            <a:ext cx="8140935" cy="474853"/>
          </a:xfrm>
        </p:spPr>
        <p:txBody>
          <a:bodyPr/>
          <a:lstStyle/>
          <a:p>
            <a:r>
              <a:rPr lang="en-GB" sz="1800" dirty="0" smtClean="0"/>
              <a:t>EU total economy net lending/net borrowing position and overall GDP growth </a:t>
            </a:r>
            <a:endParaRPr lang="en-GB" sz="1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03305" y="557036"/>
            <a:ext cx="8340694" cy="494751"/>
          </a:xfrm>
        </p:spPr>
        <p:txBody>
          <a:bodyPr/>
          <a:lstStyle/>
          <a:p>
            <a:r>
              <a:rPr lang="en-GB" dirty="0" smtClean="0"/>
              <a:t>In the age of austerity: export of EU savings glut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 bwMode="auto">
          <a:xfrm>
            <a:off x="4962525" y="2038350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895975" y="2085975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graphicFrame>
        <p:nvGraphicFramePr>
          <p:cNvPr id="10" name="Diagramm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875438"/>
              </p:ext>
            </p:extLst>
          </p:nvPr>
        </p:nvGraphicFramePr>
        <p:xfrm>
          <a:off x="676275" y="1416019"/>
          <a:ext cx="8023344" cy="4788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93420330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676275" y="5990602"/>
            <a:ext cx="8245534" cy="677745"/>
          </a:xfrm>
        </p:spPr>
        <p:txBody>
          <a:bodyPr/>
          <a:lstStyle/>
          <a:p>
            <a:r>
              <a:rPr lang="en-GB" sz="1000" i="1" dirty="0"/>
              <a:t>Note</a:t>
            </a:r>
            <a:r>
              <a:rPr lang="en-GB" sz="1000" dirty="0"/>
              <a:t>: Interpolation for Ireland; extrapolation for Slovenia; Kosovo 2002 estimate based on </a:t>
            </a:r>
            <a:r>
              <a:rPr lang="en-GB" sz="1000" dirty="0" err="1"/>
              <a:t>wiiw</a:t>
            </a:r>
            <a:r>
              <a:rPr lang="en-GB" sz="1000" dirty="0"/>
              <a:t> data; </a:t>
            </a:r>
            <a:r>
              <a:rPr lang="en-GB" sz="1000" dirty="0" smtClean="0"/>
              <a:t>Czechoslovak observation </a:t>
            </a:r>
            <a:r>
              <a:rPr lang="en-GB" sz="1000" dirty="0"/>
              <a:t>for </a:t>
            </a:r>
            <a:r>
              <a:rPr lang="en-GB" sz="1000" dirty="0" err="1"/>
              <a:t>Cezch</a:t>
            </a:r>
            <a:r>
              <a:rPr lang="en-GB" sz="1000" dirty="0"/>
              <a:t> and Slovak </a:t>
            </a:r>
            <a:r>
              <a:rPr lang="en-GB" sz="1000" dirty="0" smtClean="0"/>
              <a:t>Republic</a:t>
            </a:r>
            <a:r>
              <a:rPr lang="en-GB" sz="1000" dirty="0"/>
              <a:t>; Belgian observation for Luxembourg, Soviet observation for Russia, Estonia, Latvia, Lithuania, Belarus, Ukraine and Moldova.</a:t>
            </a:r>
          </a:p>
          <a:p>
            <a:r>
              <a:rPr lang="en-GB" sz="1000" i="1" dirty="0"/>
              <a:t>Source</a:t>
            </a:r>
            <a:r>
              <a:rPr lang="en-GB" sz="1000" dirty="0"/>
              <a:t>: The Maddison-Project, </a:t>
            </a:r>
            <a:r>
              <a:rPr lang="en-GB" sz="1000" dirty="0" err="1"/>
              <a:t>wiiw</a:t>
            </a:r>
            <a:r>
              <a:rPr lang="en-GB" sz="1000" dirty="0"/>
              <a:t>, own estimates.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52383" y="992240"/>
            <a:ext cx="8014704" cy="474853"/>
          </a:xfrm>
        </p:spPr>
        <p:txBody>
          <a:bodyPr/>
          <a:lstStyle/>
          <a:p>
            <a:r>
              <a:rPr lang="en-GB" sz="1800" dirty="0"/>
              <a:t>Year of surpassing 2000 USD in GDP per capita (1990 Int. GK$) 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34075" y="557036"/>
            <a:ext cx="8046720" cy="494751"/>
          </a:xfrm>
        </p:spPr>
        <p:txBody>
          <a:bodyPr/>
          <a:lstStyle/>
          <a:p>
            <a:r>
              <a:rPr lang="en-GB" dirty="0"/>
              <a:t>Industrial Revolution‘s slow trickle down</a:t>
            </a:r>
          </a:p>
        </p:txBody>
      </p:sp>
      <p:sp>
        <p:nvSpPr>
          <p:cNvPr id="8" name="Rechteck 7"/>
          <p:cNvSpPr/>
          <p:nvPr/>
        </p:nvSpPr>
        <p:spPr bwMode="auto">
          <a:xfrm>
            <a:off x="4962525" y="2038350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895975" y="2085975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666" y="1329974"/>
            <a:ext cx="6613295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62599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676275" y="5990602"/>
            <a:ext cx="8245534" cy="470019"/>
          </a:xfrm>
        </p:spPr>
        <p:txBody>
          <a:bodyPr/>
          <a:lstStyle/>
          <a:p>
            <a:r>
              <a:rPr lang="en-GB" sz="1000" i="1" dirty="0"/>
              <a:t>Note</a:t>
            </a:r>
            <a:r>
              <a:rPr lang="en-GB" sz="1000" dirty="0"/>
              <a:t>: Kosovo 1874.</a:t>
            </a:r>
          </a:p>
          <a:p>
            <a:r>
              <a:rPr lang="en-GB" sz="1000" i="1" dirty="0"/>
              <a:t>Source</a:t>
            </a:r>
            <a:r>
              <a:rPr lang="en-GB" sz="1000" dirty="0"/>
              <a:t>: Wikipedia, Wikimedia, FDV.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52383" y="992240"/>
            <a:ext cx="8014704" cy="474853"/>
          </a:xfrm>
        </p:spPr>
        <p:txBody>
          <a:bodyPr/>
          <a:lstStyle/>
          <a:p>
            <a:r>
              <a:rPr lang="en-US" sz="1800" dirty="0"/>
              <a:t>Year of construction of first railway line</a:t>
            </a:r>
            <a:endParaRPr lang="en-GB" sz="18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034075" y="557036"/>
            <a:ext cx="8046720" cy="494751"/>
          </a:xfrm>
        </p:spPr>
        <p:txBody>
          <a:bodyPr/>
          <a:lstStyle/>
          <a:p>
            <a:r>
              <a:rPr lang="en-GB" dirty="0" smtClean="0"/>
              <a:t>Belated introduction of railway time in Balkans</a:t>
            </a:r>
            <a:endParaRPr lang="en-GB" dirty="0"/>
          </a:p>
        </p:txBody>
      </p:sp>
      <p:sp>
        <p:nvSpPr>
          <p:cNvPr id="8" name="Rechteck 7"/>
          <p:cNvSpPr/>
          <p:nvPr/>
        </p:nvSpPr>
        <p:spPr bwMode="auto">
          <a:xfrm>
            <a:off x="4962525" y="2038350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895975" y="2085975"/>
            <a:ext cx="914400" cy="36195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2400" b="0" i="0" u="none" strike="noStrike" cap="none" normalizeH="0" baseline="0" smtClean="0">
              <a:ln>
                <a:noFill/>
              </a:ln>
              <a:solidFill>
                <a:srgbClr val="808080"/>
              </a:solidFill>
              <a:effectLst/>
              <a:latin typeface="Arial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500" y="1332380"/>
            <a:ext cx="661330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14211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76" y="0"/>
            <a:ext cx="5231674" cy="6858000"/>
          </a:xfrm>
          <a:prstGeom prst="rect">
            <a:avLst/>
          </a:prstGeom>
        </p:spPr>
      </p:pic>
      <p:sp>
        <p:nvSpPr>
          <p:cNvPr id="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564129" y="6352442"/>
            <a:ext cx="7107935" cy="404813"/>
          </a:xfrm>
        </p:spPr>
        <p:txBody>
          <a:bodyPr/>
          <a:lstStyle/>
          <a:p>
            <a:r>
              <a:rPr lang="de-AT" sz="1000" i="1" dirty="0" smtClean="0"/>
              <a:t>Source: </a:t>
            </a:r>
            <a:r>
              <a:rPr lang="de-DE" sz="1000" dirty="0"/>
              <a:t>HGISE </a:t>
            </a:r>
            <a:r>
              <a:rPr lang="de-DE" sz="1000" dirty="0" err="1"/>
              <a:t>Railways</a:t>
            </a:r>
            <a:r>
              <a:rPr lang="de-DE" sz="1000" dirty="0"/>
              <a:t> Historical Database</a:t>
            </a:r>
          </a:p>
        </p:txBody>
      </p:sp>
    </p:spTree>
    <p:extLst>
      <p:ext uri="{BB962C8B-B14F-4D97-AF65-F5344CB8AC3E}">
        <p14:creationId xmlns:p14="http://schemas.microsoft.com/office/powerpoint/2010/main" val="33883344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76" y="0"/>
            <a:ext cx="5231674" cy="6858000"/>
          </a:xfrm>
          <a:prstGeom prst="rect">
            <a:avLst/>
          </a:prstGeom>
        </p:spPr>
      </p:pic>
      <p:sp>
        <p:nvSpPr>
          <p:cNvPr id="6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564129" y="6352442"/>
            <a:ext cx="7107935" cy="404813"/>
          </a:xfrm>
        </p:spPr>
        <p:txBody>
          <a:bodyPr/>
          <a:lstStyle/>
          <a:p>
            <a:r>
              <a:rPr lang="de-AT" sz="1000" i="1" dirty="0" smtClean="0"/>
              <a:t>Source: </a:t>
            </a:r>
            <a:r>
              <a:rPr lang="de-DE" sz="1000" dirty="0"/>
              <a:t>HGISE </a:t>
            </a:r>
            <a:r>
              <a:rPr lang="de-DE" sz="1000" dirty="0" err="1"/>
              <a:t>Railways</a:t>
            </a:r>
            <a:r>
              <a:rPr lang="de-DE" sz="1000" dirty="0"/>
              <a:t> Historical Database</a:t>
            </a:r>
          </a:p>
        </p:txBody>
      </p:sp>
    </p:spTree>
    <p:extLst>
      <p:ext uri="{BB962C8B-B14F-4D97-AF65-F5344CB8AC3E}">
        <p14:creationId xmlns:p14="http://schemas.microsoft.com/office/powerpoint/2010/main" val="28095064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977" y="0"/>
            <a:ext cx="5231674" cy="6858000"/>
          </a:xfrm>
          <a:prstGeom prst="rect">
            <a:avLst/>
          </a:prstGeom>
        </p:spPr>
      </p:pic>
      <p:sp>
        <p:nvSpPr>
          <p:cNvPr id="6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564129" y="6352442"/>
            <a:ext cx="7107935" cy="404813"/>
          </a:xfrm>
        </p:spPr>
        <p:txBody>
          <a:bodyPr/>
          <a:lstStyle/>
          <a:p>
            <a:r>
              <a:rPr lang="de-AT" sz="1000" i="1" dirty="0" smtClean="0"/>
              <a:t>Source: </a:t>
            </a:r>
            <a:r>
              <a:rPr lang="de-DE" sz="1000" dirty="0"/>
              <a:t>HGISE </a:t>
            </a:r>
            <a:r>
              <a:rPr lang="de-DE" sz="1000" dirty="0" err="1"/>
              <a:t>Railways</a:t>
            </a:r>
            <a:r>
              <a:rPr lang="de-DE" sz="1000" dirty="0"/>
              <a:t> Historical Database</a:t>
            </a:r>
          </a:p>
        </p:txBody>
      </p:sp>
    </p:spTree>
    <p:extLst>
      <p:ext uri="{BB962C8B-B14F-4D97-AF65-F5344CB8AC3E}">
        <p14:creationId xmlns:p14="http://schemas.microsoft.com/office/powerpoint/2010/main" val="214362860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iw_vorlage_june2011">
  <a:themeElements>
    <a:clrScheme name="wiiw farbdesign_neu ordnung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86868A"/>
      </a:accent1>
      <a:accent2>
        <a:srgbClr val="D48600"/>
      </a:accent2>
      <a:accent3>
        <a:srgbClr val="004872"/>
      </a:accent3>
      <a:accent4>
        <a:srgbClr val="E9EAEB"/>
      </a:accent4>
      <a:accent5>
        <a:srgbClr val="B7B9BC"/>
      </a:accent5>
      <a:accent6>
        <a:srgbClr val="D48600"/>
      </a:accent6>
      <a:hlink>
        <a:srgbClr val="004872"/>
      </a:hlink>
      <a:folHlink>
        <a:srgbClr val="000000"/>
      </a:folHlink>
    </a:clrScheme>
    <a:fontScheme name="layout_hell_ januar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yout_hell_ januar 2007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out_hell_ januar 2007 2">
        <a:dk1>
          <a:srgbClr val="333333"/>
        </a:dk1>
        <a:lt1>
          <a:srgbClr val="EAEAEA"/>
        </a:lt1>
        <a:dk2>
          <a:srgbClr val="000000"/>
        </a:dk2>
        <a:lt2>
          <a:srgbClr val="868686"/>
        </a:lt2>
        <a:accent1>
          <a:srgbClr val="A50021"/>
        </a:accent1>
        <a:accent2>
          <a:srgbClr val="CC0000"/>
        </a:accent2>
        <a:accent3>
          <a:srgbClr val="F3F3F3"/>
        </a:accent3>
        <a:accent4>
          <a:srgbClr val="2A2A2A"/>
        </a:accent4>
        <a:accent5>
          <a:srgbClr val="CFAAAB"/>
        </a:accent5>
        <a:accent6>
          <a:srgbClr val="B90000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out_hell_ januar 2007 3">
        <a:dk1>
          <a:srgbClr val="333333"/>
        </a:dk1>
        <a:lt1>
          <a:srgbClr val="EAEAEA"/>
        </a:lt1>
        <a:dk2>
          <a:srgbClr val="000000"/>
        </a:dk2>
        <a:lt2>
          <a:srgbClr val="868686"/>
        </a:lt2>
        <a:accent1>
          <a:srgbClr val="A50021"/>
        </a:accent1>
        <a:accent2>
          <a:srgbClr val="CC0000"/>
        </a:accent2>
        <a:accent3>
          <a:srgbClr val="F3F3F3"/>
        </a:accent3>
        <a:accent4>
          <a:srgbClr val="2A2A2A"/>
        </a:accent4>
        <a:accent5>
          <a:srgbClr val="CFAAAB"/>
        </a:accent5>
        <a:accent6>
          <a:srgbClr val="B90000"/>
        </a:accent6>
        <a:hlink>
          <a:srgbClr val="333333"/>
        </a:hlink>
        <a:folHlink>
          <a:srgbClr val="F8CA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</Words>
  <Application>Microsoft Office PowerPoint</Application>
  <PresentationFormat>Bildschirmpräsentation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wiiw_vorlage_june2011</vt:lpstr>
      <vt:lpstr>Policy Panel: The Juncker Plan Lack of investment in the EU and beyond</vt:lpstr>
      <vt:lpstr>Excessive saving/lack of investment in EU corporate sector</vt:lpstr>
      <vt:lpstr>In the age of austerity: export of EU savings glut</vt:lpstr>
      <vt:lpstr>Industrial Revolution‘s slow trickle down</vt:lpstr>
      <vt:lpstr>Belated introduction of railway time in Balkans</vt:lpstr>
      <vt:lpstr>PowerPoint-Präsentation</vt:lpstr>
      <vt:lpstr>PowerPoint-Präsentation</vt:lpstr>
      <vt:lpstr>PowerPoint-Präsentation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Beate Muck</dc:creator>
  <cp:lastModifiedBy>Mario Holzner</cp:lastModifiedBy>
  <cp:revision>539</cp:revision>
  <cp:lastPrinted>2014-03-12T15:56:02Z</cp:lastPrinted>
  <dcterms:created xsi:type="dcterms:W3CDTF">2014-03-04T11:33:19Z</dcterms:created>
  <dcterms:modified xsi:type="dcterms:W3CDTF">2015-12-03T15:50:08Z</dcterms:modified>
</cp:coreProperties>
</file>