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13"/>
  </p:notesMasterIdLst>
  <p:sldIdLst>
    <p:sldId id="260" r:id="rId2"/>
    <p:sldId id="261" r:id="rId3"/>
    <p:sldId id="276" r:id="rId4"/>
    <p:sldId id="278" r:id="rId5"/>
    <p:sldId id="280" r:id="rId6"/>
    <p:sldId id="281" r:id="rId7"/>
    <p:sldId id="287" r:id="rId8"/>
    <p:sldId id="282" r:id="rId9"/>
    <p:sldId id="265" r:id="rId10"/>
    <p:sldId id="272" r:id="rId11"/>
    <p:sldId id="288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67" autoAdjust="0"/>
    <p:restoredTop sz="94660"/>
  </p:normalViewPr>
  <p:slideViewPr>
    <p:cSldViewPr>
      <p:cViewPr varScale="1">
        <p:scale>
          <a:sx n="70" d="100"/>
          <a:sy n="70" d="100"/>
        </p:scale>
        <p:origin x="14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F880BB9-3D2C-4C15-8929-29EB21D82AFE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131BAAE-EE20-4453-89F4-3C10751EBC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492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3E15A-40F7-4F9D-ABDA-E5E69E39DF8F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34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24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3E15A-40F7-4F9D-ABDA-E5E69E39DF8F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34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319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3E15A-40F7-4F9D-ABDA-E5E69E39DF8F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34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84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3E15A-40F7-4F9D-ABDA-E5E69E39DF8F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34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929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3E15A-40F7-4F9D-ABDA-E5E69E39DF8F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34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11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3E15A-40F7-4F9D-ABDA-E5E69E39DF8F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634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22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3831B3-3F65-4A9E-B592-FB3CA8706B6D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989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E4A184C-1B08-4B9A-908B-E940858056D7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AB20-7C39-4FB5-8581-F44EBA2D71D8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8904-6E7B-42E3-82A9-0880E619D58D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4FE-C644-4EA9-BC4F-2477146F6B68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E69B-3424-461A-A261-397CC3218212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D1DF-15FA-4BB6-86D6-8318480FCBD6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788754-EBF2-4697-BB19-8E40BDB9852D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973E658-AC0C-43B5-B2E0-CBE5F6E86043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A7CB-4526-45CF-B32B-B92AE9CA8891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8ADC3-1364-46F6-90AA-4D4920096C1F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1DA97-0473-480B-A3D1-03B22C494178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0B11553-2E72-4A5A-A980-3483C930BDF4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C9D3CA7-33F7-4A74-95ED-1158CCDD74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685800"/>
            <a:ext cx="8763000" cy="2514600"/>
          </a:xfrm>
        </p:spPr>
        <p:txBody>
          <a:bodyPr>
            <a:normAutofit fontScale="90000"/>
          </a:bodyPr>
          <a:lstStyle/>
          <a:p>
            <a:r>
              <a:rPr lang="en-US" altLang="ko-KR" b="1" dirty="0" smtClean="0">
                <a:latin typeface="Arial" charset="0"/>
              </a:rPr>
              <a:t>Economic Sanctions</a:t>
            </a:r>
            <a:br>
              <a:rPr lang="en-US" altLang="ko-KR" b="1" dirty="0" smtClean="0">
                <a:latin typeface="Arial" charset="0"/>
              </a:rPr>
            </a:br>
            <a:r>
              <a:rPr lang="en-US" altLang="ko-KR" b="1" dirty="0" smtClean="0">
                <a:latin typeface="Arial" charset="0"/>
              </a:rPr>
              <a:t>7</a:t>
            </a:r>
            <a:r>
              <a:rPr lang="en-US" altLang="ko-KR" b="1" baseline="30000" dirty="0" smtClean="0">
                <a:latin typeface="Arial" charset="0"/>
              </a:rPr>
              <a:t>th</a:t>
            </a:r>
            <a:r>
              <a:rPr lang="en-US" altLang="ko-KR" b="1" dirty="0" smtClean="0">
                <a:latin typeface="Arial" charset="0"/>
              </a:rPr>
              <a:t> FIW Research Conference</a:t>
            </a:r>
            <a:br>
              <a:rPr lang="en-US" altLang="ko-KR" b="1" dirty="0" smtClean="0">
                <a:latin typeface="Arial" charset="0"/>
              </a:rPr>
            </a:br>
            <a:r>
              <a:rPr lang="en-US" altLang="ko-KR" b="1" dirty="0" smtClean="0">
                <a:latin typeface="Arial" charset="0"/>
              </a:rPr>
              <a:t>Vienna, 13 December 2014</a:t>
            </a:r>
            <a:br>
              <a:rPr lang="en-US" altLang="ko-KR" b="1" dirty="0" smtClean="0">
                <a:latin typeface="Arial" charset="0"/>
              </a:rPr>
            </a:br>
            <a:endParaRPr lang="en-US" altLang="ko-KR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971800"/>
            <a:ext cx="7315200" cy="2667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ko-KR" sz="2800" b="1" dirty="0">
                <a:latin typeface="Arial" charset="0"/>
                <a:ea typeface="Arial Unicode MS" pitchFamily="50" charset="-127"/>
                <a:cs typeface="Arial Unicode MS" pitchFamily="50" charset="-127"/>
              </a:rPr>
              <a:t>Gary Clyde Hufbauer</a:t>
            </a:r>
          </a:p>
          <a:p>
            <a:pPr>
              <a:lnSpc>
                <a:spcPct val="80000"/>
              </a:lnSpc>
            </a:pPr>
            <a:r>
              <a:rPr lang="en-US" altLang="ko-KR" sz="2400" b="1" dirty="0">
                <a:latin typeface="Arial" charset="0"/>
                <a:ea typeface="Arial Unicode MS" pitchFamily="50" charset="-127"/>
                <a:cs typeface="Arial Unicode MS" pitchFamily="50" charset="-127"/>
              </a:rPr>
              <a:t>Reginald Jones Senior Fellow </a:t>
            </a:r>
          </a:p>
          <a:p>
            <a:pPr>
              <a:lnSpc>
                <a:spcPct val="80000"/>
              </a:lnSpc>
            </a:pPr>
            <a:endParaRPr lang="en-US" altLang="ko-KR" sz="2400" b="1" dirty="0">
              <a:latin typeface="Arial" charset="0"/>
              <a:ea typeface="Arial Unicode MS" pitchFamily="50" charset="-127"/>
              <a:cs typeface="Arial Unicode MS" pitchFamily="50" charset="-127"/>
            </a:endParaRPr>
          </a:p>
          <a:p>
            <a:pPr>
              <a:lnSpc>
                <a:spcPct val="80000"/>
              </a:lnSpc>
            </a:pPr>
            <a:endParaRPr lang="en-US" altLang="ko-KR" sz="2400" b="1" dirty="0">
              <a:latin typeface="Arial" charset="0"/>
              <a:ea typeface="Arial Unicode MS" pitchFamily="50" charset="-127"/>
              <a:cs typeface="Arial Unicode MS" pitchFamily="50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2200" b="1" dirty="0" smtClean="0">
                <a:latin typeface="Arial" charset="0"/>
                <a:ea typeface="Arial Unicode MS" pitchFamily="50" charset="-127"/>
                <a:cs typeface="Arial Unicode MS" pitchFamily="50" charset="-127"/>
              </a:rPr>
              <a:t>Gary Clyde Hufbauer</a:t>
            </a:r>
          </a:p>
          <a:p>
            <a:pPr>
              <a:lnSpc>
                <a:spcPct val="80000"/>
              </a:lnSpc>
            </a:pPr>
            <a:r>
              <a:rPr lang="en-US" altLang="ko-KR" sz="2200" b="1" dirty="0" smtClean="0">
                <a:latin typeface="Arial" charset="0"/>
                <a:ea typeface="Arial Unicode MS" pitchFamily="50" charset="-127"/>
                <a:cs typeface="Arial Unicode MS" pitchFamily="50" charset="-127"/>
              </a:rPr>
              <a:t>Reginald Jones Senior Fellow</a:t>
            </a:r>
          </a:p>
          <a:p>
            <a:pPr>
              <a:lnSpc>
                <a:spcPct val="80000"/>
              </a:lnSpc>
            </a:pPr>
            <a:r>
              <a:rPr lang="en-US" altLang="ko-KR" sz="2200" b="1" dirty="0" smtClean="0">
                <a:latin typeface="Arial" charset="0"/>
                <a:ea typeface="Arial Unicode MS" pitchFamily="50" charset="-127"/>
                <a:cs typeface="Arial Unicode MS" pitchFamily="50" charset="-127"/>
              </a:rPr>
              <a:t>Peterson Institute for International Economics</a:t>
            </a:r>
          </a:p>
          <a:p>
            <a:pPr>
              <a:lnSpc>
                <a:spcPct val="80000"/>
              </a:lnSpc>
            </a:pPr>
            <a:endParaRPr lang="en-US" altLang="ko-KR" sz="2200" b="1" dirty="0" smtClean="0">
              <a:latin typeface="Arial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7848600" cy="987425"/>
          </a:xfrm>
        </p:spPr>
        <p:txBody>
          <a:bodyPr>
            <a:noAutofit/>
          </a:bodyPr>
          <a:lstStyle/>
          <a:p>
            <a:r>
              <a:rPr lang="en-US" altLang="ko-KR" sz="3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Success Rate by </a:t>
            </a:r>
            <a:r>
              <a:rPr lang="en-US" altLang="ko-KR" sz="3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Goal and Target Regime Type</a:t>
            </a:r>
            <a:r>
              <a:rPr lang="en-US" altLang="ko-KR" sz="3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3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(% </a:t>
            </a:r>
            <a:r>
              <a:rPr lang="en-US" altLang="ko-KR" sz="3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altLang="ko-KR" sz="3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cases)</a:t>
            </a:r>
            <a:endParaRPr lang="en-US" altLang="ko-KR" sz="3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60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8170862" cy="39624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Sanctions are more likely to be effective when: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96512"/>
          </a:xfrm>
        </p:spPr>
        <p:txBody>
          <a:bodyPr>
            <a:normAutofit lnSpcReduction="10000"/>
          </a:bodyPr>
          <a:lstStyle/>
          <a:p>
            <a:pPr>
              <a:buClrTx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Goals are limited and clearly defined, and the target is small and vulnerable.</a:t>
            </a:r>
          </a:p>
          <a:p>
            <a:pPr>
              <a:buClrTx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Tx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Sanctions are imposed quickly and decisively to maximize impact.</a:t>
            </a:r>
          </a:p>
          <a:p>
            <a:pPr>
              <a:buClrTx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Tx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Sanctions are used against countries that are neutral or friendly, and that are more democratic than autocratic.</a:t>
            </a:r>
          </a:p>
          <a:p>
            <a:pPr marL="109728" indent="0">
              <a:buClrTx/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Tx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Sanctions against Russia meet none of these criteria.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2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53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Early History of Economic Sanctions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Ancient Greeks invented the idea of blocking trade with a rival.</a:t>
            </a:r>
          </a:p>
          <a:p>
            <a:pPr marL="109728" indent="0">
              <a:buClr>
                <a:schemeClr val="tx1"/>
              </a:buCl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Napoleonic Wars featured blockades; the 19</a:t>
            </a:r>
            <a:r>
              <a:rPr lang="en-US" sz="32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century saw multiple episodes. </a:t>
            </a:r>
          </a:p>
          <a:p>
            <a:pPr marL="109728" indent="0">
              <a:buClr>
                <a:schemeClr val="tx1"/>
              </a:buCl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Blockades were imposed as a COMPLEMENT to war, a concept applied in WWI.</a:t>
            </a:r>
          </a:p>
          <a:p>
            <a:pPr>
              <a:buClr>
                <a:schemeClr val="tx1"/>
              </a:buClr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534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Sad Saga of the League of Nations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Pres.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Wilson championed sanctions as an ALTERNATIVE to war after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WWI. The League of Nations stopped small conflicts in this manner.</a:t>
            </a:r>
          </a:p>
          <a:p>
            <a:pPr marL="109728" indent="0">
              <a:buClr>
                <a:schemeClr val="tx1"/>
              </a:buClr>
              <a:buNone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The attempt to reverse Italy’s invasion of Ethiopia in 1935 was a dismal failure, ending the League’s effectiveness.</a:t>
            </a:r>
          </a:p>
          <a:p>
            <a:pPr marL="109728" indent="0">
              <a:buClr>
                <a:schemeClr val="tx1"/>
              </a:buCl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A lesson for sanctions against Russia?</a:t>
            </a:r>
          </a:p>
          <a:p>
            <a:pPr>
              <a:buClr>
                <a:schemeClr val="tx1"/>
              </a:buClr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37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534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Cold War Era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Sanctions came back into fashion following the Second World War, principally used by the US, UK, USSR.</a:t>
            </a:r>
          </a:p>
          <a:p>
            <a:pPr>
              <a:buClr>
                <a:schemeClr val="tx1"/>
              </a:buClr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Diverse goals: deny military supplies, destabilize governments, slow nuclear proliferation, promote human rights.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3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534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Trade and Financial Components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Through the 1960s, the emphasis was on interrupting merchandise trade.</a:t>
            </a:r>
          </a:p>
          <a:p>
            <a:pPr marL="109728" indent="0">
              <a:buClr>
                <a:schemeClr val="tx1"/>
              </a:buCl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By the late 1970s, finance became a tool – interrupting bilateral and multilateral aid, export credits, commercial loans, banking relations.</a:t>
            </a:r>
          </a:p>
          <a:p>
            <a:pPr marL="109728" indent="0">
              <a:buClr>
                <a:schemeClr val="tx1"/>
              </a:buCl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Financial denial is the linchpin of sanctions against Iran and Russia.</a:t>
            </a:r>
          </a:p>
          <a:p>
            <a:pPr>
              <a:buClr>
                <a:schemeClr val="tx1"/>
              </a:buClr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9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534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Senders, Friends, and Targets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During the Cold War, the US imposed sanctions unilaterally or with support from European allies.</a:t>
            </a: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After 1990, with Russian consent, the UN became prominent in Middle East and African episodes.</a:t>
            </a: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Terrorism, drugs became new targets. </a:t>
            </a:r>
          </a:p>
          <a:p>
            <a:pPr>
              <a:buClr>
                <a:schemeClr val="tx1"/>
              </a:buClr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“Smart sanctions” came into fashion: hit the elite, not the populace. This is a central feature of Russian sanctions.</a:t>
            </a:r>
          </a:p>
          <a:p>
            <a:pPr marL="109728" indent="0">
              <a:buClr>
                <a:schemeClr val="tx1"/>
              </a:buClr>
              <a:buNone/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23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Sanctions: </a:t>
            </a:r>
            <a:r>
              <a:rPr lang="en-US" altLang="ko-KR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Targets </a:t>
            </a:r>
            <a:r>
              <a:rPr lang="en-US" altLang="ko-KR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by Region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531225" cy="44211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3200" dirty="0">
                <a:latin typeface="Arial" charset="0"/>
              </a:rPr>
              <a:t> </a:t>
            </a:r>
            <a:r>
              <a:rPr lang="en-US" altLang="ko-KR" sz="3200" dirty="0" smtClean="0">
                <a:latin typeface="Arial" charset="0"/>
              </a:rPr>
              <a:t>                 </a:t>
            </a:r>
            <a:r>
              <a:rPr lang="en-US" altLang="ko-KR" sz="3200" b="1" dirty="0" smtClean="0">
                <a:latin typeface="Arial" charset="0"/>
              </a:rPr>
              <a:t>1970-89*     1990-99     2000-10        </a:t>
            </a:r>
            <a:endParaRPr lang="en-US" altLang="ko-KR" sz="3200" b="1" dirty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3200" b="1" dirty="0">
                <a:latin typeface="Arial" charset="0"/>
              </a:rPr>
              <a:t>                </a:t>
            </a:r>
            <a:r>
              <a:rPr lang="en-US" altLang="ko-KR" sz="3200" b="1" dirty="0" smtClean="0">
                <a:latin typeface="Arial" charset="0"/>
              </a:rPr>
              <a:t>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3200" b="1" dirty="0" smtClean="0">
                <a:latin typeface="Arial" charset="0"/>
              </a:rPr>
              <a:t>Africa</a:t>
            </a:r>
            <a:r>
              <a:rPr lang="en-US" altLang="ko-KR" sz="3200" b="1" dirty="0">
                <a:latin typeface="Arial" charset="0"/>
              </a:rPr>
              <a:t>		  </a:t>
            </a:r>
            <a:r>
              <a:rPr lang="en-US" altLang="ko-KR" sz="3200" b="1" dirty="0" smtClean="0">
                <a:latin typeface="Arial" charset="0"/>
              </a:rPr>
              <a:t>   5</a:t>
            </a:r>
            <a:r>
              <a:rPr lang="en-US" altLang="ko-KR" sz="3200" b="1" dirty="0">
                <a:latin typeface="Arial" charset="0"/>
              </a:rPr>
              <a:t>		</a:t>
            </a:r>
            <a:r>
              <a:rPr lang="en-US" altLang="ko-KR" sz="3200" b="1" dirty="0" smtClean="0">
                <a:latin typeface="Arial" charset="0"/>
              </a:rPr>
              <a:t>  18		   9 </a:t>
            </a:r>
            <a:endParaRPr lang="en-US" altLang="ko-KR" sz="3200" b="1" dirty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3200" b="1" dirty="0">
                <a:latin typeface="Arial" charset="0"/>
              </a:rPr>
              <a:t>Asia		</a:t>
            </a:r>
            <a:r>
              <a:rPr lang="en-US" altLang="ko-KR" sz="3200" b="1" dirty="0" smtClean="0">
                <a:latin typeface="Arial" charset="0"/>
              </a:rPr>
              <a:t>     7</a:t>
            </a:r>
            <a:r>
              <a:rPr lang="en-US" altLang="ko-KR" sz="3200" b="1" dirty="0">
                <a:latin typeface="Arial" charset="0"/>
              </a:rPr>
              <a:t>		</a:t>
            </a:r>
            <a:r>
              <a:rPr lang="en-US" altLang="ko-KR" sz="3200" b="1" dirty="0" smtClean="0">
                <a:latin typeface="Arial" charset="0"/>
              </a:rPr>
              <a:t>    8</a:t>
            </a:r>
            <a:r>
              <a:rPr lang="en-US" altLang="ko-KR" sz="3200" b="1" dirty="0">
                <a:latin typeface="Arial" charset="0"/>
              </a:rPr>
              <a:t>	</a:t>
            </a:r>
            <a:r>
              <a:rPr lang="en-US" altLang="ko-KR" sz="3200" b="1" dirty="0" smtClean="0">
                <a:latin typeface="Arial" charset="0"/>
              </a:rPr>
              <a:t>	   </a:t>
            </a:r>
            <a:r>
              <a:rPr lang="en-US" altLang="ko-KR" sz="3200" b="1" dirty="0">
                <a:latin typeface="Arial" charset="0"/>
              </a:rPr>
              <a:t>3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3200" b="1" dirty="0">
                <a:latin typeface="Arial" charset="0"/>
              </a:rPr>
              <a:t>Latin </a:t>
            </a:r>
            <a:r>
              <a:rPr lang="en-US" altLang="ko-KR" sz="3200" b="1" dirty="0" smtClean="0">
                <a:latin typeface="Arial" charset="0"/>
              </a:rPr>
              <a:t>America   10             8		   2</a:t>
            </a:r>
            <a:endParaRPr lang="en-US" altLang="ko-KR" sz="3200" b="1" dirty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3200" b="1" dirty="0">
                <a:latin typeface="Arial" charset="0"/>
              </a:rPr>
              <a:t>Middle East       </a:t>
            </a:r>
            <a:r>
              <a:rPr lang="en-US" altLang="ko-KR" sz="3200" b="1" dirty="0" smtClean="0">
                <a:latin typeface="Arial" charset="0"/>
              </a:rPr>
              <a:t> </a:t>
            </a:r>
            <a:r>
              <a:rPr lang="en-US" altLang="ko-KR" sz="3200" b="1" dirty="0">
                <a:latin typeface="Arial" charset="0"/>
              </a:rPr>
              <a:t> </a:t>
            </a:r>
            <a:r>
              <a:rPr lang="en-US" altLang="ko-KR" sz="3200" b="1" dirty="0" smtClean="0">
                <a:latin typeface="Arial" charset="0"/>
              </a:rPr>
              <a:t>4</a:t>
            </a:r>
            <a:r>
              <a:rPr lang="en-US" altLang="ko-KR" sz="3200" b="1" dirty="0">
                <a:latin typeface="Arial" charset="0"/>
              </a:rPr>
              <a:t>		</a:t>
            </a:r>
            <a:r>
              <a:rPr lang="en-US" altLang="ko-KR" sz="3200" b="1" dirty="0" smtClean="0">
                <a:latin typeface="Arial" charset="0"/>
              </a:rPr>
              <a:t>    3		   3</a:t>
            </a:r>
            <a:endParaRPr lang="en-US" altLang="ko-KR" sz="3200" b="1" dirty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3200" b="1" dirty="0">
                <a:latin typeface="Arial" charset="0"/>
              </a:rPr>
              <a:t>USSR/FSU	    </a:t>
            </a:r>
            <a:r>
              <a:rPr lang="en-US" altLang="ko-KR" sz="3200" b="1" dirty="0" smtClean="0">
                <a:latin typeface="Arial" charset="0"/>
              </a:rPr>
              <a:t>  3</a:t>
            </a:r>
            <a:r>
              <a:rPr lang="en-US" altLang="ko-KR" sz="3200" b="1" dirty="0">
                <a:latin typeface="Arial" charset="0"/>
              </a:rPr>
              <a:t>		</a:t>
            </a:r>
            <a:r>
              <a:rPr lang="en-US" altLang="ko-KR" sz="3200" b="1" dirty="0" smtClean="0">
                <a:latin typeface="Arial" charset="0"/>
              </a:rPr>
              <a:t>    8		   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ko-KR" sz="3200" b="1" dirty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3200" b="1" dirty="0" smtClean="0">
                <a:latin typeface="Arial" charset="0"/>
              </a:rPr>
              <a:t>*Average per decade.</a:t>
            </a:r>
            <a:endParaRPr lang="en-US" altLang="ko-KR" sz="3200" b="1" dirty="0">
              <a:latin typeface="Arial" charset="0"/>
            </a:endParaRPr>
          </a:p>
        </p:txBody>
      </p:sp>
      <p:sp>
        <p:nvSpPr>
          <p:cNvPr id="110596" name="Line 4"/>
          <p:cNvSpPr>
            <a:spLocks noChangeShapeType="1"/>
          </p:cNvSpPr>
          <p:nvPr/>
        </p:nvSpPr>
        <p:spPr bwMode="auto">
          <a:xfrm>
            <a:off x="1219200" y="25908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19200" y="1752600"/>
            <a:ext cx="76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07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534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Effectiveness of Sanctions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HSE apply a two-part test: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To what extent were foreign policy goals achieved?;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ow much of the achievement was due to sanctions?</a:t>
            </a:r>
          </a:p>
          <a:p>
            <a:pPr marL="109728" indent="0">
              <a:buClr>
                <a:schemeClr val="tx1"/>
              </a:buCl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PAIN DOES NOT EQUAL SUCCESS.</a:t>
            </a:r>
          </a:p>
          <a:p>
            <a:pPr>
              <a:buClr>
                <a:schemeClr val="tx1"/>
              </a:buClr>
            </a:pPr>
            <a:r>
              <a:rPr lang="en-US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NOR DOES POPULARITY AT HOME.</a:t>
            </a:r>
          </a:p>
          <a:p>
            <a:pPr>
              <a:buClr>
                <a:schemeClr val="tx1"/>
              </a:buClr>
            </a:pPr>
            <a:r>
              <a:rPr lang="en-US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WARNING EFFECT NOT MEASURED.</a:t>
            </a:r>
          </a:p>
          <a:p>
            <a:pPr>
              <a:buClr>
                <a:schemeClr val="tx1"/>
              </a:buClr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07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9248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success scores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overall…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69925" y="1752600"/>
            <a:ext cx="79248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 dirty="0">
                <a:latin typeface="Arial" pitchFamily="34" charset="0"/>
                <a:cs typeface="Arial" pitchFamily="34" charset="0"/>
              </a:rPr>
              <a:t>All cases: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1914-2000	72/200 = 36%</a:t>
            </a:r>
          </a:p>
          <a:p>
            <a:pPr>
              <a:spcBef>
                <a:spcPct val="50000"/>
              </a:spcBef>
            </a:pPr>
            <a:endParaRPr lang="en-US" sz="2800" b="1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About the same rate since 2000.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3CA7-33F7-4A74-95ED-1158CCDD74C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1089</TotalTime>
  <Words>449</Words>
  <Application>Microsoft Office PowerPoint</Application>
  <PresentationFormat>On-screen Show (4:3)</PresentationFormat>
  <Paragraphs>84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 Unicode MS</vt:lpstr>
      <vt:lpstr>맑은 고딕</vt:lpstr>
      <vt:lpstr>Arial</vt:lpstr>
      <vt:lpstr>Calibri</vt:lpstr>
      <vt:lpstr>Georgia</vt:lpstr>
      <vt:lpstr>Trebuchet MS</vt:lpstr>
      <vt:lpstr>Wingdings</vt:lpstr>
      <vt:lpstr>Wingdings 2</vt:lpstr>
      <vt:lpstr>Urban</vt:lpstr>
      <vt:lpstr>Economic Sanctions 7th FIW Research Conference Vienna, 13 December 2014 </vt:lpstr>
      <vt:lpstr>Early History of Economic Sanctions</vt:lpstr>
      <vt:lpstr>Sad Saga of the League of Nations</vt:lpstr>
      <vt:lpstr>The Cold War Era</vt:lpstr>
      <vt:lpstr>Trade and Financial Components</vt:lpstr>
      <vt:lpstr>Senders, Friends, and Targets</vt:lpstr>
      <vt:lpstr>Sanctions: Targets by Region</vt:lpstr>
      <vt:lpstr>Effectiveness of Sanctions</vt:lpstr>
      <vt:lpstr>The success scores overall…</vt:lpstr>
      <vt:lpstr>Success Rate by Goal and Target Regime Type (% of cases)</vt:lpstr>
      <vt:lpstr>Sanctions are more likely to be effective when:</vt:lpstr>
    </vt:vector>
  </TitlesOfParts>
  <Company>PIIE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julia.muir</dc:creator>
  <cp:lastModifiedBy>Gary Hufbauer</cp:lastModifiedBy>
  <cp:revision>93</cp:revision>
  <dcterms:created xsi:type="dcterms:W3CDTF">2011-01-12T14:23:43Z</dcterms:created>
  <dcterms:modified xsi:type="dcterms:W3CDTF">2014-12-07T14:49:15Z</dcterms:modified>
</cp:coreProperties>
</file>