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
  </p:notesMasterIdLst>
  <p:sldIdLst>
    <p:sldId id="256" r:id="rId2"/>
    <p:sldId id="257"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98" d="100"/>
          <a:sy n="98" d="100"/>
        </p:scale>
        <p:origin x="22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avid\OneDrive\Trade\UK\20200518%20uk%20total%20trade%20by%20countr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avid\OneDrive\Trade\UK\20200518%20uk%20total%20trade%20by%20country.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UK Trade 1999 - 2019</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'uk time series'!$B$5</c:f>
              <c:strCache>
                <c:ptCount val="1"/>
                <c:pt idx="0">
                  <c:v>Exports: EU28</c:v>
                </c:pt>
              </c:strCache>
            </c:strRef>
          </c:tx>
          <c:spPr>
            <a:ln w="28575" cap="rnd">
              <a:solidFill>
                <a:schemeClr val="accent1"/>
              </a:solidFill>
              <a:round/>
            </a:ln>
            <a:effectLst/>
          </c:spPr>
          <c:marker>
            <c:symbol val="none"/>
          </c:marker>
          <c:cat>
            <c:numRef>
              <c:f>'uk time series'!$C$4:$W$4</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'uk time series'!$C$5:$W$5</c:f>
              <c:numCache>
                <c:formatCode>General</c:formatCode>
                <c:ptCount val="21"/>
                <c:pt idx="0">
                  <c:v>133912</c:v>
                </c:pt>
                <c:pt idx="1">
                  <c:v>146847</c:v>
                </c:pt>
                <c:pt idx="2">
                  <c:v>153194</c:v>
                </c:pt>
                <c:pt idx="3">
                  <c:v>155125</c:v>
                </c:pt>
                <c:pt idx="4">
                  <c:v>156480</c:v>
                </c:pt>
                <c:pt idx="5">
                  <c:v>160667</c:v>
                </c:pt>
                <c:pt idx="6">
                  <c:v>178614</c:v>
                </c:pt>
                <c:pt idx="7">
                  <c:v>215611</c:v>
                </c:pt>
                <c:pt idx="8">
                  <c:v>196465</c:v>
                </c:pt>
                <c:pt idx="9">
                  <c:v>213649</c:v>
                </c:pt>
                <c:pt idx="10">
                  <c:v>196936</c:v>
                </c:pt>
                <c:pt idx="11">
                  <c:v>217698</c:v>
                </c:pt>
                <c:pt idx="12">
                  <c:v>243258</c:v>
                </c:pt>
                <c:pt idx="13">
                  <c:v>233818</c:v>
                </c:pt>
                <c:pt idx="14">
                  <c:v>235826</c:v>
                </c:pt>
                <c:pt idx="15">
                  <c:v>237568</c:v>
                </c:pt>
                <c:pt idx="16">
                  <c:v>224549</c:v>
                </c:pt>
                <c:pt idx="17">
                  <c:v>248004</c:v>
                </c:pt>
                <c:pt idx="18">
                  <c:v>280898</c:v>
                </c:pt>
                <c:pt idx="19">
                  <c:v>296754</c:v>
                </c:pt>
                <c:pt idx="20">
                  <c:v>300347</c:v>
                </c:pt>
              </c:numCache>
            </c:numRef>
          </c:val>
          <c:smooth val="0"/>
        </c:ser>
        <c:ser>
          <c:idx val="1"/>
          <c:order val="1"/>
          <c:tx>
            <c:strRef>
              <c:f>'uk time series'!$B$6</c:f>
              <c:strCache>
                <c:ptCount val="1"/>
                <c:pt idx="0">
                  <c:v>Exports (RoW)</c:v>
                </c:pt>
              </c:strCache>
            </c:strRef>
          </c:tx>
          <c:spPr>
            <a:ln w="28575" cap="rnd">
              <a:solidFill>
                <a:schemeClr val="accent2"/>
              </a:solidFill>
              <a:round/>
            </a:ln>
            <a:effectLst/>
          </c:spPr>
          <c:marker>
            <c:symbol val="none"/>
          </c:marker>
          <c:cat>
            <c:numRef>
              <c:f>'uk time series'!$C$4:$W$4</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'uk time series'!$C$6:$W$6</c:f>
              <c:numCache>
                <c:formatCode>General</c:formatCode>
                <c:ptCount val="21"/>
                <c:pt idx="0">
                  <c:v>114872</c:v>
                </c:pt>
                <c:pt idx="1">
                  <c:v>129245</c:v>
                </c:pt>
                <c:pt idx="2">
                  <c:v>132090</c:v>
                </c:pt>
                <c:pt idx="3">
                  <c:v>131946</c:v>
                </c:pt>
                <c:pt idx="4">
                  <c:v>143511</c:v>
                </c:pt>
                <c:pt idx="5">
                  <c:v>152371</c:v>
                </c:pt>
                <c:pt idx="6">
                  <c:v>170086</c:v>
                </c:pt>
                <c:pt idx="7">
                  <c:v>184109</c:v>
                </c:pt>
                <c:pt idx="8">
                  <c:v>194706</c:v>
                </c:pt>
                <c:pt idx="9">
                  <c:v>215464</c:v>
                </c:pt>
                <c:pt idx="10">
                  <c:v>211204</c:v>
                </c:pt>
                <c:pt idx="11">
                  <c:v>235248</c:v>
                </c:pt>
                <c:pt idx="12">
                  <c:v>266296</c:v>
                </c:pt>
                <c:pt idx="13">
                  <c:v>279452</c:v>
                </c:pt>
                <c:pt idx="14">
                  <c:v>297962</c:v>
                </c:pt>
                <c:pt idx="15">
                  <c:v>293130</c:v>
                </c:pt>
                <c:pt idx="16">
                  <c:v>305500</c:v>
                </c:pt>
                <c:pt idx="17">
                  <c:v>319495</c:v>
                </c:pt>
                <c:pt idx="18">
                  <c:v>348187</c:v>
                </c:pt>
                <c:pt idx="19">
                  <c:v>359724</c:v>
                </c:pt>
                <c:pt idx="20">
                  <c:v>398279</c:v>
                </c:pt>
              </c:numCache>
            </c:numRef>
          </c:val>
          <c:smooth val="0"/>
        </c:ser>
        <c:ser>
          <c:idx val="2"/>
          <c:order val="2"/>
          <c:tx>
            <c:strRef>
              <c:f>'uk time series'!$B$7</c:f>
              <c:strCache>
                <c:ptCount val="1"/>
                <c:pt idx="0">
                  <c:v>Total Exports</c:v>
                </c:pt>
              </c:strCache>
            </c:strRef>
          </c:tx>
          <c:spPr>
            <a:ln w="28575" cap="rnd">
              <a:solidFill>
                <a:schemeClr val="accent3"/>
              </a:solidFill>
              <a:round/>
            </a:ln>
            <a:effectLst/>
          </c:spPr>
          <c:marker>
            <c:symbol val="none"/>
          </c:marker>
          <c:cat>
            <c:numRef>
              <c:f>'uk time series'!$C$4:$W$4</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'uk time series'!$C$7:$W$7</c:f>
              <c:numCache>
                <c:formatCode>General</c:formatCode>
                <c:ptCount val="21"/>
                <c:pt idx="0">
                  <c:v>248784</c:v>
                </c:pt>
                <c:pt idx="1">
                  <c:v>276092</c:v>
                </c:pt>
                <c:pt idx="2">
                  <c:v>285284</c:v>
                </c:pt>
                <c:pt idx="3">
                  <c:v>287071</c:v>
                </c:pt>
                <c:pt idx="4">
                  <c:v>299991</c:v>
                </c:pt>
                <c:pt idx="5">
                  <c:v>313038</c:v>
                </c:pt>
                <c:pt idx="6">
                  <c:v>348700</c:v>
                </c:pt>
                <c:pt idx="7">
                  <c:v>399720</c:v>
                </c:pt>
                <c:pt idx="8">
                  <c:v>391171</c:v>
                </c:pt>
                <c:pt idx="9">
                  <c:v>429113</c:v>
                </c:pt>
                <c:pt idx="10">
                  <c:v>408140</c:v>
                </c:pt>
                <c:pt idx="11">
                  <c:v>452946</c:v>
                </c:pt>
                <c:pt idx="12">
                  <c:v>509554</c:v>
                </c:pt>
                <c:pt idx="13">
                  <c:v>513270</c:v>
                </c:pt>
                <c:pt idx="14">
                  <c:v>533788</c:v>
                </c:pt>
                <c:pt idx="15">
                  <c:v>530698</c:v>
                </c:pt>
                <c:pt idx="16">
                  <c:v>530049</c:v>
                </c:pt>
                <c:pt idx="17">
                  <c:v>567499</c:v>
                </c:pt>
                <c:pt idx="18">
                  <c:v>629085</c:v>
                </c:pt>
                <c:pt idx="19">
                  <c:v>656478</c:v>
                </c:pt>
                <c:pt idx="20">
                  <c:v>698626</c:v>
                </c:pt>
              </c:numCache>
            </c:numRef>
          </c:val>
          <c:smooth val="0"/>
        </c:ser>
        <c:ser>
          <c:idx val="3"/>
          <c:order val="3"/>
          <c:tx>
            <c:strRef>
              <c:f>'uk time series'!$B$8</c:f>
              <c:strCache>
                <c:ptCount val="1"/>
                <c:pt idx="0">
                  <c:v>Imports: EU28</c:v>
                </c:pt>
              </c:strCache>
            </c:strRef>
          </c:tx>
          <c:spPr>
            <a:ln w="28575" cap="rnd">
              <a:solidFill>
                <a:schemeClr val="accent4"/>
              </a:solidFill>
              <a:round/>
            </a:ln>
            <a:effectLst/>
          </c:spPr>
          <c:marker>
            <c:symbol val="none"/>
          </c:marker>
          <c:cat>
            <c:numRef>
              <c:f>'uk time series'!$C$4:$W$4</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'uk time series'!$C$8:$W$8</c:f>
              <c:numCache>
                <c:formatCode>General</c:formatCode>
                <c:ptCount val="21"/>
                <c:pt idx="0">
                  <c:v>147037</c:v>
                </c:pt>
                <c:pt idx="1">
                  <c:v>157260</c:v>
                </c:pt>
                <c:pt idx="2">
                  <c:v>171051</c:v>
                </c:pt>
                <c:pt idx="3">
                  <c:v>184541</c:v>
                </c:pt>
                <c:pt idx="4">
                  <c:v>189201</c:v>
                </c:pt>
                <c:pt idx="5">
                  <c:v>196393</c:v>
                </c:pt>
                <c:pt idx="6">
                  <c:v>214918</c:v>
                </c:pt>
                <c:pt idx="7">
                  <c:v>243735</c:v>
                </c:pt>
                <c:pt idx="8">
                  <c:v>229386</c:v>
                </c:pt>
                <c:pt idx="9">
                  <c:v>244186</c:v>
                </c:pt>
                <c:pt idx="10">
                  <c:v>225786</c:v>
                </c:pt>
                <c:pt idx="11">
                  <c:v>247776</c:v>
                </c:pt>
                <c:pt idx="12">
                  <c:v>265656</c:v>
                </c:pt>
                <c:pt idx="13">
                  <c:v>271764</c:v>
                </c:pt>
                <c:pt idx="14">
                  <c:v>287496</c:v>
                </c:pt>
                <c:pt idx="15">
                  <c:v>293026</c:v>
                </c:pt>
                <c:pt idx="16">
                  <c:v>293953</c:v>
                </c:pt>
                <c:pt idx="17">
                  <c:v>318178</c:v>
                </c:pt>
                <c:pt idx="18">
                  <c:v>345419</c:v>
                </c:pt>
                <c:pt idx="19">
                  <c:v>362701</c:v>
                </c:pt>
                <c:pt idx="20">
                  <c:v>372200</c:v>
                </c:pt>
              </c:numCache>
            </c:numRef>
          </c:val>
          <c:smooth val="0"/>
        </c:ser>
        <c:ser>
          <c:idx val="4"/>
          <c:order val="4"/>
          <c:tx>
            <c:strRef>
              <c:f>'uk time series'!$B$9</c:f>
              <c:strCache>
                <c:ptCount val="1"/>
                <c:pt idx="0">
                  <c:v>Imports (RoW)</c:v>
                </c:pt>
              </c:strCache>
            </c:strRef>
          </c:tx>
          <c:spPr>
            <a:ln w="28575" cap="rnd">
              <a:solidFill>
                <a:schemeClr val="accent5"/>
              </a:solidFill>
              <a:round/>
            </a:ln>
            <a:effectLst/>
          </c:spPr>
          <c:marker>
            <c:symbol val="none"/>
          </c:marker>
          <c:cat>
            <c:numRef>
              <c:f>'uk time series'!$C$4:$W$4</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'uk time series'!$C$9:$W$9</c:f>
              <c:numCache>
                <c:formatCode>General</c:formatCode>
                <c:ptCount val="21"/>
                <c:pt idx="0">
                  <c:v>116177</c:v>
                </c:pt>
                <c:pt idx="1">
                  <c:v>137832</c:v>
                </c:pt>
                <c:pt idx="2">
                  <c:v>139312</c:v>
                </c:pt>
                <c:pt idx="3">
                  <c:v>133197</c:v>
                </c:pt>
                <c:pt idx="4">
                  <c:v>138485</c:v>
                </c:pt>
                <c:pt idx="5">
                  <c:v>150289</c:v>
                </c:pt>
                <c:pt idx="6">
                  <c:v>167328</c:v>
                </c:pt>
                <c:pt idx="7">
                  <c:v>186277</c:v>
                </c:pt>
                <c:pt idx="8">
                  <c:v>192464</c:v>
                </c:pt>
                <c:pt idx="9">
                  <c:v>219131</c:v>
                </c:pt>
                <c:pt idx="10">
                  <c:v>207203</c:v>
                </c:pt>
                <c:pt idx="11">
                  <c:v>237150</c:v>
                </c:pt>
                <c:pt idx="12">
                  <c:v>258916</c:v>
                </c:pt>
                <c:pt idx="13">
                  <c:v>261578</c:v>
                </c:pt>
                <c:pt idx="14">
                  <c:v>269043</c:v>
                </c:pt>
                <c:pt idx="15">
                  <c:v>263633</c:v>
                </c:pt>
                <c:pt idx="16">
                  <c:v>262554</c:v>
                </c:pt>
                <c:pt idx="17">
                  <c:v>281644</c:v>
                </c:pt>
                <c:pt idx="18">
                  <c:v>308793</c:v>
                </c:pt>
                <c:pt idx="19">
                  <c:v>323564</c:v>
                </c:pt>
                <c:pt idx="20">
                  <c:v>352321</c:v>
                </c:pt>
              </c:numCache>
            </c:numRef>
          </c:val>
          <c:smooth val="0"/>
        </c:ser>
        <c:ser>
          <c:idx val="5"/>
          <c:order val="5"/>
          <c:tx>
            <c:strRef>
              <c:f>'uk time series'!$B$10</c:f>
              <c:strCache>
                <c:ptCount val="1"/>
                <c:pt idx="0">
                  <c:v>Total Imports</c:v>
                </c:pt>
              </c:strCache>
            </c:strRef>
          </c:tx>
          <c:spPr>
            <a:ln w="28575" cap="rnd">
              <a:solidFill>
                <a:schemeClr val="accent6"/>
              </a:solidFill>
              <a:round/>
            </a:ln>
            <a:effectLst/>
          </c:spPr>
          <c:marker>
            <c:symbol val="none"/>
          </c:marker>
          <c:cat>
            <c:numRef>
              <c:f>'uk time series'!$C$4:$W$4</c:f>
              <c:numCache>
                <c:formatCode>General</c:formatCode>
                <c:ptCount val="21"/>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pt idx="20">
                  <c:v>2019</c:v>
                </c:pt>
              </c:numCache>
            </c:numRef>
          </c:cat>
          <c:val>
            <c:numRef>
              <c:f>'uk time series'!$C$10:$W$10</c:f>
              <c:numCache>
                <c:formatCode>General</c:formatCode>
                <c:ptCount val="21"/>
                <c:pt idx="0">
                  <c:v>263214</c:v>
                </c:pt>
                <c:pt idx="1">
                  <c:v>295092</c:v>
                </c:pt>
                <c:pt idx="2">
                  <c:v>310363</c:v>
                </c:pt>
                <c:pt idx="3">
                  <c:v>317738</c:v>
                </c:pt>
                <c:pt idx="4">
                  <c:v>327686</c:v>
                </c:pt>
                <c:pt idx="5">
                  <c:v>346682</c:v>
                </c:pt>
                <c:pt idx="6">
                  <c:v>382246</c:v>
                </c:pt>
                <c:pt idx="7">
                  <c:v>430012</c:v>
                </c:pt>
                <c:pt idx="8">
                  <c:v>421850</c:v>
                </c:pt>
                <c:pt idx="9">
                  <c:v>463317</c:v>
                </c:pt>
                <c:pt idx="10">
                  <c:v>432989</c:v>
                </c:pt>
                <c:pt idx="11">
                  <c:v>484926</c:v>
                </c:pt>
                <c:pt idx="12">
                  <c:v>524572</c:v>
                </c:pt>
                <c:pt idx="13">
                  <c:v>533342</c:v>
                </c:pt>
                <c:pt idx="14">
                  <c:v>556539</c:v>
                </c:pt>
                <c:pt idx="15">
                  <c:v>556659</c:v>
                </c:pt>
                <c:pt idx="16">
                  <c:v>556507</c:v>
                </c:pt>
                <c:pt idx="17">
                  <c:v>599822</c:v>
                </c:pt>
                <c:pt idx="18">
                  <c:v>654212</c:v>
                </c:pt>
                <c:pt idx="19">
                  <c:v>686265</c:v>
                </c:pt>
                <c:pt idx="20">
                  <c:v>724521</c:v>
                </c:pt>
              </c:numCache>
            </c:numRef>
          </c:val>
          <c:smooth val="0"/>
        </c:ser>
        <c:dLbls>
          <c:showLegendKey val="0"/>
          <c:showVal val="0"/>
          <c:showCatName val="0"/>
          <c:showSerName val="0"/>
          <c:showPercent val="0"/>
          <c:showBubbleSize val="0"/>
        </c:dLbls>
        <c:smooth val="0"/>
        <c:axId val="513406656"/>
        <c:axId val="513407048"/>
      </c:lineChart>
      <c:catAx>
        <c:axId val="513406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407048"/>
        <c:crosses val="autoZero"/>
        <c:auto val="1"/>
        <c:lblAlgn val="ctr"/>
        <c:lblOffset val="100"/>
        <c:noMultiLvlLbl val="0"/>
      </c:catAx>
      <c:valAx>
        <c:axId val="513407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4066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UK Trade 2016 - 2019</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'uk time series'!$T$26</c:f>
              <c:strCache>
                <c:ptCount val="1"/>
                <c:pt idx="0">
                  <c:v>2016</c:v>
                </c:pt>
              </c:strCache>
            </c:strRef>
          </c:tx>
          <c:spPr>
            <a:solidFill>
              <a:schemeClr val="accent1"/>
            </a:solidFill>
            <a:ln>
              <a:noFill/>
            </a:ln>
            <a:effectLst/>
          </c:spPr>
          <c:invertIfNegative val="0"/>
          <c:cat>
            <c:strRef>
              <c:f>'uk time series'!$S$27:$S$34</c:f>
              <c:strCache>
                <c:ptCount val="8"/>
                <c:pt idx="0">
                  <c:v>EU Goods Exports</c:v>
                </c:pt>
                <c:pt idx="1">
                  <c:v>EU Goods Imports</c:v>
                </c:pt>
                <c:pt idx="2">
                  <c:v>RoW Goods Exports</c:v>
                </c:pt>
                <c:pt idx="3">
                  <c:v>RoW Goods Imports</c:v>
                </c:pt>
                <c:pt idx="4">
                  <c:v>EU Services Exports</c:v>
                </c:pt>
                <c:pt idx="5">
                  <c:v>EU Services Imports</c:v>
                </c:pt>
                <c:pt idx="6">
                  <c:v>RoW Services Exports</c:v>
                </c:pt>
                <c:pt idx="7">
                  <c:v>RoW Services Imports</c:v>
                </c:pt>
              </c:strCache>
            </c:strRef>
          </c:cat>
          <c:val>
            <c:numRef>
              <c:f>'uk time series'!$T$27:$T$34</c:f>
              <c:numCache>
                <c:formatCode>General</c:formatCode>
                <c:ptCount val="8"/>
                <c:pt idx="0">
                  <c:v>142375</c:v>
                </c:pt>
                <c:pt idx="1">
                  <c:v>237929</c:v>
                </c:pt>
                <c:pt idx="2">
                  <c:v>155547</c:v>
                </c:pt>
                <c:pt idx="3">
                  <c:v>194172</c:v>
                </c:pt>
                <c:pt idx="4">
                  <c:v>105629</c:v>
                </c:pt>
                <c:pt idx="5">
                  <c:v>80249</c:v>
                </c:pt>
                <c:pt idx="6">
                  <c:v>163948</c:v>
                </c:pt>
                <c:pt idx="7">
                  <c:v>87472</c:v>
                </c:pt>
              </c:numCache>
            </c:numRef>
          </c:val>
        </c:ser>
        <c:ser>
          <c:idx val="1"/>
          <c:order val="1"/>
          <c:tx>
            <c:strRef>
              <c:f>'uk time series'!$U$26</c:f>
              <c:strCache>
                <c:ptCount val="1"/>
                <c:pt idx="0">
                  <c:v>2017</c:v>
                </c:pt>
              </c:strCache>
            </c:strRef>
          </c:tx>
          <c:spPr>
            <a:solidFill>
              <a:schemeClr val="accent2"/>
            </a:solidFill>
            <a:ln>
              <a:noFill/>
            </a:ln>
            <a:effectLst/>
          </c:spPr>
          <c:invertIfNegative val="0"/>
          <c:cat>
            <c:strRef>
              <c:f>'uk time series'!$S$27:$S$34</c:f>
              <c:strCache>
                <c:ptCount val="8"/>
                <c:pt idx="0">
                  <c:v>EU Goods Exports</c:v>
                </c:pt>
                <c:pt idx="1">
                  <c:v>EU Goods Imports</c:v>
                </c:pt>
                <c:pt idx="2">
                  <c:v>RoW Goods Exports</c:v>
                </c:pt>
                <c:pt idx="3">
                  <c:v>RoW Goods Imports</c:v>
                </c:pt>
                <c:pt idx="4">
                  <c:v>EU Services Exports</c:v>
                </c:pt>
                <c:pt idx="5">
                  <c:v>EU Services Imports</c:v>
                </c:pt>
                <c:pt idx="6">
                  <c:v>RoW Services Exports</c:v>
                </c:pt>
                <c:pt idx="7">
                  <c:v>RoW Services Imports</c:v>
                </c:pt>
              </c:strCache>
            </c:strRef>
          </c:cat>
          <c:val>
            <c:numRef>
              <c:f>'uk time series'!$U$27:$U$34</c:f>
              <c:numCache>
                <c:formatCode>General</c:formatCode>
                <c:ptCount val="8"/>
                <c:pt idx="0">
                  <c:v>163850</c:v>
                </c:pt>
                <c:pt idx="1">
                  <c:v>258840</c:v>
                </c:pt>
                <c:pt idx="2">
                  <c:v>173616</c:v>
                </c:pt>
                <c:pt idx="3">
                  <c:v>214521</c:v>
                </c:pt>
                <c:pt idx="4">
                  <c:v>117048</c:v>
                </c:pt>
                <c:pt idx="5">
                  <c:v>86579</c:v>
                </c:pt>
                <c:pt idx="6">
                  <c:v>174571</c:v>
                </c:pt>
                <c:pt idx="7">
                  <c:v>94272</c:v>
                </c:pt>
              </c:numCache>
            </c:numRef>
          </c:val>
        </c:ser>
        <c:ser>
          <c:idx val="2"/>
          <c:order val="2"/>
          <c:tx>
            <c:strRef>
              <c:f>'uk time series'!$V$26</c:f>
              <c:strCache>
                <c:ptCount val="1"/>
                <c:pt idx="0">
                  <c:v>2018</c:v>
                </c:pt>
              </c:strCache>
            </c:strRef>
          </c:tx>
          <c:spPr>
            <a:solidFill>
              <a:schemeClr val="accent3"/>
            </a:solidFill>
            <a:ln>
              <a:noFill/>
            </a:ln>
            <a:effectLst/>
          </c:spPr>
          <c:invertIfNegative val="0"/>
          <c:cat>
            <c:strRef>
              <c:f>'uk time series'!$S$27:$S$34</c:f>
              <c:strCache>
                <c:ptCount val="8"/>
                <c:pt idx="0">
                  <c:v>EU Goods Exports</c:v>
                </c:pt>
                <c:pt idx="1">
                  <c:v>EU Goods Imports</c:v>
                </c:pt>
                <c:pt idx="2">
                  <c:v>RoW Goods Exports</c:v>
                </c:pt>
                <c:pt idx="3">
                  <c:v>RoW Goods Imports</c:v>
                </c:pt>
                <c:pt idx="4">
                  <c:v>EU Services Exports</c:v>
                </c:pt>
                <c:pt idx="5">
                  <c:v>EU Services Imports</c:v>
                </c:pt>
                <c:pt idx="6">
                  <c:v>RoW Services Exports</c:v>
                </c:pt>
                <c:pt idx="7">
                  <c:v>RoW Services Imports</c:v>
                </c:pt>
              </c:strCache>
            </c:strRef>
          </c:cat>
          <c:val>
            <c:numRef>
              <c:f>'uk time series'!$V$27:$V$34</c:f>
              <c:numCache>
                <c:formatCode>General</c:formatCode>
                <c:ptCount val="8"/>
                <c:pt idx="0">
                  <c:v>172202</c:v>
                </c:pt>
                <c:pt idx="1">
                  <c:v>265725</c:v>
                </c:pt>
                <c:pt idx="2">
                  <c:v>177406</c:v>
                </c:pt>
                <c:pt idx="3">
                  <c:v>223248</c:v>
                </c:pt>
                <c:pt idx="4">
                  <c:v>124552</c:v>
                </c:pt>
                <c:pt idx="5">
                  <c:v>96976</c:v>
                </c:pt>
                <c:pt idx="6">
                  <c:v>182318</c:v>
                </c:pt>
                <c:pt idx="7">
                  <c:v>100316</c:v>
                </c:pt>
              </c:numCache>
            </c:numRef>
          </c:val>
        </c:ser>
        <c:ser>
          <c:idx val="3"/>
          <c:order val="3"/>
          <c:tx>
            <c:strRef>
              <c:f>'uk time series'!$W$26</c:f>
              <c:strCache>
                <c:ptCount val="1"/>
                <c:pt idx="0">
                  <c:v>2019</c:v>
                </c:pt>
              </c:strCache>
            </c:strRef>
          </c:tx>
          <c:spPr>
            <a:solidFill>
              <a:schemeClr val="accent4"/>
            </a:solidFill>
            <a:ln>
              <a:noFill/>
            </a:ln>
            <a:effectLst/>
          </c:spPr>
          <c:invertIfNegative val="0"/>
          <c:cat>
            <c:strRef>
              <c:f>'uk time series'!$S$27:$S$34</c:f>
              <c:strCache>
                <c:ptCount val="8"/>
                <c:pt idx="0">
                  <c:v>EU Goods Exports</c:v>
                </c:pt>
                <c:pt idx="1">
                  <c:v>EU Goods Imports</c:v>
                </c:pt>
                <c:pt idx="2">
                  <c:v>RoW Goods Exports</c:v>
                </c:pt>
                <c:pt idx="3">
                  <c:v>RoW Goods Imports</c:v>
                </c:pt>
                <c:pt idx="4">
                  <c:v>EU Services Exports</c:v>
                </c:pt>
                <c:pt idx="5">
                  <c:v>EU Services Imports</c:v>
                </c:pt>
                <c:pt idx="6">
                  <c:v>RoW Services Exports</c:v>
                </c:pt>
                <c:pt idx="7">
                  <c:v>RoW Services Imports</c:v>
                </c:pt>
              </c:strCache>
            </c:strRef>
          </c:cat>
          <c:val>
            <c:numRef>
              <c:f>'uk time series'!$W$27:$W$34</c:f>
              <c:numCache>
                <c:formatCode>General</c:formatCode>
                <c:ptCount val="8"/>
                <c:pt idx="0">
                  <c:v>170568</c:v>
                </c:pt>
                <c:pt idx="1">
                  <c:v>265456</c:v>
                </c:pt>
                <c:pt idx="2">
                  <c:v>201904</c:v>
                </c:pt>
                <c:pt idx="3">
                  <c:v>236735</c:v>
                </c:pt>
                <c:pt idx="4">
                  <c:v>129779</c:v>
                </c:pt>
                <c:pt idx="5">
                  <c:v>106744</c:v>
                </c:pt>
                <c:pt idx="6">
                  <c:v>196375</c:v>
                </c:pt>
                <c:pt idx="7">
                  <c:v>115586</c:v>
                </c:pt>
              </c:numCache>
            </c:numRef>
          </c:val>
        </c:ser>
        <c:dLbls>
          <c:showLegendKey val="0"/>
          <c:showVal val="0"/>
          <c:showCatName val="0"/>
          <c:showSerName val="0"/>
          <c:showPercent val="0"/>
          <c:showBubbleSize val="0"/>
        </c:dLbls>
        <c:gapWidth val="219"/>
        <c:overlap val="-27"/>
        <c:axId val="517507000"/>
        <c:axId val="517506216"/>
      </c:barChart>
      <c:catAx>
        <c:axId val="517507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7506216"/>
        <c:crosses val="autoZero"/>
        <c:auto val="1"/>
        <c:lblAlgn val="ctr"/>
        <c:lblOffset val="100"/>
        <c:noMultiLvlLbl val="0"/>
      </c:catAx>
      <c:valAx>
        <c:axId val="517506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75070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DBEC8A-8D74-4C57-B97B-3A6E98C03600}" type="datetimeFigureOut">
              <a:rPr lang="en-GB" smtClean="0"/>
              <a:t>12/01/2021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18FC00-D489-4802-A9BC-3CFAB2F4A241}" type="slidenum">
              <a:rPr lang="en-GB" smtClean="0"/>
              <a:t>‹#›</a:t>
            </a:fld>
            <a:endParaRPr lang="en-GB"/>
          </a:p>
        </p:txBody>
      </p:sp>
    </p:spTree>
    <p:extLst>
      <p:ext uri="{BB962C8B-B14F-4D97-AF65-F5344CB8AC3E}">
        <p14:creationId xmlns:p14="http://schemas.microsoft.com/office/powerpoint/2010/main" val="714688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18FC00-D489-4802-A9BC-3CFAB2F4A241}" type="slidenum">
              <a:rPr lang="en-GB" smtClean="0"/>
              <a:t>2</a:t>
            </a:fld>
            <a:endParaRPr lang="en-GB"/>
          </a:p>
        </p:txBody>
      </p:sp>
    </p:spTree>
    <p:extLst>
      <p:ext uri="{BB962C8B-B14F-4D97-AF65-F5344CB8AC3E}">
        <p14:creationId xmlns:p14="http://schemas.microsoft.com/office/powerpoint/2010/main" val="1266379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18FC00-D489-4802-A9BC-3CFAB2F4A241}" type="slidenum">
              <a:rPr lang="en-GB" smtClean="0"/>
              <a:t>3</a:t>
            </a:fld>
            <a:endParaRPr lang="en-GB"/>
          </a:p>
        </p:txBody>
      </p:sp>
    </p:spTree>
    <p:extLst>
      <p:ext uri="{BB962C8B-B14F-4D97-AF65-F5344CB8AC3E}">
        <p14:creationId xmlns:p14="http://schemas.microsoft.com/office/powerpoint/2010/main" val="937229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18FC00-D489-4802-A9BC-3CFAB2F4A241}" type="slidenum">
              <a:rPr lang="en-GB" smtClean="0"/>
              <a:t>4</a:t>
            </a:fld>
            <a:endParaRPr lang="en-GB"/>
          </a:p>
        </p:txBody>
      </p:sp>
    </p:spTree>
    <p:extLst>
      <p:ext uri="{BB962C8B-B14F-4D97-AF65-F5344CB8AC3E}">
        <p14:creationId xmlns:p14="http://schemas.microsoft.com/office/powerpoint/2010/main" val="1776811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18FC00-D489-4802-A9BC-3CFAB2F4A241}" type="slidenum">
              <a:rPr lang="en-GB" smtClean="0"/>
              <a:t>5</a:t>
            </a:fld>
            <a:endParaRPr lang="en-GB"/>
          </a:p>
        </p:txBody>
      </p:sp>
    </p:spTree>
    <p:extLst>
      <p:ext uri="{BB962C8B-B14F-4D97-AF65-F5344CB8AC3E}">
        <p14:creationId xmlns:p14="http://schemas.microsoft.com/office/powerpoint/2010/main" val="1404922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918FC00-D489-4802-A9BC-3CFAB2F4A241}" type="slidenum">
              <a:rPr lang="en-GB" smtClean="0"/>
              <a:t>6</a:t>
            </a:fld>
            <a:endParaRPr lang="en-GB"/>
          </a:p>
        </p:txBody>
      </p:sp>
    </p:spTree>
    <p:extLst>
      <p:ext uri="{BB962C8B-B14F-4D97-AF65-F5344CB8AC3E}">
        <p14:creationId xmlns:p14="http://schemas.microsoft.com/office/powerpoint/2010/main" val="2644622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8077650-C9FD-4A0A-9BC8-1410E940E7EE}" type="datetime1">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90AD9F-2E4F-4266-878A-66CA5665E092}" type="slidenum">
              <a:rPr lang="en-GB" smtClean="0"/>
              <a:t>‹#›</a:t>
            </a:fld>
            <a:endParaRPr lang="en-GB"/>
          </a:p>
        </p:txBody>
      </p:sp>
    </p:spTree>
    <p:extLst>
      <p:ext uri="{BB962C8B-B14F-4D97-AF65-F5344CB8AC3E}">
        <p14:creationId xmlns:p14="http://schemas.microsoft.com/office/powerpoint/2010/main" val="4269131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0DCA110-6959-42E4-A182-46FE61A3A873}" type="datetime1">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90AD9F-2E4F-4266-878A-66CA5665E092}" type="slidenum">
              <a:rPr lang="en-GB" smtClean="0"/>
              <a:t>‹#›</a:t>
            </a:fld>
            <a:endParaRPr lang="en-GB"/>
          </a:p>
        </p:txBody>
      </p:sp>
    </p:spTree>
    <p:extLst>
      <p:ext uri="{BB962C8B-B14F-4D97-AF65-F5344CB8AC3E}">
        <p14:creationId xmlns:p14="http://schemas.microsoft.com/office/powerpoint/2010/main" val="2606435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515E89D-E7DA-4B18-8550-64381CF4E031}" type="datetime1">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90AD9F-2E4F-4266-878A-66CA5665E092}" type="slidenum">
              <a:rPr lang="en-GB" smtClean="0"/>
              <a:t>‹#›</a:t>
            </a:fld>
            <a:endParaRPr lang="en-GB"/>
          </a:p>
        </p:txBody>
      </p:sp>
    </p:spTree>
    <p:extLst>
      <p:ext uri="{BB962C8B-B14F-4D97-AF65-F5344CB8AC3E}">
        <p14:creationId xmlns:p14="http://schemas.microsoft.com/office/powerpoint/2010/main" val="2449574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8F5DB9-E3BC-42AC-9CC0-ACE2160A3258}" type="datetime1">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90AD9F-2E4F-4266-878A-66CA5665E092}" type="slidenum">
              <a:rPr lang="en-GB" smtClean="0"/>
              <a:t>‹#›</a:t>
            </a:fld>
            <a:endParaRPr lang="en-GB"/>
          </a:p>
        </p:txBody>
      </p:sp>
    </p:spTree>
    <p:extLst>
      <p:ext uri="{BB962C8B-B14F-4D97-AF65-F5344CB8AC3E}">
        <p14:creationId xmlns:p14="http://schemas.microsoft.com/office/powerpoint/2010/main" val="144669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6F8704-7263-4A53-A2F3-C86728A8839C}" type="datetime1">
              <a:rPr lang="en-GB" smtClean="0"/>
              <a:t>12/01/2021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690AD9F-2E4F-4266-878A-66CA5665E092}" type="slidenum">
              <a:rPr lang="en-GB" smtClean="0"/>
              <a:t>‹#›</a:t>
            </a:fld>
            <a:endParaRPr lang="en-GB"/>
          </a:p>
        </p:txBody>
      </p:sp>
    </p:spTree>
    <p:extLst>
      <p:ext uri="{BB962C8B-B14F-4D97-AF65-F5344CB8AC3E}">
        <p14:creationId xmlns:p14="http://schemas.microsoft.com/office/powerpoint/2010/main" val="304601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00777DF-2A9F-4BF0-8D2E-EA5B6F3F5A40}" type="datetime1">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90AD9F-2E4F-4266-878A-66CA5665E092}" type="slidenum">
              <a:rPr lang="en-GB" smtClean="0"/>
              <a:t>‹#›</a:t>
            </a:fld>
            <a:endParaRPr lang="en-GB"/>
          </a:p>
        </p:txBody>
      </p:sp>
    </p:spTree>
    <p:extLst>
      <p:ext uri="{BB962C8B-B14F-4D97-AF65-F5344CB8AC3E}">
        <p14:creationId xmlns:p14="http://schemas.microsoft.com/office/powerpoint/2010/main" val="2763495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2D33B86-F0B9-48AC-A4D1-CBC68CE9B500}" type="datetime1">
              <a:rPr lang="en-GB" smtClean="0"/>
              <a:t>12/01/2021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690AD9F-2E4F-4266-878A-66CA5665E092}" type="slidenum">
              <a:rPr lang="en-GB" smtClean="0"/>
              <a:t>‹#›</a:t>
            </a:fld>
            <a:endParaRPr lang="en-GB"/>
          </a:p>
        </p:txBody>
      </p:sp>
    </p:spTree>
    <p:extLst>
      <p:ext uri="{BB962C8B-B14F-4D97-AF65-F5344CB8AC3E}">
        <p14:creationId xmlns:p14="http://schemas.microsoft.com/office/powerpoint/2010/main" val="2664945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17F6B61-EBAB-45D1-AE06-D8522FB22543}" type="datetime1">
              <a:rPr lang="en-GB" smtClean="0"/>
              <a:t>12/01/2021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690AD9F-2E4F-4266-878A-66CA5665E092}" type="slidenum">
              <a:rPr lang="en-GB" smtClean="0"/>
              <a:t>‹#›</a:t>
            </a:fld>
            <a:endParaRPr lang="en-GB"/>
          </a:p>
        </p:txBody>
      </p:sp>
    </p:spTree>
    <p:extLst>
      <p:ext uri="{BB962C8B-B14F-4D97-AF65-F5344CB8AC3E}">
        <p14:creationId xmlns:p14="http://schemas.microsoft.com/office/powerpoint/2010/main" val="3278186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01FB6A-B872-4A20-88C9-F60AD25F3A57}" type="datetime1">
              <a:rPr lang="en-GB" smtClean="0"/>
              <a:t>12/01/2021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90AD9F-2E4F-4266-878A-66CA5665E092}" type="slidenum">
              <a:rPr lang="en-GB" smtClean="0"/>
              <a:t>‹#›</a:t>
            </a:fld>
            <a:endParaRPr lang="en-GB"/>
          </a:p>
        </p:txBody>
      </p:sp>
    </p:spTree>
    <p:extLst>
      <p:ext uri="{BB962C8B-B14F-4D97-AF65-F5344CB8AC3E}">
        <p14:creationId xmlns:p14="http://schemas.microsoft.com/office/powerpoint/2010/main" val="355686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A4D2A5-2E61-4C04-BEA1-0DD1088DAC0E}" type="datetime1">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90AD9F-2E4F-4266-878A-66CA5665E092}" type="slidenum">
              <a:rPr lang="en-GB" smtClean="0"/>
              <a:t>‹#›</a:t>
            </a:fld>
            <a:endParaRPr lang="en-GB"/>
          </a:p>
        </p:txBody>
      </p:sp>
    </p:spTree>
    <p:extLst>
      <p:ext uri="{BB962C8B-B14F-4D97-AF65-F5344CB8AC3E}">
        <p14:creationId xmlns:p14="http://schemas.microsoft.com/office/powerpoint/2010/main" val="79660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7B8D8A-0912-426D-A3A9-30584425B8CF}" type="datetime1">
              <a:rPr lang="en-GB" smtClean="0"/>
              <a:t>12/01/2021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690AD9F-2E4F-4266-878A-66CA5665E092}" type="slidenum">
              <a:rPr lang="en-GB" smtClean="0"/>
              <a:t>‹#›</a:t>
            </a:fld>
            <a:endParaRPr lang="en-GB"/>
          </a:p>
        </p:txBody>
      </p:sp>
    </p:spTree>
    <p:extLst>
      <p:ext uri="{BB962C8B-B14F-4D97-AF65-F5344CB8AC3E}">
        <p14:creationId xmlns:p14="http://schemas.microsoft.com/office/powerpoint/2010/main" val="2567678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923B1-F253-42F4-8910-AF7795FF4A9A}" type="datetime1">
              <a:rPr lang="en-GB" smtClean="0"/>
              <a:t>12/01/2021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90AD9F-2E4F-4266-878A-66CA5665E092}" type="slidenum">
              <a:rPr lang="en-GB" smtClean="0"/>
              <a:t>‹#›</a:t>
            </a:fld>
            <a:endParaRPr lang="en-GB"/>
          </a:p>
        </p:txBody>
      </p:sp>
    </p:spTree>
    <p:extLst>
      <p:ext uri="{BB962C8B-B14F-4D97-AF65-F5344CB8AC3E}">
        <p14:creationId xmlns:p14="http://schemas.microsoft.com/office/powerpoint/2010/main" val="1832677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International Observatory of Human Rights - Putting Huma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18" y="0"/>
            <a:ext cx="12178882"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2"/>
          <p:cNvPicPr/>
          <p:nvPr/>
        </p:nvPicPr>
        <p:blipFill>
          <a:blip r:embed="rId3" cstate="print">
            <a:extLst>
              <a:ext uri="{28A0092B-C50C-407E-A947-70E740481C1C}">
                <a14:useLocalDpi xmlns:a14="http://schemas.microsoft.com/office/drawing/2010/main" val="0"/>
              </a:ext>
            </a:extLst>
          </a:blip>
          <a:stretch>
            <a:fillRect/>
          </a:stretch>
        </p:blipFill>
        <p:spPr>
          <a:xfrm>
            <a:off x="107504" y="6412266"/>
            <a:ext cx="2572385" cy="371475"/>
          </a:xfrm>
          <a:prstGeom prst="rect">
            <a:avLst/>
          </a:prstGeom>
        </p:spPr>
      </p:pic>
      <p:pic>
        <p:nvPicPr>
          <p:cNvPr id="9" name="Picture 2" descr="https://www.nationsonline.org/maps/countries_europe_ma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40799"/>
            <a:ext cx="3020132" cy="29244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9021" y="2144264"/>
            <a:ext cx="10627076" cy="2123658"/>
          </a:xfrm>
          <a:prstGeom prst="rect">
            <a:avLst/>
          </a:prstGeom>
          <a:noFill/>
        </p:spPr>
        <p:txBody>
          <a:bodyPr wrap="none" rtlCol="0">
            <a:spAutoFit/>
          </a:bodyPr>
          <a:lstStyle/>
          <a:p>
            <a:pPr algn="ctr"/>
            <a:r>
              <a:rPr lang="en-GB" sz="4400" b="1" dirty="0" smtClean="0">
                <a:solidFill>
                  <a:schemeClr val="bg1"/>
                </a:solidFill>
              </a:rPr>
              <a:t>FIW Trade Talk</a:t>
            </a:r>
            <a:endParaRPr lang="en-GB" sz="4400" b="1" dirty="0">
              <a:solidFill>
                <a:schemeClr val="bg1"/>
              </a:solidFill>
            </a:endParaRPr>
          </a:p>
          <a:p>
            <a:pPr algn="ctr"/>
            <a:endParaRPr lang="en-GB" sz="4400" b="1" dirty="0" smtClean="0">
              <a:solidFill>
                <a:schemeClr val="bg1"/>
              </a:solidFill>
            </a:endParaRPr>
          </a:p>
          <a:p>
            <a:pPr algn="ctr"/>
            <a:r>
              <a:rPr lang="en-GB" sz="4400" dirty="0">
                <a:solidFill>
                  <a:schemeClr val="bg1"/>
                </a:solidFill>
              </a:rPr>
              <a:t>Brexit and the future of EU-UK trade relations</a:t>
            </a:r>
            <a:r>
              <a:rPr lang="en-GB" sz="4400" dirty="0">
                <a:solidFill>
                  <a:schemeClr val="bg1"/>
                </a:solidFill>
              </a:rPr>
              <a:t>	</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5129" y="4267922"/>
            <a:ext cx="4418759" cy="2483918"/>
          </a:xfrm>
          <a:prstGeom prst="rect">
            <a:avLst/>
          </a:prstGeom>
        </p:spPr>
      </p:pic>
      <p:pic>
        <p:nvPicPr>
          <p:cNvPr id="3" name="Picture 2"/>
          <p:cNvPicPr>
            <a:picLocks noChangeAspect="1"/>
          </p:cNvPicPr>
          <p:nvPr/>
        </p:nvPicPr>
        <p:blipFill>
          <a:blip r:embed="rId6"/>
          <a:stretch>
            <a:fillRect/>
          </a:stretch>
        </p:blipFill>
        <p:spPr>
          <a:xfrm>
            <a:off x="8247529" y="481118"/>
            <a:ext cx="3850085" cy="2254842"/>
          </a:xfrm>
          <a:prstGeom prst="rect">
            <a:avLst/>
          </a:prstGeom>
        </p:spPr>
      </p:pic>
    </p:spTree>
    <p:extLst>
      <p:ext uri="{BB962C8B-B14F-4D97-AF65-F5344CB8AC3E}">
        <p14:creationId xmlns:p14="http://schemas.microsoft.com/office/powerpoint/2010/main" val="1215220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2"/>
          <p:cNvPicPr/>
          <p:nvPr/>
        </p:nvPicPr>
        <p:blipFill>
          <a:blip r:embed="rId3" cstate="print">
            <a:extLst>
              <a:ext uri="{28A0092B-C50C-407E-A947-70E740481C1C}">
                <a14:useLocalDpi xmlns:a14="http://schemas.microsoft.com/office/drawing/2010/main" val="0"/>
              </a:ext>
            </a:extLst>
          </a:blip>
          <a:stretch>
            <a:fillRect/>
          </a:stretch>
        </p:blipFill>
        <p:spPr>
          <a:xfrm>
            <a:off x="107504" y="6412266"/>
            <a:ext cx="2572385" cy="371475"/>
          </a:xfrm>
          <a:prstGeom prst="rect">
            <a:avLst/>
          </a:prstGeom>
        </p:spPr>
      </p:pic>
      <p:sp>
        <p:nvSpPr>
          <p:cNvPr id="5" name="Slide Number Placeholder 4"/>
          <p:cNvSpPr>
            <a:spLocks noGrp="1"/>
          </p:cNvSpPr>
          <p:nvPr>
            <p:ph type="sldNum" sz="quarter" idx="12"/>
          </p:nvPr>
        </p:nvSpPr>
        <p:spPr/>
        <p:txBody>
          <a:bodyPr/>
          <a:lstStyle/>
          <a:p>
            <a:fld id="{5690AD9F-2E4F-4266-878A-66CA5665E092}" type="slidenum">
              <a:rPr lang="en-GB" smtClean="0"/>
              <a:t>2</a:t>
            </a:fld>
            <a:endParaRPr lang="en-GB"/>
          </a:p>
        </p:txBody>
      </p:sp>
      <p:sp>
        <p:nvSpPr>
          <p:cNvPr id="6" name="TextBox 5"/>
          <p:cNvSpPr txBox="1"/>
          <p:nvPr/>
        </p:nvSpPr>
        <p:spPr>
          <a:xfrm>
            <a:off x="440267" y="237067"/>
            <a:ext cx="1548244" cy="461665"/>
          </a:xfrm>
          <a:prstGeom prst="rect">
            <a:avLst/>
          </a:prstGeom>
          <a:noFill/>
        </p:spPr>
        <p:txBody>
          <a:bodyPr wrap="none" rtlCol="0">
            <a:spAutoFit/>
          </a:bodyPr>
          <a:lstStyle/>
          <a:p>
            <a:r>
              <a:rPr lang="en-GB" sz="2400" b="1" dirty="0" smtClean="0"/>
              <a:t>Four slides</a:t>
            </a:r>
            <a:endParaRPr lang="en-GB" sz="2400" b="1" dirty="0"/>
          </a:p>
        </p:txBody>
      </p:sp>
      <p:sp>
        <p:nvSpPr>
          <p:cNvPr id="8" name="TextBox 7"/>
          <p:cNvSpPr txBox="1"/>
          <p:nvPr/>
        </p:nvSpPr>
        <p:spPr>
          <a:xfrm>
            <a:off x="456066" y="1346200"/>
            <a:ext cx="5471768" cy="2031325"/>
          </a:xfrm>
          <a:prstGeom prst="rect">
            <a:avLst/>
          </a:prstGeom>
          <a:noFill/>
        </p:spPr>
        <p:txBody>
          <a:bodyPr wrap="square" rtlCol="0">
            <a:spAutoFit/>
          </a:bodyPr>
          <a:lstStyle/>
          <a:p>
            <a:pPr marL="285750" indent="-285750">
              <a:buFont typeface="Arial" panose="020B0604020202020204" pitchFamily="34" charset="0"/>
              <a:buChar char="•"/>
            </a:pPr>
            <a:r>
              <a:rPr lang="en-GB" dirty="0"/>
              <a:t>Nature of modern trade </a:t>
            </a:r>
            <a:r>
              <a:rPr lang="en-GB" dirty="0" smtClean="0"/>
              <a:t>relations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UK-EU trade agreements and </a:t>
            </a:r>
            <a:r>
              <a:rPr lang="en-GB" dirty="0"/>
              <a:t>modern trade </a:t>
            </a:r>
            <a:r>
              <a:rPr lang="en-GB" dirty="0" smtClean="0"/>
              <a:t>relations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Possible </a:t>
            </a:r>
            <a:r>
              <a:rPr lang="en-GB" dirty="0"/>
              <a:t>next steps and UK economic </a:t>
            </a:r>
            <a:r>
              <a:rPr lang="en-GB" dirty="0" smtClean="0"/>
              <a:t>adjustment</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Bigger </a:t>
            </a:r>
            <a:r>
              <a:rPr lang="en-GB" dirty="0"/>
              <a:t>trade picture </a:t>
            </a:r>
            <a:r>
              <a:rPr lang="en-GB" dirty="0" smtClean="0"/>
              <a:t>in </a:t>
            </a:r>
            <a:r>
              <a:rPr lang="en-GB" dirty="0"/>
              <a:t>the context of UK-EU relations</a:t>
            </a:r>
            <a:endParaRPr lang="en-GB" dirty="0"/>
          </a:p>
        </p:txBody>
      </p:sp>
      <p:sp>
        <p:nvSpPr>
          <p:cNvPr id="7" name="TextBox 6"/>
          <p:cNvSpPr txBox="1"/>
          <p:nvPr/>
        </p:nvSpPr>
        <p:spPr>
          <a:xfrm>
            <a:off x="6541522" y="237067"/>
            <a:ext cx="1467068" cy="461665"/>
          </a:xfrm>
          <a:prstGeom prst="rect">
            <a:avLst/>
          </a:prstGeom>
          <a:noFill/>
        </p:spPr>
        <p:txBody>
          <a:bodyPr wrap="none" rtlCol="0">
            <a:spAutoFit/>
          </a:bodyPr>
          <a:lstStyle/>
          <a:p>
            <a:r>
              <a:rPr lang="en-GB" sz="2400" b="1" dirty="0" smtClean="0"/>
              <a:t>About Me</a:t>
            </a:r>
            <a:endParaRPr lang="en-GB" sz="2400" b="1" dirty="0"/>
          </a:p>
        </p:txBody>
      </p:sp>
      <p:sp>
        <p:nvSpPr>
          <p:cNvPr id="9" name="TextBox 8"/>
          <p:cNvSpPr txBox="1"/>
          <p:nvPr/>
        </p:nvSpPr>
        <p:spPr>
          <a:xfrm>
            <a:off x="6557321" y="1346200"/>
            <a:ext cx="5471768" cy="397031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Director, UK Trade Policy Project, European Centre for International Political Economy</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Current research interests future UK trade policy, the new global trade, regulations and trade, new issues in trade such as climate change, animal welfare, and consumers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Between 2009 and 2018 worked for UK government on TTIP, establishment of trade department after Brexit, US-China relations, better regulation</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Writes on international trade including new weekly column for </a:t>
            </a:r>
            <a:r>
              <a:rPr lang="en-GB" dirty="0" err="1" smtClean="0"/>
              <a:t>Borderlex</a:t>
            </a:r>
            <a:endParaRPr lang="en-GB" dirty="0"/>
          </a:p>
        </p:txBody>
      </p:sp>
      <p:sp>
        <p:nvSpPr>
          <p:cNvPr id="14" name="Rectangle 13"/>
          <p:cNvSpPr/>
          <p:nvPr/>
        </p:nvSpPr>
        <p:spPr>
          <a:xfrm>
            <a:off x="5927834" y="476655"/>
            <a:ext cx="45719" cy="52237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47874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2"/>
          <p:cNvPicPr/>
          <p:nvPr/>
        </p:nvPicPr>
        <p:blipFill>
          <a:blip r:embed="rId3" cstate="print">
            <a:extLst>
              <a:ext uri="{28A0092B-C50C-407E-A947-70E740481C1C}">
                <a14:useLocalDpi xmlns:a14="http://schemas.microsoft.com/office/drawing/2010/main" val="0"/>
              </a:ext>
            </a:extLst>
          </a:blip>
          <a:stretch>
            <a:fillRect/>
          </a:stretch>
        </p:blipFill>
        <p:spPr>
          <a:xfrm>
            <a:off x="107504" y="6412266"/>
            <a:ext cx="2572385" cy="371475"/>
          </a:xfrm>
          <a:prstGeom prst="rect">
            <a:avLst/>
          </a:prstGeom>
        </p:spPr>
      </p:pic>
      <p:sp>
        <p:nvSpPr>
          <p:cNvPr id="5" name="Slide Number Placeholder 4"/>
          <p:cNvSpPr>
            <a:spLocks noGrp="1"/>
          </p:cNvSpPr>
          <p:nvPr>
            <p:ph type="sldNum" sz="quarter" idx="12"/>
          </p:nvPr>
        </p:nvSpPr>
        <p:spPr/>
        <p:txBody>
          <a:bodyPr/>
          <a:lstStyle/>
          <a:p>
            <a:fld id="{5690AD9F-2E4F-4266-878A-66CA5665E092}" type="slidenum">
              <a:rPr lang="en-GB" smtClean="0"/>
              <a:t>3</a:t>
            </a:fld>
            <a:endParaRPr lang="en-GB"/>
          </a:p>
        </p:txBody>
      </p:sp>
      <p:sp>
        <p:nvSpPr>
          <p:cNvPr id="6" name="TextBox 5"/>
          <p:cNvSpPr txBox="1"/>
          <p:nvPr/>
        </p:nvSpPr>
        <p:spPr>
          <a:xfrm>
            <a:off x="440267" y="237067"/>
            <a:ext cx="3776098" cy="461665"/>
          </a:xfrm>
          <a:prstGeom prst="rect">
            <a:avLst/>
          </a:prstGeom>
          <a:noFill/>
        </p:spPr>
        <p:txBody>
          <a:bodyPr wrap="none" rtlCol="0">
            <a:spAutoFit/>
          </a:bodyPr>
          <a:lstStyle/>
          <a:p>
            <a:r>
              <a:rPr lang="en-GB" sz="2400" b="1" dirty="0" smtClean="0"/>
              <a:t>Modern Trade Relationships</a:t>
            </a:r>
            <a:endParaRPr lang="en-GB" sz="2400" b="1" dirty="0"/>
          </a:p>
        </p:txBody>
      </p:sp>
      <p:sp>
        <p:nvSpPr>
          <p:cNvPr id="8" name="TextBox 7"/>
          <p:cNvSpPr txBox="1"/>
          <p:nvPr/>
        </p:nvSpPr>
        <p:spPr>
          <a:xfrm>
            <a:off x="440267" y="850090"/>
            <a:ext cx="11422667" cy="2031325"/>
          </a:xfrm>
          <a:prstGeom prst="rect">
            <a:avLst/>
          </a:prstGeom>
          <a:noFill/>
        </p:spPr>
        <p:txBody>
          <a:bodyPr wrap="square" rtlCol="0">
            <a:spAutoFit/>
          </a:bodyPr>
          <a:lstStyle/>
          <a:p>
            <a:pPr marL="285750" indent="-285750">
              <a:buFont typeface="Arial" panose="020B0604020202020204" pitchFamily="34" charset="0"/>
              <a:buChar char="•"/>
            </a:pPr>
            <a:r>
              <a:rPr lang="en-GB" dirty="0" smtClean="0"/>
              <a:t>Trade has grown, goods in particular from 1990 – 2008, services steadily since early 2000s</a:t>
            </a:r>
          </a:p>
          <a:p>
            <a:pPr marL="285750" indent="-285750">
              <a:buFont typeface="Arial" panose="020B0604020202020204" pitchFamily="34" charset="0"/>
              <a:buChar char="•"/>
            </a:pPr>
            <a:r>
              <a:rPr lang="en-GB" dirty="0" smtClean="0"/>
              <a:t>Global Value Chains account for anywhere between 50 and 80% of trade according to calculation</a:t>
            </a:r>
          </a:p>
          <a:p>
            <a:pPr marL="285750" indent="-285750">
              <a:buFont typeface="Arial" panose="020B0604020202020204" pitchFamily="34" charset="0"/>
              <a:buChar char="•"/>
            </a:pPr>
            <a:r>
              <a:rPr lang="en-GB" dirty="0" smtClean="0"/>
              <a:t>Three main regional supply chains, North America, Europe, East and Southeast Asia, dominate global trade</a:t>
            </a:r>
          </a:p>
          <a:p>
            <a:pPr marL="285750" indent="-285750">
              <a:buFont typeface="Arial" panose="020B0604020202020204" pitchFamily="34" charset="0"/>
              <a:buChar char="•"/>
            </a:pPr>
            <a:r>
              <a:rPr lang="en-GB" dirty="0" smtClean="0"/>
              <a:t>The web of relationships between major producers (in goods and services) and their suppliers is increasingly complex and poorly understood</a:t>
            </a:r>
          </a:p>
          <a:p>
            <a:pPr marL="285750" indent="-285750">
              <a:buFont typeface="Arial" panose="020B0604020202020204" pitchFamily="34" charset="0"/>
              <a:buChar char="•"/>
            </a:pPr>
            <a:r>
              <a:rPr lang="en-GB" dirty="0" smtClean="0"/>
              <a:t>Virtually all trade is in some way regulated, products and services subject to regulation, plus general societal regulations</a:t>
            </a:r>
            <a:endParaRPr lang="en-GB" dirty="0"/>
          </a:p>
        </p:txBody>
      </p:sp>
      <p:graphicFrame>
        <p:nvGraphicFramePr>
          <p:cNvPr id="7" name="Chart 6"/>
          <p:cNvGraphicFramePr>
            <a:graphicFrameLocks/>
          </p:cNvGraphicFramePr>
          <p:nvPr>
            <p:extLst>
              <p:ext uri="{D42A27DB-BD31-4B8C-83A1-F6EECF244321}">
                <p14:modId xmlns:p14="http://schemas.microsoft.com/office/powerpoint/2010/main" val="1506185995"/>
              </p:ext>
            </p:extLst>
          </p:nvPr>
        </p:nvGraphicFramePr>
        <p:xfrm>
          <a:off x="440266" y="2925367"/>
          <a:ext cx="4812669" cy="3085272"/>
        </p:xfrm>
        <a:graphic>
          <a:graphicData uri="http://schemas.openxmlformats.org/drawingml/2006/chart">
            <c:chart xmlns:c="http://schemas.openxmlformats.org/drawingml/2006/chart" xmlns:r="http://schemas.openxmlformats.org/officeDocument/2006/relationships" r:id="rId4"/>
          </a:graphicData>
        </a:graphic>
      </p:graphicFrame>
      <p:pic>
        <p:nvPicPr>
          <p:cNvPr id="1026" name="Picture 2" descr="https://lh3.googleusercontent.com/ckzCuRs0dOnYzU7N3RGY7OcIs38swJtDQsZKejS7SGTJz4qyGfmVIT3KQBjXPUX-mXDmMtDerz4hp79AG6bPAi0DtH9dpS5PmIZ6_daYrpatmze1aF8OM_9yg22BB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3060" y="4826364"/>
            <a:ext cx="2495281" cy="18807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5.googleusercontent.com/-gmrj6mgeLicy3kMyZbF_Js1_zc2YV4uWZho_RmBBcS0SBNibgD_KKSDlbeP9-KpBKqZwNw9gLhJNecKVbXhIEIO7ivCqR37RMzp-JUWueuQqcsrOJyszsu18p_4GO6toTDXSX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8952" y="2925367"/>
            <a:ext cx="3863982" cy="30852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5.googleusercontent.com/BoBfGOGjQqbmsRZsZ57c8s8Dhapg26YEDSftQ1GwB8W33SHrPfzxk832lKauhpBJIOYzA6bFbVS9fxS5dxXJAhdGcBM2AA0eSpDIV-K5lK_k0k201NtyL45lTDI8g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3060" y="2925367"/>
            <a:ext cx="2495281" cy="1877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158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2"/>
          <p:cNvPicPr/>
          <p:nvPr/>
        </p:nvPicPr>
        <p:blipFill>
          <a:blip r:embed="rId3" cstate="print">
            <a:extLst>
              <a:ext uri="{28A0092B-C50C-407E-A947-70E740481C1C}">
                <a14:useLocalDpi xmlns:a14="http://schemas.microsoft.com/office/drawing/2010/main" val="0"/>
              </a:ext>
            </a:extLst>
          </a:blip>
          <a:stretch>
            <a:fillRect/>
          </a:stretch>
        </p:blipFill>
        <p:spPr>
          <a:xfrm>
            <a:off x="107504" y="6412266"/>
            <a:ext cx="2572385" cy="371475"/>
          </a:xfrm>
          <a:prstGeom prst="rect">
            <a:avLst/>
          </a:prstGeom>
        </p:spPr>
      </p:pic>
      <p:sp>
        <p:nvSpPr>
          <p:cNvPr id="5" name="Slide Number Placeholder 4"/>
          <p:cNvSpPr>
            <a:spLocks noGrp="1"/>
          </p:cNvSpPr>
          <p:nvPr>
            <p:ph type="sldNum" sz="quarter" idx="12"/>
          </p:nvPr>
        </p:nvSpPr>
        <p:spPr/>
        <p:txBody>
          <a:bodyPr/>
          <a:lstStyle/>
          <a:p>
            <a:fld id="{5690AD9F-2E4F-4266-878A-66CA5665E092}" type="slidenum">
              <a:rPr lang="en-GB" smtClean="0"/>
              <a:t>4</a:t>
            </a:fld>
            <a:endParaRPr lang="en-GB"/>
          </a:p>
        </p:txBody>
      </p:sp>
      <p:sp>
        <p:nvSpPr>
          <p:cNvPr id="6" name="TextBox 5"/>
          <p:cNvSpPr txBox="1"/>
          <p:nvPr/>
        </p:nvSpPr>
        <p:spPr>
          <a:xfrm>
            <a:off x="440267" y="237067"/>
            <a:ext cx="10476394" cy="461665"/>
          </a:xfrm>
          <a:prstGeom prst="rect">
            <a:avLst/>
          </a:prstGeom>
          <a:noFill/>
        </p:spPr>
        <p:txBody>
          <a:bodyPr wrap="none" rtlCol="0">
            <a:spAutoFit/>
          </a:bodyPr>
          <a:lstStyle/>
          <a:p>
            <a:r>
              <a:rPr lang="en-GB" sz="2400" b="1" dirty="0" smtClean="0"/>
              <a:t>UK-EU Agreements (Withdrawal Agreement, Trade and Cooperation Agreement)</a:t>
            </a:r>
            <a:endParaRPr lang="en-GB" sz="2400" b="1" dirty="0"/>
          </a:p>
        </p:txBody>
      </p:sp>
      <p:sp>
        <p:nvSpPr>
          <p:cNvPr id="8" name="TextBox 7"/>
          <p:cNvSpPr txBox="1"/>
          <p:nvPr/>
        </p:nvSpPr>
        <p:spPr>
          <a:xfrm>
            <a:off x="4289178" y="700052"/>
            <a:ext cx="3402158" cy="2862322"/>
          </a:xfrm>
          <a:prstGeom prst="rect">
            <a:avLst/>
          </a:prstGeom>
          <a:noFill/>
        </p:spPr>
        <p:txBody>
          <a:bodyPr wrap="square" rtlCol="0">
            <a:spAutoFit/>
          </a:bodyPr>
          <a:lstStyle/>
          <a:p>
            <a:r>
              <a:rPr lang="en-GB" dirty="0" smtClean="0"/>
              <a:t>Goods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No tariffs subject to rules of origin</a:t>
            </a:r>
          </a:p>
          <a:p>
            <a:pPr marL="285750" indent="-285750">
              <a:buFont typeface="Arial" panose="020B0604020202020204" pitchFamily="34" charset="0"/>
              <a:buChar char="•"/>
            </a:pPr>
            <a:r>
              <a:rPr lang="en-GB" dirty="0" smtClean="0"/>
              <a:t>Only bilateral cumulation – bad for complex supply chains</a:t>
            </a:r>
          </a:p>
          <a:p>
            <a:pPr marL="285750" indent="-285750">
              <a:buFont typeface="Arial" panose="020B0604020202020204" pitchFamily="34" charset="0"/>
              <a:buChar char="•"/>
            </a:pPr>
            <a:r>
              <a:rPr lang="en-GB" dirty="0" smtClean="0"/>
              <a:t>Limited easing of regulatory checks – full food and drink checks, minor easing of checks in industrial areas</a:t>
            </a:r>
            <a:endParaRPr lang="en-GB" dirty="0"/>
          </a:p>
        </p:txBody>
      </p:sp>
      <p:sp>
        <p:nvSpPr>
          <p:cNvPr id="10" name="TextBox 9"/>
          <p:cNvSpPr txBox="1"/>
          <p:nvPr/>
        </p:nvSpPr>
        <p:spPr>
          <a:xfrm>
            <a:off x="4289178" y="4103942"/>
            <a:ext cx="3615448" cy="2308324"/>
          </a:xfrm>
          <a:prstGeom prst="rect">
            <a:avLst/>
          </a:prstGeom>
          <a:noFill/>
        </p:spPr>
        <p:txBody>
          <a:bodyPr wrap="square" rtlCol="0">
            <a:spAutoFit/>
          </a:bodyPr>
          <a:lstStyle/>
          <a:p>
            <a:r>
              <a:rPr lang="en-GB" dirty="0" smtClean="0"/>
              <a:t>Services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Considerable barriers to services trade compared to single market</a:t>
            </a:r>
          </a:p>
          <a:p>
            <a:pPr marL="285750" indent="-285750">
              <a:buFont typeface="Arial" panose="020B0604020202020204" pitchFamily="34" charset="0"/>
              <a:buChar char="•"/>
            </a:pPr>
            <a:r>
              <a:rPr lang="en-GB" dirty="0" smtClean="0"/>
              <a:t>No mutual recognition of professional qualification</a:t>
            </a:r>
          </a:p>
          <a:p>
            <a:pPr marL="285750" indent="-285750">
              <a:buFont typeface="Arial" panose="020B0604020202020204" pitchFamily="34" charset="0"/>
              <a:buChar char="•"/>
            </a:pPr>
            <a:r>
              <a:rPr lang="en-GB" dirty="0" smtClean="0"/>
              <a:t>No long term data equivalence</a:t>
            </a:r>
          </a:p>
          <a:p>
            <a:pPr marL="285750" indent="-285750">
              <a:buFont typeface="Arial" panose="020B0604020202020204" pitchFamily="34" charset="0"/>
              <a:buChar char="•"/>
            </a:pPr>
            <a:r>
              <a:rPr lang="en-GB" dirty="0" smtClean="0"/>
              <a:t>Barriers to movement of people</a:t>
            </a:r>
            <a:endParaRPr lang="en-GB" dirty="0"/>
          </a:p>
        </p:txBody>
      </p:sp>
      <p:sp>
        <p:nvSpPr>
          <p:cNvPr id="11" name="TextBox 10"/>
          <p:cNvSpPr txBox="1"/>
          <p:nvPr/>
        </p:nvSpPr>
        <p:spPr>
          <a:xfrm>
            <a:off x="333263" y="698732"/>
            <a:ext cx="3713443" cy="3139321"/>
          </a:xfrm>
          <a:prstGeom prst="rect">
            <a:avLst/>
          </a:prstGeom>
          <a:noFill/>
        </p:spPr>
        <p:txBody>
          <a:bodyPr wrap="square" rtlCol="0">
            <a:spAutoFit/>
          </a:bodyPr>
          <a:lstStyle/>
          <a:p>
            <a:r>
              <a:rPr lang="en-GB" dirty="0" smtClean="0"/>
              <a:t>Different Agreements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Withdrawal Agreement covers Northern Ireland – EU / GB relations, plus geographical indications</a:t>
            </a:r>
          </a:p>
          <a:p>
            <a:pPr marL="285750" indent="-285750">
              <a:buFont typeface="Arial" panose="020B0604020202020204" pitchFamily="34" charset="0"/>
              <a:buChar char="•"/>
            </a:pPr>
            <a:r>
              <a:rPr lang="en-GB" dirty="0" smtClean="0"/>
              <a:t>Trade and Cooperation Agreement covers trade plus related areas included transport, energy</a:t>
            </a:r>
          </a:p>
          <a:p>
            <a:pPr marL="285750" indent="-285750">
              <a:buFont typeface="Arial" panose="020B0604020202020204" pitchFamily="34" charset="0"/>
              <a:buChar char="•"/>
            </a:pPr>
            <a:r>
              <a:rPr lang="en-GB" dirty="0" smtClean="0"/>
              <a:t>Separate future agreements are possible e.g. mutual recognition</a:t>
            </a:r>
            <a:endParaRPr lang="en-GB" dirty="0"/>
          </a:p>
        </p:txBody>
      </p:sp>
      <p:sp>
        <p:nvSpPr>
          <p:cNvPr id="12" name="TextBox 11"/>
          <p:cNvSpPr txBox="1"/>
          <p:nvPr/>
        </p:nvSpPr>
        <p:spPr>
          <a:xfrm>
            <a:off x="7960108" y="700052"/>
            <a:ext cx="4044184" cy="2862322"/>
          </a:xfrm>
          <a:prstGeom prst="rect">
            <a:avLst/>
          </a:prstGeom>
          <a:noFill/>
        </p:spPr>
        <p:txBody>
          <a:bodyPr wrap="square" rtlCol="0">
            <a:spAutoFit/>
          </a:bodyPr>
          <a:lstStyle/>
          <a:p>
            <a:r>
              <a:rPr lang="en-GB" dirty="0" smtClean="0"/>
              <a:t>General regulatory cooperation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UK withdrawal from European regulatory agencies</a:t>
            </a:r>
          </a:p>
          <a:p>
            <a:pPr marL="285750" indent="-285750">
              <a:buFont typeface="Arial" panose="020B0604020202020204" pitchFamily="34" charset="0"/>
              <a:buChar char="•"/>
            </a:pPr>
            <a:r>
              <a:rPr lang="en-GB" dirty="0" smtClean="0"/>
              <a:t>Regulatory cooperation elements of TCA limited, new agreement on financial services due by March</a:t>
            </a:r>
          </a:p>
          <a:p>
            <a:pPr marL="285750" indent="-285750">
              <a:buFont typeface="Arial" panose="020B0604020202020204" pitchFamily="34" charset="0"/>
              <a:buChar char="•"/>
            </a:pPr>
            <a:r>
              <a:rPr lang="en-GB" dirty="0" smtClean="0"/>
              <a:t>Data and financial services equivalence – incentive for UK not to diverge to gain this</a:t>
            </a:r>
            <a:endParaRPr lang="en-GB" dirty="0"/>
          </a:p>
        </p:txBody>
      </p:sp>
      <p:sp>
        <p:nvSpPr>
          <p:cNvPr id="13" name="TextBox 12"/>
          <p:cNvSpPr txBox="1"/>
          <p:nvPr/>
        </p:nvSpPr>
        <p:spPr>
          <a:xfrm>
            <a:off x="333262" y="4104034"/>
            <a:ext cx="3713443" cy="2031325"/>
          </a:xfrm>
          <a:prstGeom prst="rect">
            <a:avLst/>
          </a:prstGeom>
          <a:noFill/>
        </p:spPr>
        <p:txBody>
          <a:bodyPr wrap="square" rtlCol="0">
            <a:spAutoFit/>
          </a:bodyPr>
          <a:lstStyle/>
          <a:p>
            <a:r>
              <a:rPr lang="en-GB" dirty="0" smtClean="0"/>
              <a:t>European neighbourhood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UK does not join PEM rules of origin</a:t>
            </a:r>
          </a:p>
          <a:p>
            <a:pPr marL="285750" indent="-285750">
              <a:buFont typeface="Arial" panose="020B0604020202020204" pitchFamily="34" charset="0"/>
              <a:buChar char="•"/>
            </a:pPr>
            <a:r>
              <a:rPr lang="en-GB" dirty="0" smtClean="0"/>
              <a:t>Limitations of UK-EU TCA also limits scope of UK agreements with Norway, Switzerland, Turkey</a:t>
            </a:r>
            <a:endParaRPr lang="en-GB" dirty="0"/>
          </a:p>
        </p:txBody>
      </p:sp>
      <p:sp>
        <p:nvSpPr>
          <p:cNvPr id="14" name="TextBox 13"/>
          <p:cNvSpPr txBox="1"/>
          <p:nvPr/>
        </p:nvSpPr>
        <p:spPr>
          <a:xfrm>
            <a:off x="7960108" y="4103942"/>
            <a:ext cx="4044184" cy="2308324"/>
          </a:xfrm>
          <a:prstGeom prst="rect">
            <a:avLst/>
          </a:prstGeom>
          <a:noFill/>
        </p:spPr>
        <p:txBody>
          <a:bodyPr wrap="square" rtlCol="0">
            <a:spAutoFit/>
          </a:bodyPr>
          <a:lstStyle/>
          <a:p>
            <a:r>
              <a:rPr lang="en-GB" dirty="0" smtClean="0"/>
              <a:t>Rules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The strictest rules ever seen in a trade agreement on labour and the environment – enforceable non-regression and divergence clauses</a:t>
            </a:r>
          </a:p>
          <a:p>
            <a:pPr marL="285750" indent="-285750">
              <a:buFont typeface="Arial" panose="020B0604020202020204" pitchFamily="34" charset="0"/>
              <a:buChar char="•"/>
            </a:pPr>
            <a:r>
              <a:rPr lang="en-GB" dirty="0" smtClean="0"/>
              <a:t>Potential penalties for future denial of access to UK fishing waters</a:t>
            </a:r>
            <a:endParaRPr lang="en-GB" dirty="0"/>
          </a:p>
        </p:txBody>
      </p:sp>
      <p:sp>
        <p:nvSpPr>
          <p:cNvPr id="2" name="Rectangle 1"/>
          <p:cNvSpPr/>
          <p:nvPr/>
        </p:nvSpPr>
        <p:spPr>
          <a:xfrm>
            <a:off x="214009" y="3906149"/>
            <a:ext cx="11682919" cy="724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4066460" y="828029"/>
            <a:ext cx="45719" cy="5584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841774" y="817102"/>
            <a:ext cx="45719" cy="5584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65910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2"/>
          <p:cNvPicPr/>
          <p:nvPr/>
        </p:nvPicPr>
        <p:blipFill>
          <a:blip r:embed="rId3" cstate="print">
            <a:extLst>
              <a:ext uri="{28A0092B-C50C-407E-A947-70E740481C1C}">
                <a14:useLocalDpi xmlns:a14="http://schemas.microsoft.com/office/drawing/2010/main" val="0"/>
              </a:ext>
            </a:extLst>
          </a:blip>
          <a:stretch>
            <a:fillRect/>
          </a:stretch>
        </p:blipFill>
        <p:spPr>
          <a:xfrm>
            <a:off x="107504" y="6412266"/>
            <a:ext cx="2572385" cy="371475"/>
          </a:xfrm>
          <a:prstGeom prst="rect">
            <a:avLst/>
          </a:prstGeom>
        </p:spPr>
      </p:pic>
      <p:sp>
        <p:nvSpPr>
          <p:cNvPr id="5" name="Slide Number Placeholder 4"/>
          <p:cNvSpPr>
            <a:spLocks noGrp="1"/>
          </p:cNvSpPr>
          <p:nvPr>
            <p:ph type="sldNum" sz="quarter" idx="12"/>
          </p:nvPr>
        </p:nvSpPr>
        <p:spPr/>
        <p:txBody>
          <a:bodyPr/>
          <a:lstStyle/>
          <a:p>
            <a:fld id="{5690AD9F-2E4F-4266-878A-66CA5665E092}" type="slidenum">
              <a:rPr lang="en-GB" smtClean="0"/>
              <a:t>5</a:t>
            </a:fld>
            <a:endParaRPr lang="en-GB"/>
          </a:p>
        </p:txBody>
      </p:sp>
      <p:sp>
        <p:nvSpPr>
          <p:cNvPr id="6" name="TextBox 5"/>
          <p:cNvSpPr txBox="1"/>
          <p:nvPr/>
        </p:nvSpPr>
        <p:spPr>
          <a:xfrm>
            <a:off x="440267" y="237067"/>
            <a:ext cx="6504345" cy="461665"/>
          </a:xfrm>
          <a:prstGeom prst="rect">
            <a:avLst/>
          </a:prstGeom>
          <a:noFill/>
        </p:spPr>
        <p:txBody>
          <a:bodyPr wrap="none" rtlCol="0">
            <a:spAutoFit/>
          </a:bodyPr>
          <a:lstStyle/>
          <a:p>
            <a:r>
              <a:rPr lang="en-GB" sz="2400" b="1" dirty="0" smtClean="0"/>
              <a:t>Possible Next Steps and UK Economic Adjustment</a:t>
            </a:r>
            <a:endParaRPr lang="en-GB" sz="2400" b="1" dirty="0"/>
          </a:p>
        </p:txBody>
      </p:sp>
      <p:sp>
        <p:nvSpPr>
          <p:cNvPr id="16" name="TextBox 15"/>
          <p:cNvSpPr txBox="1"/>
          <p:nvPr/>
        </p:nvSpPr>
        <p:spPr>
          <a:xfrm>
            <a:off x="440267" y="723052"/>
            <a:ext cx="5471768" cy="5632311"/>
          </a:xfrm>
          <a:prstGeom prst="rect">
            <a:avLst/>
          </a:prstGeom>
          <a:noFill/>
        </p:spPr>
        <p:txBody>
          <a:bodyPr wrap="square" rtlCol="0">
            <a:spAutoFit/>
          </a:bodyPr>
          <a:lstStyle/>
          <a:p>
            <a:r>
              <a:rPr lang="en-GB" b="1" dirty="0" smtClean="0"/>
              <a:t>Economic Adjustment</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UK-EU goods trade already flat since referendum</a:t>
            </a:r>
          </a:p>
          <a:p>
            <a:pPr marL="285750" indent="-285750">
              <a:buFont typeface="Arial" panose="020B0604020202020204" pitchFamily="34" charset="0"/>
              <a:buChar char="•"/>
            </a:pPr>
            <a:r>
              <a:rPr lang="en-GB" dirty="0" smtClean="0"/>
              <a:t>Does it decline? Does services trade follow?</a:t>
            </a:r>
          </a:p>
          <a:p>
            <a:pPr marL="285750" indent="-285750">
              <a:buFont typeface="Arial" panose="020B0604020202020204" pitchFamily="34" charset="0"/>
              <a:buChar char="•"/>
            </a:pPr>
            <a:r>
              <a:rPr lang="en-GB" dirty="0" smtClean="0"/>
              <a:t>Impact on Rest of the World trade? For example if UK no longer significantly part of European supply chain for goods</a:t>
            </a:r>
          </a:p>
          <a:p>
            <a:pPr marL="285750" indent="-285750">
              <a:buFont typeface="Arial" panose="020B0604020202020204" pitchFamily="34" charset="0"/>
              <a:buChar char="•"/>
            </a:pPr>
            <a:r>
              <a:rPr lang="en-GB" dirty="0" smtClean="0"/>
              <a:t>Services figures may be exaggerated by US trade?</a:t>
            </a:r>
          </a:p>
          <a:p>
            <a:pPr marL="285750" indent="-285750">
              <a:buFont typeface="Arial" panose="020B0604020202020204" pitchFamily="34" charset="0"/>
              <a:buChar char="•"/>
            </a:pPr>
            <a:r>
              <a:rPr lang="en-GB" dirty="0" err="1" smtClean="0"/>
              <a:t>Covid</a:t>
            </a:r>
            <a:r>
              <a:rPr lang="en-GB" dirty="0" smtClean="0"/>
              <a:t> effect</a:t>
            </a:r>
          </a:p>
          <a:p>
            <a:pPr marL="285750" indent="-285750">
              <a:buFont typeface="Arial" panose="020B0604020202020204" pitchFamily="34" charset="0"/>
              <a:buChar char="•"/>
            </a:pPr>
            <a:r>
              <a:rPr lang="en-GB" dirty="0" smtClean="0"/>
              <a:t>Likeliest outcome – trade flat or falling for a period</a:t>
            </a:r>
          </a:p>
          <a:p>
            <a:pPr marL="285750" indent="-285750">
              <a:buFont typeface="Arial" panose="020B0604020202020204" pitchFamily="34" charset="0"/>
              <a:buChar char="•"/>
            </a:pPr>
            <a:endParaRPr lang="en-GB" dirty="0" smtClean="0"/>
          </a:p>
        </p:txBody>
      </p:sp>
      <p:sp>
        <p:nvSpPr>
          <p:cNvPr id="17" name="TextBox 16"/>
          <p:cNvSpPr txBox="1"/>
          <p:nvPr/>
        </p:nvSpPr>
        <p:spPr>
          <a:xfrm>
            <a:off x="6234709" y="723052"/>
            <a:ext cx="5471768" cy="3139321"/>
          </a:xfrm>
          <a:prstGeom prst="rect">
            <a:avLst/>
          </a:prstGeom>
          <a:noFill/>
        </p:spPr>
        <p:txBody>
          <a:bodyPr wrap="square" rtlCol="0">
            <a:spAutoFit/>
          </a:bodyPr>
          <a:lstStyle/>
          <a:p>
            <a:r>
              <a:rPr lang="en-GB" b="1" dirty="0" smtClean="0"/>
              <a:t>Politics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Politics of Northern Ireland and Scotland</a:t>
            </a:r>
          </a:p>
          <a:p>
            <a:pPr marL="285750" indent="-285750">
              <a:buFont typeface="Arial" panose="020B0604020202020204" pitchFamily="34" charset="0"/>
              <a:buChar char="•"/>
            </a:pPr>
            <a:r>
              <a:rPr lang="en-GB" dirty="0" smtClean="0"/>
              <a:t>Business pressure on UK government not to diverge versus </a:t>
            </a:r>
            <a:r>
              <a:rPr lang="en-GB" dirty="0" err="1" smtClean="0"/>
              <a:t>Brexiteer</a:t>
            </a:r>
            <a:r>
              <a:rPr lang="en-GB" dirty="0" smtClean="0"/>
              <a:t> pressure for ‘Brexit dividend’</a:t>
            </a:r>
          </a:p>
          <a:p>
            <a:pPr marL="285750" indent="-285750">
              <a:buFont typeface="Arial" panose="020B0604020202020204" pitchFamily="34" charset="0"/>
              <a:buChar char="•"/>
            </a:pPr>
            <a:r>
              <a:rPr lang="en-GB" dirty="0" smtClean="0"/>
              <a:t>Labour Party not currently proposing closer relationship – no significant change for some years</a:t>
            </a:r>
          </a:p>
          <a:p>
            <a:pPr marL="285750" indent="-285750">
              <a:buFont typeface="Arial" panose="020B0604020202020204" pitchFamily="34" charset="0"/>
              <a:buChar char="•"/>
            </a:pPr>
            <a:r>
              <a:rPr lang="en-GB" dirty="0" smtClean="0"/>
              <a:t>Economic and human cost of barriers</a:t>
            </a:r>
          </a:p>
          <a:p>
            <a:pPr marL="285750" indent="-285750">
              <a:buFont typeface="Arial" panose="020B0604020202020204" pitchFamily="34" charset="0"/>
              <a:buChar char="•"/>
            </a:pPr>
            <a:r>
              <a:rPr lang="en-GB" dirty="0" smtClean="0"/>
              <a:t>Possible trade deals with US and CPTPP taking UK further away from EU rule-set</a:t>
            </a:r>
          </a:p>
          <a:p>
            <a:pPr marL="285750" indent="-285750">
              <a:buFont typeface="Arial" panose="020B0604020202020204" pitchFamily="34" charset="0"/>
              <a:buChar char="•"/>
            </a:pPr>
            <a:endParaRPr lang="en-GB" dirty="0" smtClean="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7414" y="3927179"/>
            <a:ext cx="4607811" cy="2364364"/>
          </a:xfrm>
          <a:prstGeom prst="rect">
            <a:avLst/>
          </a:prstGeom>
        </p:spPr>
      </p:pic>
      <p:graphicFrame>
        <p:nvGraphicFramePr>
          <p:cNvPr id="19" name="Chart 18"/>
          <p:cNvGraphicFramePr>
            <a:graphicFrameLocks/>
          </p:cNvGraphicFramePr>
          <p:nvPr>
            <p:extLst>
              <p:ext uri="{D42A27DB-BD31-4B8C-83A1-F6EECF244321}">
                <p14:modId xmlns:p14="http://schemas.microsoft.com/office/powerpoint/2010/main" val="798107148"/>
              </p:ext>
            </p:extLst>
          </p:nvPr>
        </p:nvGraphicFramePr>
        <p:xfrm>
          <a:off x="619327" y="998933"/>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69323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2"/>
          <p:cNvPicPr/>
          <p:nvPr/>
        </p:nvPicPr>
        <p:blipFill>
          <a:blip r:embed="rId3" cstate="print">
            <a:extLst>
              <a:ext uri="{28A0092B-C50C-407E-A947-70E740481C1C}">
                <a14:useLocalDpi xmlns:a14="http://schemas.microsoft.com/office/drawing/2010/main" val="0"/>
              </a:ext>
            </a:extLst>
          </a:blip>
          <a:stretch>
            <a:fillRect/>
          </a:stretch>
        </p:blipFill>
        <p:spPr>
          <a:xfrm>
            <a:off x="107504" y="6412266"/>
            <a:ext cx="2572385" cy="371475"/>
          </a:xfrm>
          <a:prstGeom prst="rect">
            <a:avLst/>
          </a:prstGeom>
        </p:spPr>
      </p:pic>
      <p:sp>
        <p:nvSpPr>
          <p:cNvPr id="5" name="Slide Number Placeholder 4"/>
          <p:cNvSpPr>
            <a:spLocks noGrp="1"/>
          </p:cNvSpPr>
          <p:nvPr>
            <p:ph type="sldNum" sz="quarter" idx="12"/>
          </p:nvPr>
        </p:nvSpPr>
        <p:spPr/>
        <p:txBody>
          <a:bodyPr/>
          <a:lstStyle/>
          <a:p>
            <a:fld id="{5690AD9F-2E4F-4266-878A-66CA5665E092}" type="slidenum">
              <a:rPr lang="en-GB" smtClean="0"/>
              <a:t>6</a:t>
            </a:fld>
            <a:endParaRPr lang="en-GB"/>
          </a:p>
        </p:txBody>
      </p:sp>
      <p:sp>
        <p:nvSpPr>
          <p:cNvPr id="6" name="TextBox 5"/>
          <p:cNvSpPr txBox="1"/>
          <p:nvPr/>
        </p:nvSpPr>
        <p:spPr>
          <a:xfrm>
            <a:off x="440267" y="237067"/>
            <a:ext cx="8008924" cy="461665"/>
          </a:xfrm>
          <a:prstGeom prst="rect">
            <a:avLst/>
          </a:prstGeom>
          <a:noFill/>
        </p:spPr>
        <p:txBody>
          <a:bodyPr wrap="none" rtlCol="0">
            <a:spAutoFit/>
          </a:bodyPr>
          <a:lstStyle/>
          <a:p>
            <a:r>
              <a:rPr lang="en-GB" sz="2400" b="1" dirty="0" smtClean="0"/>
              <a:t>What does the UK-EU deal mean for the wider trade context?</a:t>
            </a:r>
            <a:endParaRPr lang="en-GB" sz="2400" b="1" dirty="0"/>
          </a:p>
        </p:txBody>
      </p:sp>
      <p:sp>
        <p:nvSpPr>
          <p:cNvPr id="16" name="TextBox 15"/>
          <p:cNvSpPr txBox="1"/>
          <p:nvPr/>
        </p:nvSpPr>
        <p:spPr>
          <a:xfrm>
            <a:off x="440267" y="723052"/>
            <a:ext cx="11291290" cy="5632311"/>
          </a:xfrm>
          <a:prstGeom prst="rect">
            <a:avLst/>
          </a:prstGeom>
          <a:noFill/>
        </p:spPr>
        <p:txBody>
          <a:bodyPr wrap="square" rtlCol="0">
            <a:spAutoFit/>
          </a:bodyPr>
          <a:lstStyle/>
          <a:p>
            <a:pPr marL="285750" indent="-285750">
              <a:buFont typeface="Arial" panose="020B0604020202020204" pitchFamily="34" charset="0"/>
              <a:buChar char="•"/>
            </a:pPr>
            <a:r>
              <a:rPr lang="en-GB" dirty="0" smtClean="0"/>
              <a:t>European supply chains are weakened with EU-UK barriers. For example fragmentation of the services market in the EU away from London is likely to lead to an overall loss of competitiveness.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EU-US </a:t>
            </a:r>
            <a:r>
              <a:rPr lang="en-GB" dirty="0" smtClean="0"/>
              <a:t>relations are risked by a UK-US agreement which takes the US position on long running disputes include agriculture and technical standards.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Climate change and labour provisions may become a precedent for other agreements, which may cause issues with agreement, or for Mercosur signed but not yet ratified, in this passing through Parliament. If UK, EU and US could work together on future climate change measures there may be a more positive precedent.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Question of future regulatory alignment likely to affect future discussions starting with data and financial services, then moving onto other areas including veterinary equivalence, professional qualifications, mutual recognition of professional qualifications. How do both sides address this? To what extent will either side wish to use enforcement measures?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UK as competition for the EU, to what extent does this incentivise both sides to innovate further? This could potentially be a positive effect.</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Ability of UK and EU to work together at the WTO still to be tested, important for resolving issues there.</a:t>
            </a:r>
          </a:p>
          <a:p>
            <a:pPr marL="285750" indent="-285750">
              <a:buFont typeface="Arial" panose="020B0604020202020204" pitchFamily="34" charset="0"/>
              <a:buChar char="•"/>
            </a:pPr>
            <a:endParaRPr lang="en-GB" dirty="0" smtClean="0"/>
          </a:p>
        </p:txBody>
      </p:sp>
    </p:spTree>
    <p:extLst>
      <p:ext uri="{BB962C8B-B14F-4D97-AF65-F5344CB8AC3E}">
        <p14:creationId xmlns:p14="http://schemas.microsoft.com/office/powerpoint/2010/main" val="22291360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1354</TotalTime>
  <Words>798</Words>
  <Application>Microsoft Office PowerPoint</Application>
  <PresentationFormat>Widescreen</PresentationFormat>
  <Paragraphs>104</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Henig</dc:creator>
  <cp:lastModifiedBy>David Henig</cp:lastModifiedBy>
  <cp:revision>76</cp:revision>
  <dcterms:created xsi:type="dcterms:W3CDTF">2019-10-31T09:13:26Z</dcterms:created>
  <dcterms:modified xsi:type="dcterms:W3CDTF">2021-01-12T17:55:07Z</dcterms:modified>
</cp:coreProperties>
</file>