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0" r:id="rId5"/>
    <p:sldMasterId id="2147483722" r:id="rId6"/>
  </p:sldMasterIdLst>
  <p:notesMasterIdLst>
    <p:notesMasterId r:id="rId35"/>
  </p:notesMasterIdLst>
  <p:sldIdLst>
    <p:sldId id="301" r:id="rId7"/>
    <p:sldId id="302" r:id="rId8"/>
    <p:sldId id="306" r:id="rId9"/>
    <p:sldId id="326" r:id="rId10"/>
    <p:sldId id="327" r:id="rId11"/>
    <p:sldId id="325" r:id="rId12"/>
    <p:sldId id="259" r:id="rId13"/>
    <p:sldId id="322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267" r:id="rId24"/>
    <p:sldId id="323" r:id="rId25"/>
    <p:sldId id="324" r:id="rId26"/>
    <p:sldId id="318" r:id="rId27"/>
    <p:sldId id="321" r:id="rId28"/>
    <p:sldId id="320" r:id="rId29"/>
    <p:sldId id="319" r:id="rId30"/>
    <p:sldId id="317" r:id="rId31"/>
    <p:sldId id="337" r:id="rId32"/>
    <p:sldId id="340" r:id="rId33"/>
    <p:sldId id="33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>
      <p:cViewPr varScale="1">
        <p:scale>
          <a:sx n="107" d="100"/>
          <a:sy n="107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39B7E-4FEF-474B-897F-E0748B97144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22433-519B-4967-9911-7C7BDE942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7FDFA-9AB6-4CC5-8505-EC502D9B3ED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B1D96C7A-5022-4AAC-BD7A-5F7D7C54C9B4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17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D6B1DCC-828A-4A88-AC45-C32C93FE5EE0}" type="slidenum">
              <a:rPr lang="en-US" b="0">
                <a:solidFill>
                  <a:schemeClr val="tx1"/>
                </a:solidFill>
                <a:cs typeface="Arial" charset="0"/>
              </a:rPr>
              <a:pPr eaLnBrk="1" hangingPunct="1"/>
              <a:t>18</a:t>
            </a:fld>
            <a:endParaRPr lang="en-US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3E92779-8553-48BA-93EE-A0737D79F945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9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735834CD-6E7D-420C-85E4-7F2DBE31277B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10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18FB8DEA-DE0C-4F02-88C9-BB618E9CDADE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11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FC6DA4F8-4993-4F01-BEE1-B1991EC3D5E6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12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A98971FB-B082-4CCE-8E7B-04F195FA9A7C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13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92E6636-CC90-4261-97E9-0D0BD0B7809C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14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1D54C18D-B2A0-41B9-A889-1A186FC88B4B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15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828" indent="-285703">
              <a:defRPr b="1">
                <a:solidFill>
                  <a:schemeClr val="tx2"/>
                </a:solidFill>
                <a:latin typeface="Arial" charset="0"/>
              </a:defRPr>
            </a:lvl2pPr>
            <a:lvl3pPr marL="1142813" indent="-228562">
              <a:defRPr b="1">
                <a:solidFill>
                  <a:schemeClr val="tx2"/>
                </a:solidFill>
                <a:latin typeface="Arial" charset="0"/>
              </a:defRPr>
            </a:lvl3pPr>
            <a:lvl4pPr marL="1599937" indent="-228562">
              <a:defRPr b="1">
                <a:solidFill>
                  <a:schemeClr val="tx2"/>
                </a:solidFill>
                <a:latin typeface="Arial" charset="0"/>
              </a:defRPr>
            </a:lvl4pPr>
            <a:lvl5pPr marL="2057063" indent="-228562">
              <a:defRPr b="1">
                <a:solidFill>
                  <a:schemeClr val="tx2"/>
                </a:solidFill>
                <a:latin typeface="Arial" charset="0"/>
              </a:defRPr>
            </a:lvl5pPr>
            <a:lvl6pPr marL="2514187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31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8438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5562" indent="-228562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CB5A5B1D-9223-44F1-AF2A-6A22508D3E00}" type="slidenum">
              <a:rPr lang="en-US" altLang="nl-NL" b="0" smtClean="0">
                <a:solidFill>
                  <a:schemeClr val="tx1"/>
                </a:solidFill>
                <a:cs typeface="Arial" charset="0"/>
              </a:rPr>
              <a:pPr eaLnBrk="1" hangingPunct="1"/>
              <a:t>16</a:t>
            </a:fld>
            <a:endParaRPr lang="en-US" altLang="nl-NL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16538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51" tIns="32125" rIns="64251" bIns="32125" anchor="ctr"/>
          <a:lstStyle/>
          <a:p>
            <a:pPr algn="ctr" defTabSz="912898">
              <a:defRPr/>
            </a:pPr>
            <a:endParaRPr lang="en-GB"/>
          </a:p>
        </p:txBody>
      </p:sp>
      <p:pic>
        <p:nvPicPr>
          <p:cNvPr id="5" name="LogoSlash_01" descr="SLASHTRANS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517" y="427370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ogoSlash_02" descr="SLASHTRANS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545" y="427370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UGlogoTop" descr="407RUGBASETRANS_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30" y="217591"/>
            <a:ext cx="2392040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b_Faculty"/>
          <p:cNvSpPr txBox="1">
            <a:spLocks noChangeArrowheads="1"/>
          </p:cNvSpPr>
          <p:nvPr/>
        </p:nvSpPr>
        <p:spPr bwMode="auto">
          <a:xfrm>
            <a:off x="3845347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tb_Department"/>
          <p:cNvSpPr txBox="1">
            <a:spLocks noChangeArrowheads="1"/>
          </p:cNvSpPr>
          <p:nvPr/>
        </p:nvSpPr>
        <p:spPr bwMode="auto">
          <a:xfrm>
            <a:off x="6095628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6146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9" y="1284341"/>
            <a:ext cx="9145117" cy="2471602"/>
          </a:xfrm>
          <a:prstGeom prst="rect">
            <a:avLst/>
          </a:prstGeom>
          <a:solidFill>
            <a:srgbClr val="505050"/>
          </a:solidFill>
          <a:ln>
            <a:miter lim="800000"/>
            <a:headEnd/>
            <a:tailEnd/>
          </a:ln>
        </p:spPr>
        <p:txBody>
          <a:bodyPr vert="horz" wrap="square" lIns="981624" tIns="321259" rIns="267717" bIns="45696" numCol="1" anchor="t" anchorCtr="0" compatLnSpc="1">
            <a:prstTxWarp prst="textNoShape">
              <a:avLst/>
            </a:prstTxWarp>
          </a:bodyPr>
          <a:lstStyle>
            <a:lvl1pPr algn="l">
              <a:defRPr sz="4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155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73085" y="5706445"/>
            <a:ext cx="7109147" cy="384968"/>
          </a:xfrm>
        </p:spPr>
        <p:txBody>
          <a:bodyPr lIns="64251" tIns="32125" rIns="64251" bIns="32125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5769" y="274498"/>
            <a:ext cx="2284884" cy="5583702"/>
          </a:xfrm>
          <a:prstGeom prst="rect">
            <a:avLst/>
          </a:prstGeom>
        </p:spPr>
        <p:txBody>
          <a:bodyPr vert="eaVert" lIns="64251" tIns="32125" rIns="64251" bIns="32125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" y="274498"/>
            <a:ext cx="6748611" cy="558370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2954" y="1505279"/>
            <a:ext cx="9783606" cy="4354038"/>
          </a:xfrm>
        </p:spPr>
        <p:txBody>
          <a:bodyPr/>
          <a:lstStyle>
            <a:lvl1pPr marL="321412" indent="-321412">
              <a:buFont typeface="Wingdings" panose="05000000000000000000" pitchFamily="2" charset="2"/>
              <a:buChar char="Ø"/>
              <a:defRPr sz="2000"/>
            </a:lvl1pPr>
            <a:lvl2pPr marL="499974" indent="-248871">
              <a:buFont typeface="Wingdings" panose="05000000000000000000" pitchFamily="2" charset="2"/>
              <a:buChar char="Ø"/>
              <a:defRPr sz="2000"/>
            </a:lvl2pPr>
            <a:lvl3pPr marL="743264" indent="-241059">
              <a:buFont typeface="Wingdings" panose="05000000000000000000" pitchFamily="2" charset="2"/>
              <a:buChar char="Ø"/>
              <a:defRPr sz="1700"/>
            </a:lvl3pPr>
            <a:lvl4pPr marL="1008875" indent="-263379">
              <a:buFont typeface="Wingdings" panose="05000000000000000000" pitchFamily="2" charset="2"/>
              <a:buChar char="Ø"/>
              <a:defRPr sz="1400"/>
            </a:lvl4pPr>
            <a:lvl5pPr marL="1258862" indent="-247755">
              <a:buFont typeface="Wingdings" panose="05000000000000000000" pitchFamily="2" charset="2"/>
              <a:buChar char="Ø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63171" y="240308"/>
            <a:ext cx="4455495" cy="607370"/>
          </a:xfrm>
          <a:prstGeom prst="rect">
            <a:avLst/>
          </a:prstGeom>
        </p:spPr>
        <p:txBody>
          <a:bodyPr lIns="64282" tIns="32141" rIns="64282" bIns="32141"/>
          <a:lstStyle>
            <a:lvl1pPr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16540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 defTabSz="912802">
              <a:defRPr/>
            </a:pPr>
            <a:endParaRPr lang="en-GB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7662" y="1556609"/>
            <a:ext cx="8926339" cy="464981"/>
          </a:xfrm>
          <a:prstGeom prst="rect">
            <a:avLst/>
          </a:prstGeom>
          <a:noFill/>
          <a:ln>
            <a:noFill/>
          </a:ln>
          <a:extLst/>
        </p:spPr>
        <p:txBody>
          <a:bodyPr lIns="64244" tIns="32122" rIns="64244" bIns="32122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mtClean="0"/>
          </a:p>
        </p:txBody>
      </p:sp>
      <p:pic>
        <p:nvPicPr>
          <p:cNvPr id="6" name="LogoSlash_01" descr="SLASHTRANS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517" y="427372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goSlash_02" descr="SLASHTRANS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545" y="427372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UGlogoTop" descr="407RUGBASETRANS_U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30" y="217591"/>
            <a:ext cx="2392040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b_Faculty"/>
          <p:cNvSpPr txBox="1">
            <a:spLocks noChangeArrowheads="1"/>
          </p:cNvSpPr>
          <p:nvPr/>
        </p:nvSpPr>
        <p:spPr bwMode="auto">
          <a:xfrm>
            <a:off x="3845349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" name="tb_Department"/>
          <p:cNvSpPr txBox="1">
            <a:spLocks noChangeArrowheads="1"/>
          </p:cNvSpPr>
          <p:nvPr/>
        </p:nvSpPr>
        <p:spPr bwMode="auto">
          <a:xfrm>
            <a:off x="6095630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" name="tbDate"/>
          <p:cNvSpPr txBox="1">
            <a:spLocks noChangeArrowheads="1"/>
          </p:cNvSpPr>
          <p:nvPr/>
        </p:nvSpPr>
        <p:spPr bwMode="auto">
          <a:xfrm>
            <a:off x="7765482" y="1076795"/>
            <a:ext cx="618759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dirty="0" smtClean="0">
                <a:solidFill>
                  <a:schemeClr val="bg1"/>
                </a:solidFill>
                <a:latin typeface="Verdana" pitchFamily="34" charset="0"/>
              </a:rPr>
              <a:t>10-12-2012</a:t>
            </a:r>
          </a:p>
        </p:txBody>
      </p:sp>
      <p:sp>
        <p:nvSpPr>
          <p:cNvPr id="8194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11" y="1284341"/>
            <a:ext cx="9145117" cy="2471602"/>
          </a:xfrm>
          <a:prstGeom prst="rect">
            <a:avLst/>
          </a:prstGeom>
          <a:solidFill>
            <a:srgbClr val="505050"/>
          </a:solidFill>
          <a:ln>
            <a:miter lim="800000"/>
            <a:headEnd/>
            <a:tailEnd/>
          </a:ln>
        </p:spPr>
        <p:txBody>
          <a:bodyPr vert="horz" wrap="square" lIns="981520" tIns="321225" rIns="267689" bIns="45691" numCol="1" anchor="t" anchorCtr="0" compatLnSpc="1">
            <a:prstTxWarp prst="textNoShape">
              <a:avLst/>
            </a:prstTxWarp>
          </a:bodyPr>
          <a:lstStyle>
            <a:lvl1pPr algn="l">
              <a:defRPr sz="4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8203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1869" y="4339543"/>
            <a:ext cx="6400354" cy="1751881"/>
          </a:xfrm>
        </p:spPr>
        <p:txBody>
          <a:bodyPr lIns="64244" tIns="32122" rIns="64244" bIns="32122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44" tIns="32122" rIns="64244" bIns="32122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483"/>
            <a:ext cx="7772176" cy="1362450"/>
          </a:xfrm>
          <a:prstGeom prst="rect">
            <a:avLst/>
          </a:prstGeom>
        </p:spPr>
        <p:txBody>
          <a:bodyPr lIns="64244" tIns="32122" rIns="64244" bIns="32122" anchor="t"/>
          <a:lstStyle>
            <a:lvl1pPr algn="l">
              <a:defRPr sz="28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784"/>
            <a:ext cx="7772176" cy="1499699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49" indent="0">
              <a:buNone/>
              <a:defRPr sz="1100"/>
            </a:lvl3pPr>
            <a:lvl4pPr marL="963674" indent="0">
              <a:buNone/>
              <a:defRPr sz="1000"/>
            </a:lvl4pPr>
            <a:lvl5pPr marL="1284898" indent="0">
              <a:buNone/>
              <a:defRPr sz="1000"/>
            </a:lvl5pPr>
            <a:lvl6pPr marL="1606123" indent="0">
              <a:buNone/>
              <a:defRPr sz="1000"/>
            </a:lvl6pPr>
            <a:lvl7pPr marL="1927348" indent="0">
              <a:buNone/>
              <a:defRPr sz="1000"/>
            </a:lvl7pPr>
            <a:lvl8pPr marL="2248574" indent="0">
              <a:buNone/>
              <a:defRPr sz="1000"/>
            </a:lvl8pPr>
            <a:lvl9pPr marL="25698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44" tIns="32122" rIns="64244" bIns="32122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504164"/>
            <a:ext cx="4516189" cy="43540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346" y="1504164"/>
            <a:ext cx="4517306" cy="43540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44" tIns="32122" rIns="64244" bIns="32122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5406"/>
            <a:ext cx="4039568" cy="63938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49" indent="0">
              <a:buNone/>
              <a:defRPr sz="1300" b="1"/>
            </a:lvl3pPr>
            <a:lvl4pPr marL="963674" indent="0">
              <a:buNone/>
              <a:defRPr sz="1100" b="1"/>
            </a:lvl4pPr>
            <a:lvl5pPr marL="1284898" indent="0">
              <a:buNone/>
              <a:defRPr sz="1100" b="1"/>
            </a:lvl5pPr>
            <a:lvl6pPr marL="1606123" indent="0">
              <a:buNone/>
              <a:defRPr sz="1100" b="1"/>
            </a:lvl6pPr>
            <a:lvl7pPr marL="1927348" indent="0">
              <a:buNone/>
              <a:defRPr sz="1100" b="1"/>
            </a:lvl7pPr>
            <a:lvl8pPr marL="2248574" indent="0">
              <a:buNone/>
              <a:defRPr sz="1100" b="1"/>
            </a:lvl8pPr>
            <a:lvl9pPr marL="2569800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788"/>
            <a:ext cx="4039568" cy="395121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5406"/>
            <a:ext cx="4041799" cy="63938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49" indent="0">
              <a:buNone/>
              <a:defRPr sz="1300" b="1"/>
            </a:lvl3pPr>
            <a:lvl4pPr marL="963674" indent="0">
              <a:buNone/>
              <a:defRPr sz="1100" b="1"/>
            </a:lvl4pPr>
            <a:lvl5pPr marL="1284898" indent="0">
              <a:buNone/>
              <a:defRPr sz="1100" b="1"/>
            </a:lvl5pPr>
            <a:lvl6pPr marL="1606123" indent="0">
              <a:buNone/>
              <a:defRPr sz="1100" b="1"/>
            </a:lvl6pPr>
            <a:lvl7pPr marL="1927348" indent="0">
              <a:buNone/>
              <a:defRPr sz="1100" b="1"/>
            </a:lvl7pPr>
            <a:lvl8pPr marL="2248574" indent="0">
              <a:buNone/>
              <a:defRPr sz="1100" b="1"/>
            </a:lvl8pPr>
            <a:lvl9pPr marL="2569800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788"/>
            <a:ext cx="4041799" cy="395121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44" tIns="32122" rIns="64244" bIns="32122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3394"/>
            <a:ext cx="3008189" cy="1161597"/>
          </a:xfrm>
          <a:prstGeom prst="rect">
            <a:avLst/>
          </a:prstGeom>
        </p:spPr>
        <p:txBody>
          <a:bodyPr lIns="64244" tIns="32122" rIns="64244" bIns="32122"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394"/>
            <a:ext cx="5111130" cy="58526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8" y="1434980"/>
            <a:ext cx="3008189" cy="4691024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49" indent="0">
              <a:buNone/>
              <a:defRPr sz="700"/>
            </a:lvl3pPr>
            <a:lvl4pPr marL="963674" indent="0">
              <a:buNone/>
              <a:defRPr sz="600"/>
            </a:lvl4pPr>
            <a:lvl5pPr marL="1284898" indent="0">
              <a:buNone/>
              <a:defRPr sz="600"/>
            </a:lvl5pPr>
            <a:lvl6pPr marL="1606123" indent="0">
              <a:buNone/>
              <a:defRPr sz="600"/>
            </a:lvl6pPr>
            <a:lvl7pPr marL="1927348" indent="0">
              <a:buNone/>
              <a:defRPr sz="600"/>
            </a:lvl7pPr>
            <a:lvl8pPr marL="2248574" indent="0">
              <a:buNone/>
              <a:defRPr sz="600"/>
            </a:lvl8pPr>
            <a:lvl9pPr marL="2569800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4800388"/>
            <a:ext cx="5486177" cy="566851"/>
          </a:xfrm>
          <a:prstGeom prst="rect">
            <a:avLst/>
          </a:prstGeom>
        </p:spPr>
        <p:txBody>
          <a:bodyPr lIns="64244" tIns="32122" rIns="64244" bIns="32122"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612601"/>
            <a:ext cx="5486177" cy="4115246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49" indent="0">
              <a:buNone/>
              <a:defRPr sz="1700"/>
            </a:lvl3pPr>
            <a:lvl4pPr marL="963674" indent="0">
              <a:buNone/>
              <a:defRPr sz="1400"/>
            </a:lvl4pPr>
            <a:lvl5pPr marL="1284898" indent="0">
              <a:buNone/>
              <a:defRPr sz="1400"/>
            </a:lvl5pPr>
            <a:lvl6pPr marL="1606123" indent="0">
              <a:buNone/>
              <a:defRPr sz="1400"/>
            </a:lvl6pPr>
            <a:lvl7pPr marL="1927348" indent="0">
              <a:buNone/>
              <a:defRPr sz="1400"/>
            </a:lvl7pPr>
            <a:lvl8pPr marL="2248574" indent="0">
              <a:buNone/>
              <a:defRPr sz="1400"/>
            </a:lvl8pPr>
            <a:lvl9pPr marL="2569800" indent="0">
              <a:buNone/>
              <a:defRPr sz="14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5367238"/>
            <a:ext cx="5486177" cy="804527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49" indent="0">
              <a:buNone/>
              <a:defRPr sz="700"/>
            </a:lvl3pPr>
            <a:lvl4pPr marL="963674" indent="0">
              <a:buNone/>
              <a:defRPr sz="600"/>
            </a:lvl4pPr>
            <a:lvl5pPr marL="1284898" indent="0">
              <a:buNone/>
              <a:defRPr sz="600"/>
            </a:lvl5pPr>
            <a:lvl6pPr marL="1606123" indent="0">
              <a:buNone/>
              <a:defRPr sz="600"/>
            </a:lvl6pPr>
            <a:lvl7pPr marL="1927348" indent="0">
              <a:buNone/>
              <a:defRPr sz="600"/>
            </a:lvl7pPr>
            <a:lvl8pPr marL="2248574" indent="0">
              <a:buNone/>
              <a:defRPr sz="600"/>
            </a:lvl8pPr>
            <a:lvl9pPr marL="2569800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44" tIns="32122" rIns="64244" bIns="32122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5769" y="274498"/>
            <a:ext cx="2284884" cy="5583702"/>
          </a:xfrm>
          <a:prstGeom prst="rect">
            <a:avLst/>
          </a:prstGeom>
        </p:spPr>
        <p:txBody>
          <a:bodyPr vert="eaVert" lIns="64244" tIns="32122" rIns="64244" bIns="32122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" y="274498"/>
            <a:ext cx="6748611" cy="558370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16541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1" tIns="32120" rIns="64241" bIns="32120" anchor="ctr"/>
          <a:lstStyle/>
          <a:p>
            <a:pPr algn="ctr" defTabSz="912754">
              <a:defRPr/>
            </a:pPr>
            <a:endParaRPr lang="en-GB" dirty="0"/>
          </a:p>
        </p:txBody>
      </p:sp>
      <p:sp>
        <p:nvSpPr>
          <p:cNvPr id="5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41" tIns="32120" rIns="64241" bIns="32120" anchor="ctr"/>
          <a:lstStyle/>
          <a:p>
            <a:pPr algn="ctr" defTabSz="912754">
              <a:defRPr/>
            </a:pPr>
            <a:endParaRPr lang="en-GB" dirty="0"/>
          </a:p>
        </p:txBody>
      </p:sp>
      <p:sp>
        <p:nvSpPr>
          <p:cNvPr id="6" name="shape_TransFollower"/>
          <p:cNvSpPr>
            <a:spLocks noChangeArrowheads="1"/>
          </p:cNvSpPr>
          <p:nvPr/>
        </p:nvSpPr>
        <p:spPr bwMode="auto">
          <a:xfrm>
            <a:off x="0" y="1"/>
            <a:ext cx="5366742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41" tIns="32120" rIns="64241" bIns="32120" anchor="ctr"/>
          <a:lstStyle/>
          <a:p>
            <a:pPr algn="ctr" defTabSz="912754">
              <a:defRPr/>
            </a:pPr>
            <a:endParaRPr lang="en-GB" dirty="0"/>
          </a:p>
        </p:txBody>
      </p:sp>
      <p:pic>
        <p:nvPicPr>
          <p:cNvPr id="7" name="LogoSlash_01" descr="SLASH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517" y="427372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ogoSlash_02" descr="SLASHTRANS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545" y="427372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UGlogoTop" descr="407RUGBASETRANS_U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430" y="217591"/>
            <a:ext cx="2392040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b_Faculty"/>
          <p:cNvSpPr txBox="1">
            <a:spLocks noChangeArrowheads="1"/>
          </p:cNvSpPr>
          <p:nvPr userDrawn="1"/>
        </p:nvSpPr>
        <p:spPr bwMode="auto">
          <a:xfrm>
            <a:off x="3845348" y="348147"/>
            <a:ext cx="1267976" cy="42319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100" dirty="0" smtClean="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100" dirty="0" smtClean="0">
                <a:solidFill>
                  <a:srgbClr val="CC0000"/>
                </a:solidFill>
                <a:latin typeface="Georgia" pitchFamily="18" charset="0"/>
              </a:rPr>
              <a:t>and business</a:t>
            </a:r>
          </a:p>
        </p:txBody>
      </p:sp>
      <p:sp>
        <p:nvSpPr>
          <p:cNvPr id="11" name="tb_Department"/>
          <p:cNvSpPr txBox="1">
            <a:spLocks noChangeArrowheads="1"/>
          </p:cNvSpPr>
          <p:nvPr/>
        </p:nvSpPr>
        <p:spPr bwMode="auto">
          <a:xfrm>
            <a:off x="6095631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4353"/>
            <a:ext cx="9144000" cy="1285457"/>
          </a:xfrm>
          <a:solidFill>
            <a:srgbClr val="505050"/>
          </a:solidFill>
        </p:spPr>
        <p:txBody>
          <a:bodyPr lIns="981326" tIns="321208" rIns="268097" bIns="321208" anchor="t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6021"/>
            <a:ext cx="9140652" cy="1904752"/>
          </a:xfrm>
        </p:spPr>
        <p:txBody>
          <a:bodyPr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483"/>
            <a:ext cx="7772176" cy="136245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784"/>
            <a:ext cx="7772176" cy="1499699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08" indent="0">
              <a:buNone/>
              <a:defRPr sz="1300"/>
            </a:lvl2pPr>
            <a:lvl3pPr marL="642415" indent="0">
              <a:buNone/>
              <a:defRPr sz="1100"/>
            </a:lvl3pPr>
            <a:lvl4pPr marL="963623" indent="0">
              <a:buNone/>
              <a:defRPr sz="1000"/>
            </a:lvl4pPr>
            <a:lvl5pPr marL="1284830" indent="0">
              <a:buNone/>
              <a:defRPr sz="1000"/>
            </a:lvl5pPr>
            <a:lvl6pPr marL="1606038" indent="0">
              <a:buNone/>
              <a:defRPr sz="1000"/>
            </a:lvl6pPr>
            <a:lvl7pPr marL="1927246" indent="0">
              <a:buNone/>
              <a:defRPr sz="1000"/>
            </a:lvl7pPr>
            <a:lvl8pPr marL="2248456" indent="0">
              <a:buNone/>
              <a:defRPr sz="1000"/>
            </a:lvl8pPr>
            <a:lvl9pPr marL="2569665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505279"/>
            <a:ext cx="4516189" cy="43540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346" y="1505279"/>
            <a:ext cx="4517306" cy="43540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5406"/>
            <a:ext cx="4039568" cy="63938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15" indent="0">
              <a:buNone/>
              <a:defRPr sz="1300" b="1"/>
            </a:lvl3pPr>
            <a:lvl4pPr marL="963623" indent="0">
              <a:buNone/>
              <a:defRPr sz="1100" b="1"/>
            </a:lvl4pPr>
            <a:lvl5pPr marL="1284830" indent="0">
              <a:buNone/>
              <a:defRPr sz="1100" b="1"/>
            </a:lvl5pPr>
            <a:lvl6pPr marL="1606038" indent="0">
              <a:buNone/>
              <a:defRPr sz="1100" b="1"/>
            </a:lvl6pPr>
            <a:lvl7pPr marL="1927246" indent="0">
              <a:buNone/>
              <a:defRPr sz="1100" b="1"/>
            </a:lvl7pPr>
            <a:lvl8pPr marL="2248456" indent="0">
              <a:buNone/>
              <a:defRPr sz="1100" b="1"/>
            </a:lvl8pPr>
            <a:lvl9pPr marL="2569665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788"/>
            <a:ext cx="4039568" cy="395121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5406"/>
            <a:ext cx="4041799" cy="63938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15" indent="0">
              <a:buNone/>
              <a:defRPr sz="1300" b="1"/>
            </a:lvl3pPr>
            <a:lvl4pPr marL="963623" indent="0">
              <a:buNone/>
              <a:defRPr sz="1100" b="1"/>
            </a:lvl4pPr>
            <a:lvl5pPr marL="1284830" indent="0">
              <a:buNone/>
              <a:defRPr sz="1100" b="1"/>
            </a:lvl5pPr>
            <a:lvl6pPr marL="1606038" indent="0">
              <a:buNone/>
              <a:defRPr sz="1100" b="1"/>
            </a:lvl6pPr>
            <a:lvl7pPr marL="1927246" indent="0">
              <a:buNone/>
              <a:defRPr sz="1100" b="1"/>
            </a:lvl7pPr>
            <a:lvl8pPr marL="2248456" indent="0">
              <a:buNone/>
              <a:defRPr sz="1100" b="1"/>
            </a:lvl8pPr>
            <a:lvl9pPr marL="2569665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788"/>
            <a:ext cx="4041799" cy="395121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483"/>
            <a:ext cx="7772176" cy="1362450"/>
          </a:xfrm>
          <a:prstGeom prst="rect">
            <a:avLst/>
          </a:prstGeom>
        </p:spPr>
        <p:txBody>
          <a:bodyPr lIns="64251" tIns="32125" rIns="64251" bIns="32125" anchor="t"/>
          <a:lstStyle>
            <a:lvl1pPr algn="l">
              <a:defRPr sz="28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784"/>
            <a:ext cx="7772176" cy="1499699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9" indent="0">
              <a:buNone/>
              <a:defRPr sz="1300"/>
            </a:lvl2pPr>
            <a:lvl3pPr marL="642517" indent="0">
              <a:buNone/>
              <a:defRPr sz="1100"/>
            </a:lvl3pPr>
            <a:lvl4pPr marL="963776" indent="0">
              <a:buNone/>
              <a:defRPr sz="1000"/>
            </a:lvl4pPr>
            <a:lvl5pPr marL="1285034" indent="0">
              <a:buNone/>
              <a:defRPr sz="1000"/>
            </a:lvl5pPr>
            <a:lvl6pPr marL="1606293" indent="0">
              <a:buNone/>
              <a:defRPr sz="1000"/>
            </a:lvl6pPr>
            <a:lvl7pPr marL="1927552" indent="0">
              <a:buNone/>
              <a:defRPr sz="1000"/>
            </a:lvl7pPr>
            <a:lvl8pPr marL="2248811" indent="0">
              <a:buNone/>
              <a:defRPr sz="1000"/>
            </a:lvl8pPr>
            <a:lvl9pPr marL="257007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395"/>
            <a:ext cx="3008189" cy="116159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395"/>
            <a:ext cx="5111130" cy="58526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4980"/>
            <a:ext cx="3008189" cy="4691024"/>
          </a:xfrm>
        </p:spPr>
        <p:txBody>
          <a:bodyPr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15" indent="0">
              <a:buNone/>
              <a:defRPr sz="700"/>
            </a:lvl3pPr>
            <a:lvl4pPr marL="963623" indent="0">
              <a:buNone/>
              <a:defRPr sz="600"/>
            </a:lvl4pPr>
            <a:lvl5pPr marL="1284830" indent="0">
              <a:buNone/>
              <a:defRPr sz="600"/>
            </a:lvl5pPr>
            <a:lvl6pPr marL="1606038" indent="0">
              <a:buNone/>
              <a:defRPr sz="600"/>
            </a:lvl6pPr>
            <a:lvl7pPr marL="1927246" indent="0">
              <a:buNone/>
              <a:defRPr sz="600"/>
            </a:lvl7pPr>
            <a:lvl8pPr marL="2248456" indent="0">
              <a:buNone/>
              <a:defRPr sz="600"/>
            </a:lvl8pPr>
            <a:lvl9pPr marL="2569665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389"/>
            <a:ext cx="5486177" cy="56685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601"/>
            <a:ext cx="5486177" cy="4115246"/>
          </a:xfrm>
        </p:spPr>
        <p:txBody>
          <a:bodyPr/>
          <a:lstStyle>
            <a:lvl1pPr marL="0" indent="0">
              <a:buNone/>
              <a:defRPr sz="2200"/>
            </a:lvl1pPr>
            <a:lvl2pPr marL="321208" indent="0">
              <a:buNone/>
              <a:defRPr sz="2000"/>
            </a:lvl2pPr>
            <a:lvl3pPr marL="642415" indent="0">
              <a:buNone/>
              <a:defRPr sz="1700"/>
            </a:lvl3pPr>
            <a:lvl4pPr marL="963623" indent="0">
              <a:buNone/>
              <a:defRPr sz="1400"/>
            </a:lvl4pPr>
            <a:lvl5pPr marL="1284830" indent="0">
              <a:buNone/>
              <a:defRPr sz="1400"/>
            </a:lvl5pPr>
            <a:lvl6pPr marL="1606038" indent="0">
              <a:buNone/>
              <a:defRPr sz="1400"/>
            </a:lvl6pPr>
            <a:lvl7pPr marL="1927246" indent="0">
              <a:buNone/>
              <a:defRPr sz="1400"/>
            </a:lvl7pPr>
            <a:lvl8pPr marL="2248456" indent="0">
              <a:buNone/>
              <a:defRPr sz="1400"/>
            </a:lvl8pPr>
            <a:lvl9pPr marL="2569665" indent="0">
              <a:buNone/>
              <a:defRPr sz="14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239"/>
            <a:ext cx="5486177" cy="804527"/>
          </a:xfrm>
        </p:spPr>
        <p:txBody>
          <a:bodyPr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15" indent="0">
              <a:buNone/>
              <a:defRPr sz="700"/>
            </a:lvl3pPr>
            <a:lvl4pPr marL="963623" indent="0">
              <a:buNone/>
              <a:defRPr sz="600"/>
            </a:lvl4pPr>
            <a:lvl5pPr marL="1284830" indent="0">
              <a:buNone/>
              <a:defRPr sz="600"/>
            </a:lvl5pPr>
            <a:lvl6pPr marL="1606038" indent="0">
              <a:buNone/>
              <a:defRPr sz="600"/>
            </a:lvl6pPr>
            <a:lvl7pPr marL="1927246" indent="0">
              <a:buNone/>
              <a:defRPr sz="600"/>
            </a:lvl7pPr>
            <a:lvl8pPr marL="2248456" indent="0">
              <a:buNone/>
              <a:defRPr sz="600"/>
            </a:lvl8pPr>
            <a:lvl9pPr marL="2569665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5769" y="1505291"/>
            <a:ext cx="2284884" cy="519203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" y="1505291"/>
            <a:ext cx="6748611" cy="519203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003" y="6313466"/>
            <a:ext cx="2457896" cy="38385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" y="1505279"/>
            <a:ext cx="4516189" cy="4354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346" y="1505279"/>
            <a:ext cx="4517306" cy="43540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05291"/>
            <a:ext cx="9140652" cy="51920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16542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37" tIns="32118" rIns="64237" bIns="32118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37" tIns="32118" rIns="64237" bIns="32118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hape_TransFollower"/>
          <p:cNvSpPr>
            <a:spLocks noChangeArrowheads="1"/>
          </p:cNvSpPr>
          <p:nvPr/>
        </p:nvSpPr>
        <p:spPr bwMode="auto">
          <a:xfrm>
            <a:off x="1" y="1"/>
            <a:ext cx="5367859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37" tIns="32118" rIns="64237" bIns="32118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LogoSlash_01" descr="SLASHTRANS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517" y="427374"/>
            <a:ext cx="415230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ogoSlash_02" descr="SLASHTRANS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428" y="427374"/>
            <a:ext cx="416347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UGlogoTop" descr="407RUGBASETRANS_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51" y="217591"/>
            <a:ext cx="2389807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b_Faculty"/>
          <p:cNvSpPr txBox="1">
            <a:spLocks noChangeArrowheads="1"/>
          </p:cNvSpPr>
          <p:nvPr/>
        </p:nvSpPr>
        <p:spPr bwMode="auto">
          <a:xfrm>
            <a:off x="3845351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" name="tb_Department"/>
          <p:cNvSpPr txBox="1">
            <a:spLocks noChangeArrowheads="1"/>
          </p:cNvSpPr>
          <p:nvPr/>
        </p:nvSpPr>
        <p:spPr bwMode="auto">
          <a:xfrm>
            <a:off x="6095632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4300"/>
            <a:ext cx="9144000" cy="1297941"/>
          </a:xfrm>
          <a:solidFill>
            <a:srgbClr val="505050"/>
          </a:solidFill>
        </p:spPr>
        <p:txBody>
          <a:bodyPr lIns="981274" tIns="321191" rIns="268083" bIns="321191" anchor="t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6"/>
            <a:ext cx="9140825" cy="1905000"/>
          </a:xfrm>
        </p:spPr>
        <p:txBody>
          <a:bodyPr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2" indent="0">
              <a:buNone/>
              <a:defRPr sz="1800"/>
            </a:lvl2pPr>
            <a:lvl3pPr marL="913822" indent="0">
              <a:buNone/>
              <a:defRPr sz="1600"/>
            </a:lvl3pPr>
            <a:lvl4pPr marL="1370730" indent="0">
              <a:buNone/>
              <a:defRPr sz="1400"/>
            </a:lvl4pPr>
            <a:lvl5pPr marL="1827636" indent="0">
              <a:buNone/>
              <a:defRPr sz="1400"/>
            </a:lvl5pPr>
            <a:lvl6pPr marL="2284550" indent="0">
              <a:buNone/>
              <a:defRPr sz="1400"/>
            </a:lvl6pPr>
            <a:lvl7pPr marL="2741460" indent="0">
              <a:buNone/>
              <a:defRPr sz="1400"/>
            </a:lvl7pPr>
            <a:lvl8pPr marL="3198372" indent="0">
              <a:buNone/>
              <a:defRPr sz="1400"/>
            </a:lvl8pPr>
            <a:lvl9pPr marL="3655284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504164"/>
            <a:ext cx="4516189" cy="43540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346" y="1504164"/>
            <a:ext cx="4517306" cy="435403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1504962"/>
            <a:ext cx="4494213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4962"/>
            <a:ext cx="4494212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2" indent="0">
              <a:buNone/>
              <a:defRPr sz="1800" b="1"/>
            </a:lvl3pPr>
            <a:lvl4pPr marL="1370730" indent="0">
              <a:buNone/>
              <a:defRPr sz="1600" b="1"/>
            </a:lvl4pPr>
            <a:lvl5pPr marL="1827636" indent="0">
              <a:buNone/>
              <a:defRPr sz="1600" b="1"/>
            </a:lvl5pPr>
            <a:lvl6pPr marL="2284550" indent="0">
              <a:buNone/>
              <a:defRPr sz="1600" b="1"/>
            </a:lvl6pPr>
            <a:lvl7pPr marL="2741460" indent="0">
              <a:buNone/>
              <a:defRPr sz="1600" b="1"/>
            </a:lvl7pPr>
            <a:lvl8pPr marL="3198372" indent="0">
              <a:buNone/>
              <a:defRPr sz="1600" b="1"/>
            </a:lvl8pPr>
            <a:lvl9pPr marL="3655284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2" indent="0">
              <a:buNone/>
              <a:defRPr sz="2000" b="1"/>
            </a:lvl2pPr>
            <a:lvl3pPr marL="913822" indent="0">
              <a:buNone/>
              <a:defRPr sz="1800" b="1"/>
            </a:lvl3pPr>
            <a:lvl4pPr marL="1370730" indent="0">
              <a:buNone/>
              <a:defRPr sz="1600" b="1"/>
            </a:lvl4pPr>
            <a:lvl5pPr marL="1827636" indent="0">
              <a:buNone/>
              <a:defRPr sz="1600" b="1"/>
            </a:lvl5pPr>
            <a:lvl6pPr marL="2284550" indent="0">
              <a:buNone/>
              <a:defRPr sz="1600" b="1"/>
            </a:lvl6pPr>
            <a:lvl7pPr marL="2741460" indent="0">
              <a:buNone/>
              <a:defRPr sz="1600" b="1"/>
            </a:lvl7pPr>
            <a:lvl8pPr marL="3198372" indent="0">
              <a:buNone/>
              <a:defRPr sz="1600" b="1"/>
            </a:lvl8pPr>
            <a:lvl9pPr marL="3655284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2" indent="0">
              <a:buNone/>
              <a:defRPr sz="1000"/>
            </a:lvl3pPr>
            <a:lvl4pPr marL="1370730" indent="0">
              <a:buNone/>
              <a:defRPr sz="900"/>
            </a:lvl4pPr>
            <a:lvl5pPr marL="1827636" indent="0">
              <a:buNone/>
              <a:defRPr sz="900"/>
            </a:lvl5pPr>
            <a:lvl6pPr marL="2284550" indent="0">
              <a:buNone/>
              <a:defRPr sz="900"/>
            </a:lvl6pPr>
            <a:lvl7pPr marL="2741460" indent="0">
              <a:buNone/>
              <a:defRPr sz="900"/>
            </a:lvl7pPr>
            <a:lvl8pPr marL="3198372" indent="0">
              <a:buNone/>
              <a:defRPr sz="900"/>
            </a:lvl8pPr>
            <a:lvl9pPr marL="3655284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2" indent="0">
              <a:buNone/>
              <a:defRPr sz="2800"/>
            </a:lvl2pPr>
            <a:lvl3pPr marL="913822" indent="0">
              <a:buNone/>
              <a:defRPr sz="2400"/>
            </a:lvl3pPr>
            <a:lvl4pPr marL="1370730" indent="0">
              <a:buNone/>
              <a:defRPr sz="2000"/>
            </a:lvl4pPr>
            <a:lvl5pPr marL="1827636" indent="0">
              <a:buNone/>
              <a:defRPr sz="2000"/>
            </a:lvl5pPr>
            <a:lvl6pPr marL="2284550" indent="0">
              <a:buNone/>
              <a:defRPr sz="2000"/>
            </a:lvl6pPr>
            <a:lvl7pPr marL="2741460" indent="0">
              <a:buNone/>
              <a:defRPr sz="2000"/>
            </a:lvl7pPr>
            <a:lvl8pPr marL="3198372" indent="0">
              <a:buNone/>
              <a:defRPr sz="2000"/>
            </a:lvl8pPr>
            <a:lvl9pPr marL="3655284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2" indent="0">
              <a:buNone/>
              <a:defRPr sz="1200"/>
            </a:lvl2pPr>
            <a:lvl3pPr marL="913822" indent="0">
              <a:buNone/>
              <a:defRPr sz="1000"/>
            </a:lvl3pPr>
            <a:lvl4pPr marL="1370730" indent="0">
              <a:buNone/>
              <a:defRPr sz="900"/>
            </a:lvl4pPr>
            <a:lvl5pPr marL="1827636" indent="0">
              <a:buNone/>
              <a:defRPr sz="900"/>
            </a:lvl5pPr>
            <a:lvl6pPr marL="2284550" indent="0">
              <a:buNone/>
              <a:defRPr sz="900"/>
            </a:lvl6pPr>
            <a:lvl7pPr marL="2741460" indent="0">
              <a:buNone/>
              <a:defRPr sz="900"/>
            </a:lvl7pPr>
            <a:lvl8pPr marL="3198372" indent="0">
              <a:buNone/>
              <a:defRPr sz="900"/>
            </a:lvl8pPr>
            <a:lvl9pPr marL="3655284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04951"/>
            <a:ext cx="2284412" cy="51927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504951"/>
            <a:ext cx="6704013" cy="51927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16543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hape_TransFollower"/>
          <p:cNvSpPr>
            <a:spLocks noChangeArrowheads="1"/>
          </p:cNvSpPr>
          <p:nvPr/>
        </p:nvSpPr>
        <p:spPr bwMode="auto">
          <a:xfrm>
            <a:off x="1" y="1"/>
            <a:ext cx="5367859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LogoSlash_01" descr="SLASHTRANS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517" y="427375"/>
            <a:ext cx="415230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ogoSlash_02" descr="SLASHTRANS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428" y="427375"/>
            <a:ext cx="416347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UGlogoTop" descr="407RUGBASETRANS_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52" y="217591"/>
            <a:ext cx="2389807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b_Faculty"/>
          <p:cNvSpPr txBox="1">
            <a:spLocks noChangeArrowheads="1"/>
          </p:cNvSpPr>
          <p:nvPr/>
        </p:nvSpPr>
        <p:spPr bwMode="auto">
          <a:xfrm>
            <a:off x="3845352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" name="tb_Department"/>
          <p:cNvSpPr txBox="1">
            <a:spLocks noChangeArrowheads="1"/>
          </p:cNvSpPr>
          <p:nvPr/>
        </p:nvSpPr>
        <p:spPr bwMode="auto">
          <a:xfrm>
            <a:off x="6095633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4298"/>
            <a:ext cx="9144000" cy="1297941"/>
          </a:xfrm>
          <a:solidFill>
            <a:srgbClr val="505050"/>
          </a:solidFill>
        </p:spPr>
        <p:txBody>
          <a:bodyPr lIns="981378" tIns="321225" rIns="268111" bIns="321225" anchor="t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6"/>
            <a:ext cx="9140825" cy="1905000"/>
          </a:xfrm>
        </p:spPr>
        <p:txBody>
          <a:bodyPr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51" tIns="32125" rIns="64251" bIns="32125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5406"/>
            <a:ext cx="4039568" cy="63938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9" indent="0">
              <a:buNone/>
              <a:defRPr sz="1400" b="1"/>
            </a:lvl2pPr>
            <a:lvl3pPr marL="642517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4" indent="0">
              <a:buNone/>
              <a:defRPr sz="1100" b="1"/>
            </a:lvl5pPr>
            <a:lvl6pPr marL="1606293" indent="0">
              <a:buNone/>
              <a:defRPr sz="1100" b="1"/>
            </a:lvl6pPr>
            <a:lvl7pPr marL="1927552" indent="0">
              <a:buNone/>
              <a:defRPr sz="1100" b="1"/>
            </a:lvl7pPr>
            <a:lvl8pPr marL="2248811" indent="0">
              <a:buNone/>
              <a:defRPr sz="1100" b="1"/>
            </a:lvl8pPr>
            <a:lvl9pPr marL="2570070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788"/>
            <a:ext cx="4039568" cy="395121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5406"/>
            <a:ext cx="4041799" cy="63938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9" indent="0">
              <a:buNone/>
              <a:defRPr sz="1400" b="1"/>
            </a:lvl2pPr>
            <a:lvl3pPr marL="642517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4" indent="0">
              <a:buNone/>
              <a:defRPr sz="1100" b="1"/>
            </a:lvl5pPr>
            <a:lvl6pPr marL="1606293" indent="0">
              <a:buNone/>
              <a:defRPr sz="1100" b="1"/>
            </a:lvl6pPr>
            <a:lvl7pPr marL="1927552" indent="0">
              <a:buNone/>
              <a:defRPr sz="1100" b="1"/>
            </a:lvl7pPr>
            <a:lvl8pPr marL="2248811" indent="0">
              <a:buNone/>
              <a:defRPr sz="1100" b="1"/>
            </a:lvl8pPr>
            <a:lvl9pPr marL="2570070" indent="0">
              <a:buNone/>
              <a:defRPr sz="11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788"/>
            <a:ext cx="4041799" cy="395121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0" indent="0">
              <a:buNone/>
              <a:defRPr sz="1800"/>
            </a:lvl2pPr>
            <a:lvl3pPr marL="913918" indent="0">
              <a:buNone/>
              <a:defRPr sz="1600"/>
            </a:lvl3pPr>
            <a:lvl4pPr marL="1370875" indent="0">
              <a:buNone/>
              <a:defRPr sz="1400"/>
            </a:lvl4pPr>
            <a:lvl5pPr marL="1827830" indent="0">
              <a:buNone/>
              <a:defRPr sz="1400"/>
            </a:lvl5pPr>
            <a:lvl6pPr marL="2284791" indent="0">
              <a:buNone/>
              <a:defRPr sz="1400"/>
            </a:lvl6pPr>
            <a:lvl7pPr marL="2741750" indent="0">
              <a:buNone/>
              <a:defRPr sz="1400"/>
            </a:lvl7pPr>
            <a:lvl8pPr marL="3198710" indent="0">
              <a:buNone/>
              <a:defRPr sz="1400"/>
            </a:lvl8pPr>
            <a:lvl9pPr marL="365567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1504960"/>
            <a:ext cx="4494213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4960"/>
            <a:ext cx="4494212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000" b="1"/>
            </a:lvl2pPr>
            <a:lvl3pPr marL="913918" indent="0">
              <a:buNone/>
              <a:defRPr sz="1800" b="1"/>
            </a:lvl3pPr>
            <a:lvl4pPr marL="1370875" indent="0">
              <a:buNone/>
              <a:defRPr sz="1600" b="1"/>
            </a:lvl4pPr>
            <a:lvl5pPr marL="1827830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50" indent="0">
              <a:buNone/>
              <a:defRPr sz="1600" b="1"/>
            </a:lvl7pPr>
            <a:lvl8pPr marL="3198710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0" indent="0">
              <a:buNone/>
              <a:defRPr sz="2000" b="1"/>
            </a:lvl2pPr>
            <a:lvl3pPr marL="913918" indent="0">
              <a:buNone/>
              <a:defRPr sz="1800" b="1"/>
            </a:lvl3pPr>
            <a:lvl4pPr marL="1370875" indent="0">
              <a:buNone/>
              <a:defRPr sz="1600" b="1"/>
            </a:lvl4pPr>
            <a:lvl5pPr marL="1827830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50" indent="0">
              <a:buNone/>
              <a:defRPr sz="1600" b="1"/>
            </a:lvl7pPr>
            <a:lvl8pPr marL="3198710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0" indent="0">
              <a:buNone/>
              <a:defRPr sz="1200"/>
            </a:lvl2pPr>
            <a:lvl3pPr marL="913918" indent="0">
              <a:buNone/>
              <a:defRPr sz="1000"/>
            </a:lvl3pPr>
            <a:lvl4pPr marL="1370875" indent="0">
              <a:buNone/>
              <a:defRPr sz="900"/>
            </a:lvl4pPr>
            <a:lvl5pPr marL="1827830" indent="0">
              <a:buNone/>
              <a:defRPr sz="900"/>
            </a:lvl5pPr>
            <a:lvl6pPr marL="2284791" indent="0">
              <a:buNone/>
              <a:defRPr sz="900"/>
            </a:lvl6pPr>
            <a:lvl7pPr marL="2741750" indent="0">
              <a:buNone/>
              <a:defRPr sz="900"/>
            </a:lvl7pPr>
            <a:lvl8pPr marL="3198710" indent="0">
              <a:buNone/>
              <a:defRPr sz="900"/>
            </a:lvl8pPr>
            <a:lvl9pPr marL="365567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0" indent="0">
              <a:buNone/>
              <a:defRPr sz="2800"/>
            </a:lvl2pPr>
            <a:lvl3pPr marL="913918" indent="0">
              <a:buNone/>
              <a:defRPr sz="2400"/>
            </a:lvl3pPr>
            <a:lvl4pPr marL="1370875" indent="0">
              <a:buNone/>
              <a:defRPr sz="2000"/>
            </a:lvl4pPr>
            <a:lvl5pPr marL="1827830" indent="0">
              <a:buNone/>
              <a:defRPr sz="2000"/>
            </a:lvl5pPr>
            <a:lvl6pPr marL="2284791" indent="0">
              <a:buNone/>
              <a:defRPr sz="2000"/>
            </a:lvl6pPr>
            <a:lvl7pPr marL="2741750" indent="0">
              <a:buNone/>
              <a:defRPr sz="2000"/>
            </a:lvl7pPr>
            <a:lvl8pPr marL="3198710" indent="0">
              <a:buNone/>
              <a:defRPr sz="2000"/>
            </a:lvl8pPr>
            <a:lvl9pPr marL="365567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0" indent="0">
              <a:buNone/>
              <a:defRPr sz="1200"/>
            </a:lvl2pPr>
            <a:lvl3pPr marL="913918" indent="0">
              <a:buNone/>
              <a:defRPr sz="1000"/>
            </a:lvl3pPr>
            <a:lvl4pPr marL="1370875" indent="0">
              <a:buNone/>
              <a:defRPr sz="900"/>
            </a:lvl4pPr>
            <a:lvl5pPr marL="1827830" indent="0">
              <a:buNone/>
              <a:defRPr sz="900"/>
            </a:lvl5pPr>
            <a:lvl6pPr marL="2284791" indent="0">
              <a:buNone/>
              <a:defRPr sz="900"/>
            </a:lvl6pPr>
            <a:lvl7pPr marL="2741750" indent="0">
              <a:buNone/>
              <a:defRPr sz="900"/>
            </a:lvl7pPr>
            <a:lvl8pPr marL="3198710" indent="0">
              <a:buNone/>
              <a:defRPr sz="900"/>
            </a:lvl8pPr>
            <a:lvl9pPr marL="365567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04951"/>
            <a:ext cx="2284412" cy="51927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504951"/>
            <a:ext cx="6704013" cy="51927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16544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55" tIns="32127" rIns="64255" bIns="32127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55" tIns="32127" rIns="64255" bIns="32127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hape_TransFollower"/>
          <p:cNvSpPr>
            <a:spLocks noChangeArrowheads="1"/>
          </p:cNvSpPr>
          <p:nvPr/>
        </p:nvSpPr>
        <p:spPr bwMode="auto">
          <a:xfrm>
            <a:off x="1" y="1"/>
            <a:ext cx="5367859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55" tIns="32127" rIns="64255" bIns="32127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LogoSlash_01" descr="SLASHTRANS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517" y="427376"/>
            <a:ext cx="415230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ogoSlash_02" descr="SLASHTRANS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428" y="427376"/>
            <a:ext cx="416347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UGlogoTop" descr="407RUGBASETRANS_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53" y="217591"/>
            <a:ext cx="2389807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b_Faculty"/>
          <p:cNvSpPr txBox="1">
            <a:spLocks noChangeArrowheads="1"/>
          </p:cNvSpPr>
          <p:nvPr/>
        </p:nvSpPr>
        <p:spPr bwMode="auto">
          <a:xfrm>
            <a:off x="3845353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" name="tb_Department"/>
          <p:cNvSpPr txBox="1">
            <a:spLocks noChangeArrowheads="1"/>
          </p:cNvSpPr>
          <p:nvPr/>
        </p:nvSpPr>
        <p:spPr bwMode="auto">
          <a:xfrm>
            <a:off x="6095634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4295"/>
            <a:ext cx="9144000" cy="1297941"/>
          </a:xfrm>
          <a:solidFill>
            <a:srgbClr val="505050"/>
          </a:solidFill>
        </p:spPr>
        <p:txBody>
          <a:bodyPr lIns="981534" tIns="321276" rIns="268153" bIns="321276" anchor="t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6"/>
            <a:ext cx="9140825" cy="1905000"/>
          </a:xfrm>
        </p:spPr>
        <p:txBody>
          <a:bodyPr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499"/>
            <a:ext cx="8228707" cy="1142628"/>
          </a:xfrm>
          <a:prstGeom prst="rect">
            <a:avLst/>
          </a:prstGeom>
        </p:spPr>
        <p:txBody>
          <a:bodyPr lIns="64251" tIns="32125" rIns="64251" bIns="32125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2" indent="0">
              <a:buNone/>
              <a:defRPr sz="1800"/>
            </a:lvl2pPr>
            <a:lvl3pPr marL="914062" indent="0">
              <a:buNone/>
              <a:defRPr sz="1600"/>
            </a:lvl3pPr>
            <a:lvl4pPr marL="1371093" indent="0">
              <a:buNone/>
              <a:defRPr sz="1400"/>
            </a:lvl4pPr>
            <a:lvl5pPr marL="1828121" indent="0">
              <a:buNone/>
              <a:defRPr sz="1400"/>
            </a:lvl5pPr>
            <a:lvl6pPr marL="2285154" indent="0">
              <a:buNone/>
              <a:defRPr sz="1400"/>
            </a:lvl6pPr>
            <a:lvl7pPr marL="2742185" indent="0">
              <a:buNone/>
              <a:defRPr sz="1400"/>
            </a:lvl7pPr>
            <a:lvl8pPr marL="3199217" indent="0">
              <a:buNone/>
              <a:defRPr sz="1400"/>
            </a:lvl8pPr>
            <a:lvl9pPr marL="3656249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1504957"/>
            <a:ext cx="4494213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4957"/>
            <a:ext cx="4494212" cy="435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1" indent="0">
              <a:buNone/>
              <a:defRPr sz="1600" b="1"/>
            </a:lvl5pPr>
            <a:lvl6pPr marL="2285154" indent="0">
              <a:buNone/>
              <a:defRPr sz="1600" b="1"/>
            </a:lvl6pPr>
            <a:lvl7pPr marL="2742185" indent="0">
              <a:buNone/>
              <a:defRPr sz="1600" b="1"/>
            </a:lvl7pPr>
            <a:lvl8pPr marL="3199217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2" indent="0">
              <a:buNone/>
              <a:defRPr sz="1800" b="1"/>
            </a:lvl3pPr>
            <a:lvl4pPr marL="1371093" indent="0">
              <a:buNone/>
              <a:defRPr sz="1600" b="1"/>
            </a:lvl4pPr>
            <a:lvl5pPr marL="1828121" indent="0">
              <a:buNone/>
              <a:defRPr sz="1600" b="1"/>
            </a:lvl5pPr>
            <a:lvl6pPr marL="2285154" indent="0">
              <a:buNone/>
              <a:defRPr sz="1600" b="1"/>
            </a:lvl6pPr>
            <a:lvl7pPr marL="2742185" indent="0">
              <a:buNone/>
              <a:defRPr sz="1600" b="1"/>
            </a:lvl7pPr>
            <a:lvl8pPr marL="3199217" indent="0">
              <a:buNone/>
              <a:defRPr sz="1600" b="1"/>
            </a:lvl8pPr>
            <a:lvl9pPr marL="3656249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2" indent="0">
              <a:buNone/>
              <a:defRPr sz="1000"/>
            </a:lvl3pPr>
            <a:lvl4pPr marL="1371093" indent="0">
              <a:buNone/>
              <a:defRPr sz="900"/>
            </a:lvl4pPr>
            <a:lvl5pPr marL="1828121" indent="0">
              <a:buNone/>
              <a:defRPr sz="900"/>
            </a:lvl5pPr>
            <a:lvl6pPr marL="2285154" indent="0">
              <a:buNone/>
              <a:defRPr sz="900"/>
            </a:lvl6pPr>
            <a:lvl7pPr marL="2742185" indent="0">
              <a:buNone/>
              <a:defRPr sz="900"/>
            </a:lvl7pPr>
            <a:lvl8pPr marL="3199217" indent="0">
              <a:buNone/>
              <a:defRPr sz="900"/>
            </a:lvl8pPr>
            <a:lvl9pPr marL="3656249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2" indent="0">
              <a:buNone/>
              <a:defRPr sz="2400"/>
            </a:lvl3pPr>
            <a:lvl4pPr marL="1371093" indent="0">
              <a:buNone/>
              <a:defRPr sz="2000"/>
            </a:lvl4pPr>
            <a:lvl5pPr marL="1828121" indent="0">
              <a:buNone/>
              <a:defRPr sz="2000"/>
            </a:lvl5pPr>
            <a:lvl6pPr marL="2285154" indent="0">
              <a:buNone/>
              <a:defRPr sz="2000"/>
            </a:lvl6pPr>
            <a:lvl7pPr marL="2742185" indent="0">
              <a:buNone/>
              <a:defRPr sz="2000"/>
            </a:lvl7pPr>
            <a:lvl8pPr marL="3199217" indent="0">
              <a:buNone/>
              <a:defRPr sz="2000"/>
            </a:lvl8pPr>
            <a:lvl9pPr marL="3656249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2" indent="0">
              <a:buNone/>
              <a:defRPr sz="1000"/>
            </a:lvl3pPr>
            <a:lvl4pPr marL="1371093" indent="0">
              <a:buNone/>
              <a:defRPr sz="900"/>
            </a:lvl4pPr>
            <a:lvl5pPr marL="1828121" indent="0">
              <a:buNone/>
              <a:defRPr sz="900"/>
            </a:lvl5pPr>
            <a:lvl6pPr marL="2285154" indent="0">
              <a:buNone/>
              <a:defRPr sz="900"/>
            </a:lvl6pPr>
            <a:lvl7pPr marL="2742185" indent="0">
              <a:buNone/>
              <a:defRPr sz="900"/>
            </a:lvl7pPr>
            <a:lvl8pPr marL="3199217" indent="0">
              <a:buNone/>
              <a:defRPr sz="900"/>
            </a:lvl8pPr>
            <a:lvl9pPr marL="3656249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504951"/>
            <a:ext cx="2284412" cy="51927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504951"/>
            <a:ext cx="6704013" cy="51927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73392"/>
            <a:ext cx="3008189" cy="1161597"/>
          </a:xfrm>
          <a:prstGeom prst="rect">
            <a:avLst/>
          </a:prstGeom>
        </p:spPr>
        <p:txBody>
          <a:bodyPr lIns="64251" tIns="32125" rIns="64251" bIns="32125"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392"/>
            <a:ext cx="5111130" cy="58526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434980"/>
            <a:ext cx="3008189" cy="4691024"/>
          </a:xfrm>
        </p:spPr>
        <p:txBody>
          <a:bodyPr/>
          <a:lstStyle>
            <a:lvl1pPr marL="0" indent="0">
              <a:buNone/>
              <a:defRPr sz="1000"/>
            </a:lvl1pPr>
            <a:lvl2pPr marL="321259" indent="0">
              <a:buNone/>
              <a:defRPr sz="800"/>
            </a:lvl2pPr>
            <a:lvl3pPr marL="642517" indent="0">
              <a:buNone/>
              <a:defRPr sz="700"/>
            </a:lvl3pPr>
            <a:lvl4pPr marL="963776" indent="0">
              <a:buNone/>
              <a:defRPr sz="600"/>
            </a:lvl4pPr>
            <a:lvl5pPr marL="1285034" indent="0">
              <a:buNone/>
              <a:defRPr sz="600"/>
            </a:lvl5pPr>
            <a:lvl6pPr marL="1606293" indent="0">
              <a:buNone/>
              <a:defRPr sz="600"/>
            </a:lvl6pPr>
            <a:lvl7pPr marL="1927552" indent="0">
              <a:buNone/>
              <a:defRPr sz="600"/>
            </a:lvl7pPr>
            <a:lvl8pPr marL="2248811" indent="0">
              <a:buNone/>
              <a:defRPr sz="600"/>
            </a:lvl8pPr>
            <a:lvl9pPr marL="2570070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4800386"/>
            <a:ext cx="5486177" cy="566851"/>
          </a:xfrm>
          <a:prstGeom prst="rect">
            <a:avLst/>
          </a:prstGeom>
        </p:spPr>
        <p:txBody>
          <a:bodyPr lIns="64251" tIns="32125" rIns="64251" bIns="32125" anchor="b"/>
          <a:lstStyle>
            <a:lvl1pPr algn="l">
              <a:defRPr sz="14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612601"/>
            <a:ext cx="5486177" cy="4115246"/>
          </a:xfrm>
        </p:spPr>
        <p:txBody>
          <a:bodyPr/>
          <a:lstStyle>
            <a:lvl1pPr marL="0" indent="0">
              <a:buNone/>
              <a:defRPr sz="2200"/>
            </a:lvl1pPr>
            <a:lvl2pPr marL="321259" indent="0">
              <a:buNone/>
              <a:defRPr sz="2000"/>
            </a:lvl2pPr>
            <a:lvl3pPr marL="642517" indent="0">
              <a:buNone/>
              <a:defRPr sz="1700"/>
            </a:lvl3pPr>
            <a:lvl4pPr marL="963776" indent="0">
              <a:buNone/>
              <a:defRPr sz="1400"/>
            </a:lvl4pPr>
            <a:lvl5pPr marL="1285034" indent="0">
              <a:buNone/>
              <a:defRPr sz="1400"/>
            </a:lvl5pPr>
            <a:lvl6pPr marL="1606293" indent="0">
              <a:buNone/>
              <a:defRPr sz="1400"/>
            </a:lvl6pPr>
            <a:lvl7pPr marL="1927552" indent="0">
              <a:buNone/>
              <a:defRPr sz="1400"/>
            </a:lvl7pPr>
            <a:lvl8pPr marL="2248811" indent="0">
              <a:buNone/>
              <a:defRPr sz="1400"/>
            </a:lvl8pPr>
            <a:lvl9pPr marL="2570070" indent="0">
              <a:buNone/>
              <a:defRPr sz="14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5367236"/>
            <a:ext cx="5486177" cy="804527"/>
          </a:xfrm>
        </p:spPr>
        <p:txBody>
          <a:bodyPr/>
          <a:lstStyle>
            <a:lvl1pPr marL="0" indent="0">
              <a:buNone/>
              <a:defRPr sz="1000"/>
            </a:lvl1pPr>
            <a:lvl2pPr marL="321259" indent="0">
              <a:buNone/>
              <a:defRPr sz="800"/>
            </a:lvl2pPr>
            <a:lvl3pPr marL="642517" indent="0">
              <a:buNone/>
              <a:defRPr sz="700"/>
            </a:lvl3pPr>
            <a:lvl4pPr marL="963776" indent="0">
              <a:buNone/>
              <a:defRPr sz="600"/>
            </a:lvl4pPr>
            <a:lvl5pPr marL="1285034" indent="0">
              <a:buNone/>
              <a:defRPr sz="600"/>
            </a:lvl5pPr>
            <a:lvl6pPr marL="1606293" indent="0">
              <a:buNone/>
              <a:defRPr sz="600"/>
            </a:lvl6pPr>
            <a:lvl7pPr marL="1927552" indent="0">
              <a:buNone/>
              <a:defRPr sz="600"/>
            </a:lvl7pPr>
            <a:lvl8pPr marL="2248811" indent="0">
              <a:buNone/>
              <a:defRPr sz="600"/>
            </a:lvl8pPr>
            <a:lvl9pPr marL="2570070" indent="0">
              <a:buNone/>
              <a:defRPr sz="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04163"/>
            <a:ext cx="9140652" cy="43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624" tIns="45696" rIns="267717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016538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51" tIns="32125" rIns="64251" bIns="32125" anchor="ctr"/>
          <a:lstStyle/>
          <a:p>
            <a:pPr algn="ctr" defTabSz="912898">
              <a:defRPr/>
            </a:pPr>
            <a:endParaRPr lang="en-GB"/>
          </a:p>
        </p:txBody>
      </p:sp>
      <p:sp>
        <p:nvSpPr>
          <p:cNvPr id="1028" name="shape_Transparantie"/>
          <p:cNvSpPr>
            <a:spLocks noChangeArrowheads="1"/>
          </p:cNvSpPr>
          <p:nvPr/>
        </p:nvSpPr>
        <p:spPr bwMode="auto">
          <a:xfrm>
            <a:off x="5357812" y="0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51" tIns="32125" rIns="64251" bIns="32125" anchor="ctr"/>
          <a:lstStyle/>
          <a:p>
            <a:pPr algn="ctr" defTabSz="912898">
              <a:defRPr/>
            </a:pPr>
            <a:endParaRPr lang="en-GB"/>
          </a:p>
        </p:txBody>
      </p:sp>
      <p:sp>
        <p:nvSpPr>
          <p:cNvPr id="1029" name="shape_TransFollower"/>
          <p:cNvSpPr>
            <a:spLocks noChangeArrowheads="1"/>
          </p:cNvSpPr>
          <p:nvPr/>
        </p:nvSpPr>
        <p:spPr bwMode="auto">
          <a:xfrm>
            <a:off x="0" y="0"/>
            <a:ext cx="5366742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51" tIns="32125" rIns="64251" bIns="32125" anchor="ctr"/>
          <a:lstStyle/>
          <a:p>
            <a:pPr algn="ctr" defTabSz="912898">
              <a:defRPr/>
            </a:pPr>
            <a:endParaRPr lang="en-GB"/>
          </a:p>
        </p:txBody>
      </p:sp>
      <p:pic>
        <p:nvPicPr>
          <p:cNvPr id="1030" name="LogoSlash_01" descr="SLASHTRANS" hidden="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517" y="427370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LogoSlash_02" descr="SLASHTRANS" hidden="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6545" y="427370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RUGlogoTop" descr="407RUGBASETRANS_U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0430" y="217591"/>
            <a:ext cx="2392040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b_Faculty"/>
          <p:cNvSpPr txBox="1">
            <a:spLocks noChangeArrowheads="1"/>
          </p:cNvSpPr>
          <p:nvPr/>
        </p:nvSpPr>
        <p:spPr bwMode="auto">
          <a:xfrm>
            <a:off x="3845347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5" name="tb_Department"/>
          <p:cNvSpPr txBox="1">
            <a:spLocks noChangeArrowheads="1"/>
          </p:cNvSpPr>
          <p:nvPr/>
        </p:nvSpPr>
        <p:spPr bwMode="auto">
          <a:xfrm>
            <a:off x="6095628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4" r:id="rId12"/>
  </p:sldLayoutIdLst>
  <p:txStyles>
    <p:titleStyle>
      <a:lvl1pPr algn="ctr" defTabSz="9128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defTabSz="9128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defTabSz="9128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defTabSz="91289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21259" algn="ctr" defTabSz="9135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642517" algn="ctr" defTabSz="9135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963776" algn="ctr" defTabSz="9135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285034" algn="ctr" defTabSz="9135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48871" indent="-248871" algn="l" defTabSz="91289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6714" indent="-265611" algn="l" defTabSz="912898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58889" indent="-239943" algn="l" defTabSz="912898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8875" indent="-247755" algn="l" defTabSz="912898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59978" indent="-248871" algn="l" defTabSz="912898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581753" indent="-249870" algn="l" defTabSz="913579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1903013" indent="-249870" algn="l" defTabSz="913579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224270" indent="-249870" algn="l" defTabSz="913579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2545526" indent="-249870" algn="l" defTabSz="913579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9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7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4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3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2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11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70" algn="l" defTabSz="6425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04164"/>
            <a:ext cx="9140652" cy="43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572" tIns="45694" rIns="267703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1016539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8" tIns="32124" rIns="64248" bIns="32124" anchor="ctr"/>
          <a:lstStyle/>
          <a:p>
            <a:pPr algn="ctr" defTabSz="912850">
              <a:defRPr/>
            </a:pPr>
            <a:endParaRPr lang="en-GB"/>
          </a:p>
        </p:txBody>
      </p:sp>
      <p:sp>
        <p:nvSpPr>
          <p:cNvPr id="2052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48" tIns="32124" rIns="64248" bIns="32124" anchor="ctr"/>
          <a:lstStyle/>
          <a:p>
            <a:pPr algn="ctr" defTabSz="912850">
              <a:defRPr/>
            </a:pPr>
            <a:endParaRPr lang="en-GB"/>
          </a:p>
        </p:txBody>
      </p:sp>
      <p:sp>
        <p:nvSpPr>
          <p:cNvPr id="2053" name="shape_TransFollower"/>
          <p:cNvSpPr>
            <a:spLocks noChangeArrowheads="1"/>
          </p:cNvSpPr>
          <p:nvPr/>
        </p:nvSpPr>
        <p:spPr bwMode="auto">
          <a:xfrm>
            <a:off x="0" y="1"/>
            <a:ext cx="5366742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48" tIns="32124" rIns="64248" bIns="32124" anchor="ctr"/>
          <a:lstStyle/>
          <a:p>
            <a:pPr algn="ctr" defTabSz="912850">
              <a:defRPr/>
            </a:pPr>
            <a:endParaRPr lang="en-GB"/>
          </a:p>
        </p:txBody>
      </p:sp>
      <p:pic>
        <p:nvPicPr>
          <p:cNvPr id="2054" name="LogoSlash_01" descr="SLASHTRANS" hidden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517" y="427371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LogoSlash_02" descr="SLASHTRANS" hidden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6545" y="427371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RUGlogoTop" descr="407RUGBASETRANS_U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0430" y="217591"/>
            <a:ext cx="2392040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b_Faculty"/>
          <p:cNvSpPr txBox="1">
            <a:spLocks noChangeArrowheads="1"/>
          </p:cNvSpPr>
          <p:nvPr/>
        </p:nvSpPr>
        <p:spPr bwMode="auto">
          <a:xfrm>
            <a:off x="3845348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2059" name="tb_Department"/>
          <p:cNvSpPr txBox="1">
            <a:spLocks noChangeArrowheads="1"/>
          </p:cNvSpPr>
          <p:nvPr/>
        </p:nvSpPr>
        <p:spPr bwMode="auto">
          <a:xfrm>
            <a:off x="6095629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2" name="tbDate"/>
          <p:cNvSpPr txBox="1">
            <a:spLocks noChangeArrowheads="1"/>
          </p:cNvSpPr>
          <p:nvPr/>
        </p:nvSpPr>
        <p:spPr bwMode="auto">
          <a:xfrm>
            <a:off x="7765481" y="1076795"/>
            <a:ext cx="618759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smtClean="0">
                <a:solidFill>
                  <a:schemeClr val="bg1"/>
                </a:solidFill>
                <a:latin typeface="Verdana" pitchFamily="34" charset="0"/>
              </a:rPr>
              <a:t>10-12-2012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2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defTabSz="912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defTabSz="912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defTabSz="9128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21242" algn="ctr" defTabSz="91353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642483" algn="ctr" defTabSz="91353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963725" algn="ctr" defTabSz="91353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284966" algn="ctr" defTabSz="91353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48858" indent="-248858" algn="l" defTabSz="912850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499948" indent="-248858" algn="l" defTabSz="912850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58849" indent="-256670" algn="l" defTabSz="91285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8822" indent="-247742" algn="l" defTabSz="91285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7723" indent="-256670" algn="l" defTabSz="91285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589478" indent="-257660" algn="l" defTabSz="913531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1910720" indent="-257660" algn="l" defTabSz="913531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231961" indent="-257660" algn="l" defTabSz="913531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2553203" indent="-257660" algn="l" defTabSz="913531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2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3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5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66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08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50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692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35" algn="l" defTabSz="6424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05279"/>
            <a:ext cx="9140652" cy="43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520" tIns="45691" rIns="267689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16540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 defTabSz="912802">
              <a:defRPr/>
            </a:pPr>
            <a:endParaRPr lang="en-GB"/>
          </a:p>
        </p:txBody>
      </p:sp>
      <p:sp>
        <p:nvSpPr>
          <p:cNvPr id="3076" name="Rectangle 4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6445003" y="6313466"/>
            <a:ext cx="2457896" cy="3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44" tIns="32122" rIns="64244" bIns="32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 defTabSz="912802">
              <a:defRPr/>
            </a:pPr>
            <a:endParaRPr lang="en-GB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1"/>
            <a:ext cx="5366742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44" tIns="32122" rIns="64244" bIns="32122" anchor="ctr"/>
          <a:lstStyle/>
          <a:p>
            <a:pPr algn="ctr" defTabSz="912802">
              <a:defRPr/>
            </a:pPr>
            <a:endParaRPr lang="en-GB"/>
          </a:p>
        </p:txBody>
      </p:sp>
      <p:pic>
        <p:nvPicPr>
          <p:cNvPr id="3079" name="LogoSlash_02" descr="SLASHTRANS" hidden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6545" y="427372"/>
            <a:ext cx="415230" cy="4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GlogoTop" descr="407RUGBASETRANS_U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0430" y="217591"/>
            <a:ext cx="2392040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b_Department"/>
          <p:cNvSpPr txBox="1">
            <a:spLocks noChangeArrowheads="1"/>
          </p:cNvSpPr>
          <p:nvPr/>
        </p:nvSpPr>
        <p:spPr bwMode="auto">
          <a:xfrm>
            <a:off x="6095630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9857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280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2pPr>
      <a:lvl3pPr algn="ctr" defTabSz="91280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3pPr>
      <a:lvl4pPr algn="ctr" defTabSz="91280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4pPr>
      <a:lvl5pPr algn="ctr" defTabSz="91280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5pPr>
      <a:lvl6pPr marL="321225" algn="ctr" defTabSz="91348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6pPr>
      <a:lvl7pPr marL="642449" algn="ctr" defTabSz="91348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7pPr>
      <a:lvl8pPr marL="963674" algn="ctr" defTabSz="91348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8pPr>
      <a:lvl9pPr marL="1284898" algn="ctr" defTabSz="913482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8845" indent="-248845" algn="l" defTabSz="912802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499922" indent="-248845" algn="l" defTabSz="912802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3186" indent="-241033" algn="l" defTabSz="912802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8768" indent="-263351" algn="l" defTabSz="912802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58729" indent="-247729" algn="l" defTabSz="912802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580475" indent="-248728" algn="l" defTabSz="913482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1901697" indent="-248728" algn="l" defTabSz="913482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222920" indent="-248728" algn="l" defTabSz="913482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2544143" indent="-248728" algn="l" defTabSz="913482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49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4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898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23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48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74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00" algn="l" defTabSz="6424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05279"/>
            <a:ext cx="9140652" cy="43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468" tIns="45689" rIns="267675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16541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1" tIns="32120" rIns="64241" bIns="32120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0" name="Rectangle 4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6445003" y="6313466"/>
            <a:ext cx="2457896" cy="3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41" tIns="32120" rIns="64241" bIns="321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4101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41" tIns="32120" rIns="64241" bIns="32120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shape_TransFollower"/>
          <p:cNvSpPr>
            <a:spLocks noChangeArrowheads="1"/>
          </p:cNvSpPr>
          <p:nvPr/>
        </p:nvSpPr>
        <p:spPr bwMode="auto">
          <a:xfrm>
            <a:off x="1" y="1"/>
            <a:ext cx="5367859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41" tIns="32120" rIns="64241" bIns="32120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103" name="LogoSlash_01" descr="SLASHTRANS" hidden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7517" y="427373"/>
            <a:ext cx="415230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LogoSlash_02" descr="SLASHTRANS" hidden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65428" y="427373"/>
            <a:ext cx="416347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RUGlogoTop" descr="407RUGBASETRANS_U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1550" y="217591"/>
            <a:ext cx="2389807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b_Faculty"/>
          <p:cNvSpPr txBox="1">
            <a:spLocks noChangeArrowheads="1"/>
          </p:cNvSpPr>
          <p:nvPr/>
        </p:nvSpPr>
        <p:spPr bwMode="auto">
          <a:xfrm>
            <a:off x="3845350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31" name="tb_Department"/>
          <p:cNvSpPr txBox="1">
            <a:spLocks noChangeArrowheads="1"/>
          </p:cNvSpPr>
          <p:nvPr/>
        </p:nvSpPr>
        <p:spPr bwMode="auto">
          <a:xfrm>
            <a:off x="6095631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5pPr>
      <a:lvl6pPr marL="456936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6pPr>
      <a:lvl7pPr marL="913870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7pPr>
      <a:lvl8pPr marL="1370803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8pPr>
      <a:lvl9pPr marL="1827733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8832" indent="-248832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011" indent="-249948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3147" indent="-242136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8715" indent="-263337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58662" indent="-248832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6681" indent="-24909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3611" indent="-24909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0546" indent="-24909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7482" indent="-24909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6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0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3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3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1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5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1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7" algn="l" defTabSz="9138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05279"/>
            <a:ext cx="9140652" cy="43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572" tIns="45694" rIns="267703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016542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48" tIns="32124" rIns="64248" bIns="32124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4" name="Rectangle 4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6445003" y="6313466"/>
            <a:ext cx="2457896" cy="3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48" tIns="32124" rIns="64248" bIns="32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5125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48" tIns="32124" rIns="64248" bIns="32124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shape_TransFollower"/>
          <p:cNvSpPr>
            <a:spLocks noChangeArrowheads="1"/>
          </p:cNvSpPr>
          <p:nvPr/>
        </p:nvSpPr>
        <p:spPr bwMode="auto">
          <a:xfrm>
            <a:off x="1" y="1"/>
            <a:ext cx="5367859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48" tIns="32124" rIns="64248" bIns="32124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5127" name="LogoSlash_01" descr="SLASHTRANS" hidden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7517" y="427374"/>
            <a:ext cx="415230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LogoSlash_02" descr="SLASHTRANS" hidden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65428" y="427374"/>
            <a:ext cx="416347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RUGlogoTop" descr="407RUGBASETRANS_U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1551" y="217591"/>
            <a:ext cx="2389807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b_Faculty"/>
          <p:cNvSpPr txBox="1">
            <a:spLocks noChangeArrowheads="1"/>
          </p:cNvSpPr>
          <p:nvPr/>
        </p:nvSpPr>
        <p:spPr bwMode="auto">
          <a:xfrm>
            <a:off x="3845351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6155" name="tb_Department"/>
          <p:cNvSpPr txBox="1">
            <a:spLocks noChangeArrowheads="1"/>
          </p:cNvSpPr>
          <p:nvPr/>
        </p:nvSpPr>
        <p:spPr bwMode="auto">
          <a:xfrm>
            <a:off x="6095632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5pPr>
      <a:lvl6pPr marL="456984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6pPr>
      <a:lvl7pPr marL="913966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7pPr>
      <a:lvl8pPr marL="1370948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8pPr>
      <a:lvl9pPr marL="1827927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8819" indent="-248819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0985" indent="-24993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3108" indent="-242123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8662" indent="-263323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59713" indent="-248819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6862" indent="-249121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3841" indent="-249121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0824" indent="-249121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7808" indent="-249121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4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8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7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2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5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9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3" algn="l" defTabSz="9139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05279"/>
            <a:ext cx="9140652" cy="43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727" tIns="45701" rIns="267745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016543"/>
            <a:ext cx="9144000" cy="26780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lIns="64258" tIns="32129" rIns="64258" bIns="32129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48" name="Rectangle 4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6445003" y="6313466"/>
            <a:ext cx="2457896" cy="38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58" tIns="32129" rIns="64258" bIns="32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6149" name="shape_Transparantie"/>
          <p:cNvSpPr>
            <a:spLocks noChangeArrowheads="1"/>
          </p:cNvSpPr>
          <p:nvPr/>
        </p:nvSpPr>
        <p:spPr bwMode="auto">
          <a:xfrm>
            <a:off x="5357812" y="1"/>
            <a:ext cx="2411016" cy="101765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64258" tIns="32129" rIns="64258" bIns="32129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0" name="shape_TransFollower"/>
          <p:cNvSpPr>
            <a:spLocks noChangeArrowheads="1"/>
          </p:cNvSpPr>
          <p:nvPr/>
        </p:nvSpPr>
        <p:spPr bwMode="auto">
          <a:xfrm>
            <a:off x="1" y="1"/>
            <a:ext cx="5367859" cy="1017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64258" tIns="32129" rIns="64258" bIns="32129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6151" name="LogoSlash_01" descr="SLASHTRANS" hidden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47517" y="427375"/>
            <a:ext cx="415230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LogoSlash_02" descr="SLASHTRANS" hidden="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65428" y="427375"/>
            <a:ext cx="416347" cy="47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RUGlogoTop" descr="407RUGBASETRANS_U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1552" y="217591"/>
            <a:ext cx="2389807" cy="6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b_Faculty"/>
          <p:cNvSpPr txBox="1">
            <a:spLocks noChangeArrowheads="1"/>
          </p:cNvSpPr>
          <p:nvPr/>
        </p:nvSpPr>
        <p:spPr bwMode="auto">
          <a:xfrm>
            <a:off x="3845352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9" name="tb_Department"/>
          <p:cNvSpPr txBox="1">
            <a:spLocks noChangeArrowheads="1"/>
          </p:cNvSpPr>
          <p:nvPr/>
        </p:nvSpPr>
        <p:spPr bwMode="auto">
          <a:xfrm>
            <a:off x="6095633" y="348145"/>
            <a:ext cx="65" cy="16927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11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5pPr>
      <a:lvl6pPr marL="457056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6pPr>
      <a:lvl7pPr marL="914111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7pPr>
      <a:lvl8pPr marL="1371165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8pPr>
      <a:lvl9pPr marL="1828218" algn="ctr" rtl="0" eaLnBrk="1" fontAlgn="base" hangingPunct="1">
        <a:spcBef>
          <a:spcPct val="0"/>
        </a:spcBef>
        <a:spcAft>
          <a:spcPct val="0"/>
        </a:spcAft>
        <a:defRPr sz="6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8806" indent="-248806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&gt;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0959" indent="-249922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186" indent="-242110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8609" indent="-263309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59647" indent="-248806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132" indent="-24916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185" indent="-24916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1241" indent="-24916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8297" indent="-24916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1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5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8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4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0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6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2" algn="l" defTabSz="914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8640" y="1124744"/>
            <a:ext cx="10729192" cy="23762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Functional Upgrading </a:t>
            </a:r>
            <a:r>
              <a:rPr lang="en-US" sz="2800" b="1" dirty="0"/>
              <a:t>in Global Value Chains: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>Trends in </a:t>
            </a:r>
            <a:r>
              <a:rPr lang="en-US" sz="2800" b="1" dirty="0"/>
              <a:t>Asia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2743200"/>
          </a:xfrm>
        </p:spPr>
        <p:txBody>
          <a:bodyPr/>
          <a:lstStyle/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r>
              <a:rPr lang="en-US" dirty="0" err="1" smtClean="0"/>
              <a:t>Gaaitzen</a:t>
            </a:r>
            <a:r>
              <a:rPr lang="en-US" dirty="0" smtClean="0"/>
              <a:t> </a:t>
            </a:r>
            <a:r>
              <a:rPr lang="en-US" dirty="0"/>
              <a:t>J. de </a:t>
            </a:r>
            <a:r>
              <a:rPr lang="en-US" dirty="0" err="1" smtClean="0"/>
              <a:t>Vries</a:t>
            </a:r>
            <a:endParaRPr lang="en-US" baseline="30000" dirty="0" smtClean="0"/>
          </a:p>
          <a:p>
            <a:r>
              <a:rPr lang="en-US" sz="1800" dirty="0" smtClean="0"/>
              <a:t>(joint work with </a:t>
            </a:r>
            <a:r>
              <a:rPr lang="en-US" sz="1800" dirty="0" err="1" smtClean="0"/>
              <a:t>Quanrun</a:t>
            </a:r>
            <a:r>
              <a:rPr lang="en-US" sz="1800" dirty="0" smtClean="0"/>
              <a:t> Chen, Rana Hasan, and </a:t>
            </a:r>
            <a:r>
              <a:rPr lang="en-US" sz="1800" dirty="0" err="1" smtClean="0"/>
              <a:t>Zhigang</a:t>
            </a:r>
            <a:r>
              <a:rPr lang="en-US" sz="1800" dirty="0" smtClean="0"/>
              <a:t> Li)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Groningen </a:t>
            </a:r>
            <a:r>
              <a:rPr lang="en-US" sz="1800" dirty="0"/>
              <a:t>Growth and Development Centre,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Faculty of Economics and Business,</a:t>
            </a:r>
          </a:p>
          <a:p>
            <a:r>
              <a:rPr lang="en-US" sz="1800" dirty="0" smtClean="0"/>
              <a:t>University </a:t>
            </a:r>
            <a:r>
              <a:rPr lang="en-US" sz="1800" dirty="0"/>
              <a:t>of Groningen,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Netherlands</a:t>
            </a:r>
          </a:p>
          <a:p>
            <a:endParaRPr lang="en-US" sz="1800" dirty="0" smtClean="0"/>
          </a:p>
          <a:p>
            <a:r>
              <a:rPr lang="en-US" sz="1800" b="1" dirty="0" smtClean="0"/>
              <a:t>FIW-Workshop International Economics, Vienna,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14 June </a:t>
            </a:r>
            <a:r>
              <a:rPr lang="en-US" sz="1800" b="1" dirty="0" smtClean="0"/>
              <a:t>2016</a:t>
            </a:r>
            <a:r>
              <a:rPr lang="en-US" sz="1800" dirty="0"/>
              <a:t>	</a:t>
            </a:r>
          </a:p>
          <a:p>
            <a:endParaRPr lang="nl-NL" sz="1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707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59769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What is in WIOD?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3662934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23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</p:txBody>
      </p:sp>
      <p:sp>
        <p:nvSpPr>
          <p:cNvPr id="9724" name="Oval 6"/>
          <p:cNvSpPr>
            <a:spLocks noChangeArrowheads="1"/>
          </p:cNvSpPr>
          <p:nvPr/>
        </p:nvSpPr>
        <p:spPr bwMode="auto">
          <a:xfrm>
            <a:off x="4500563" y="3860800"/>
            <a:ext cx="2951162" cy="476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: US </a:t>
            </a:r>
            <a:r>
              <a:rPr lang="nl-NL" altLang="nl-NL" sz="1100" dirty="0" err="1">
                <a:latin typeface="Calibri" pitchFamily="34" charset="0"/>
              </a:rPr>
              <a:t>mining</a:t>
            </a:r>
            <a:endParaRPr lang="nl-NL" altLang="nl-NL" sz="1100" dirty="0">
              <a:latin typeface="Calibri" pitchFamily="34" charset="0"/>
            </a:endParaRPr>
          </a:p>
          <a:p>
            <a:pPr algn="l"/>
            <a:r>
              <a:rPr lang="nl-NL" altLang="nl-NL" sz="1100" dirty="0" err="1">
                <a:latin typeface="Calibri" pitchFamily="34" charset="0"/>
              </a:rPr>
              <a:t>To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steel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</a:p>
        </p:txBody>
      </p:sp>
    </p:spTree>
    <p:extLst>
      <p:ext uri="{BB962C8B-B14F-4D97-AF65-F5344CB8AC3E}">
        <p14:creationId xmlns:p14="http://schemas.microsoft.com/office/powerpoint/2010/main" val="23210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59769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What is in WIOD?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3662934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47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</p:txBody>
      </p:sp>
      <p:sp>
        <p:nvSpPr>
          <p:cNvPr id="10748" name="Oval 6"/>
          <p:cNvSpPr>
            <a:spLocks noChangeArrowheads="1"/>
          </p:cNvSpPr>
          <p:nvPr/>
        </p:nvSpPr>
        <p:spPr bwMode="auto">
          <a:xfrm>
            <a:off x="4500563" y="3860800"/>
            <a:ext cx="2951162" cy="476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: US </a:t>
            </a:r>
            <a:r>
              <a:rPr lang="nl-NL" altLang="nl-NL" sz="1100" dirty="0" err="1">
                <a:latin typeface="Calibri" pitchFamily="34" charset="0"/>
              </a:rPr>
              <a:t>mining</a:t>
            </a:r>
            <a:endParaRPr lang="nl-NL" altLang="nl-NL" sz="1100" dirty="0">
              <a:latin typeface="Calibri" pitchFamily="34" charset="0"/>
            </a:endParaRPr>
          </a:p>
          <a:p>
            <a:pPr algn="l"/>
            <a:r>
              <a:rPr lang="nl-NL" altLang="nl-NL" sz="1100" dirty="0" err="1">
                <a:latin typeface="Calibri" pitchFamily="34" charset="0"/>
              </a:rPr>
              <a:t>To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steel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</a:p>
        </p:txBody>
      </p:sp>
      <p:sp>
        <p:nvSpPr>
          <p:cNvPr id="10749" name="Oval 7"/>
          <p:cNvSpPr>
            <a:spLocks noChangeArrowheads="1"/>
          </p:cNvSpPr>
          <p:nvPr/>
        </p:nvSpPr>
        <p:spPr bwMode="auto">
          <a:xfrm>
            <a:off x="5292725" y="2924175"/>
            <a:ext cx="3095625" cy="476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smtClean="0">
                <a:latin typeface="Calibri" pitchFamily="34" charset="0"/>
              </a:rPr>
              <a:t>Chinese </a:t>
            </a:r>
            <a:r>
              <a:rPr lang="nl-NL" altLang="nl-NL" sz="1100" dirty="0" err="1" smtClean="0">
                <a:latin typeface="Calibri" pitchFamily="34" charset="0"/>
              </a:rPr>
              <a:t>car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</a:p>
          <a:p>
            <a:pPr algn="l"/>
            <a:r>
              <a:rPr lang="nl-NL" altLang="nl-NL" sz="1100" dirty="0" err="1">
                <a:latin typeface="Calibri" pitchFamily="34" charset="0"/>
              </a:rPr>
              <a:t>To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 err="1" smtClean="0">
                <a:latin typeface="Calibri" pitchFamily="34" charset="0"/>
              </a:rPr>
              <a:t>household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 err="1">
                <a:latin typeface="Calibri" pitchFamily="34" charset="0"/>
              </a:rPr>
              <a:t>consumption</a:t>
            </a:r>
            <a:r>
              <a:rPr lang="nl-NL" altLang="nl-NL" sz="11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0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59769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What is in WIOD?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3662934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71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</p:txBody>
      </p:sp>
      <p:sp>
        <p:nvSpPr>
          <p:cNvPr id="11772" name="Oval 6"/>
          <p:cNvSpPr>
            <a:spLocks noChangeArrowheads="1"/>
          </p:cNvSpPr>
          <p:nvPr/>
        </p:nvSpPr>
        <p:spPr bwMode="auto">
          <a:xfrm>
            <a:off x="4500563" y="3860800"/>
            <a:ext cx="2951162" cy="476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: US </a:t>
            </a:r>
            <a:r>
              <a:rPr lang="nl-NL" altLang="nl-NL" sz="1100" dirty="0" err="1">
                <a:latin typeface="Calibri" pitchFamily="34" charset="0"/>
              </a:rPr>
              <a:t>mining</a:t>
            </a:r>
            <a:endParaRPr lang="nl-NL" altLang="nl-NL" sz="1100" dirty="0">
              <a:latin typeface="Calibri" pitchFamily="34" charset="0"/>
            </a:endParaRPr>
          </a:p>
          <a:p>
            <a:pPr algn="l"/>
            <a:r>
              <a:rPr lang="nl-NL" altLang="nl-NL" sz="1100" dirty="0" err="1">
                <a:latin typeface="Calibri" pitchFamily="34" charset="0"/>
              </a:rPr>
              <a:t>To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steel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</a:p>
        </p:txBody>
      </p:sp>
      <p:sp>
        <p:nvSpPr>
          <p:cNvPr id="11773" name="Oval 7"/>
          <p:cNvSpPr>
            <a:spLocks noChangeArrowheads="1"/>
          </p:cNvSpPr>
          <p:nvPr/>
        </p:nvSpPr>
        <p:spPr bwMode="auto">
          <a:xfrm>
            <a:off x="5292725" y="2924175"/>
            <a:ext cx="3095625" cy="476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smtClean="0">
                <a:latin typeface="Calibri" pitchFamily="34" charset="0"/>
              </a:rPr>
              <a:t>Chinese </a:t>
            </a:r>
            <a:r>
              <a:rPr lang="nl-NL" altLang="nl-NL" sz="1100" dirty="0" err="1" smtClean="0">
                <a:latin typeface="Calibri" pitchFamily="34" charset="0"/>
              </a:rPr>
              <a:t>car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</a:p>
          <a:p>
            <a:pPr algn="l"/>
            <a:r>
              <a:rPr lang="nl-NL" altLang="nl-NL" sz="1100" dirty="0" err="1">
                <a:latin typeface="Calibri" pitchFamily="34" charset="0"/>
              </a:rPr>
              <a:t>To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 err="1" smtClean="0">
                <a:latin typeface="Calibri" pitchFamily="34" charset="0"/>
              </a:rPr>
              <a:t>household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 err="1">
                <a:latin typeface="Calibri" pitchFamily="34" charset="0"/>
              </a:rPr>
              <a:t>consumption</a:t>
            </a:r>
            <a:r>
              <a:rPr lang="nl-NL" altLang="nl-NL" sz="1100" dirty="0">
                <a:latin typeface="Calibri" pitchFamily="34" charset="0"/>
              </a:rPr>
              <a:t> </a:t>
            </a:r>
          </a:p>
        </p:txBody>
      </p:sp>
      <p:sp>
        <p:nvSpPr>
          <p:cNvPr id="11774" name="Oval 8"/>
          <p:cNvSpPr>
            <a:spLocks noChangeArrowheads="1"/>
          </p:cNvSpPr>
          <p:nvPr/>
        </p:nvSpPr>
        <p:spPr bwMode="auto">
          <a:xfrm>
            <a:off x="3995738" y="4797425"/>
            <a:ext cx="2952750" cy="476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solidFill>
                  <a:schemeClr val="tx1"/>
                </a:solidFill>
                <a:latin typeface="Calibri" pitchFamily="34" charset="0"/>
              </a:rPr>
              <a:t>Production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 “</a:t>
            </a:r>
            <a:r>
              <a:rPr lang="nl-NL" altLang="nl-NL" sz="1100" dirty="0" err="1">
                <a:solidFill>
                  <a:schemeClr val="tx1"/>
                </a:solidFill>
                <a:latin typeface="Calibri" pitchFamily="34" charset="0"/>
              </a:rPr>
              <a:t>recipe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” of </a:t>
            </a:r>
          </a:p>
          <a:p>
            <a:pPr algn="l"/>
            <a:r>
              <a:rPr lang="nl-NL" altLang="nl-NL" sz="1100" dirty="0" smtClean="0">
                <a:solidFill>
                  <a:schemeClr val="tx1"/>
                </a:solidFill>
                <a:latin typeface="Calibri" pitchFamily="34" charset="0"/>
              </a:rPr>
              <a:t>Chinese steel 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manufacturing </a:t>
            </a:r>
          </a:p>
        </p:txBody>
      </p:sp>
    </p:spTree>
    <p:extLst>
      <p:ext uri="{BB962C8B-B14F-4D97-AF65-F5344CB8AC3E}">
        <p14:creationId xmlns:p14="http://schemas.microsoft.com/office/powerpoint/2010/main" val="24857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59769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What is in WIOD?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4048506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CO2 emissions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41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and satellite accounts</a:t>
            </a:r>
          </a:p>
        </p:txBody>
      </p:sp>
    </p:spTree>
    <p:extLst>
      <p:ext uri="{BB962C8B-B14F-4D97-AF65-F5344CB8AC3E}">
        <p14:creationId xmlns:p14="http://schemas.microsoft.com/office/powerpoint/2010/main" val="27152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6246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Global Value Chain in a WIOT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4048506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CO2 emissions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865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and satellite accounts</a:t>
            </a:r>
          </a:p>
        </p:txBody>
      </p:sp>
      <p:cxnSp>
        <p:nvCxnSpPr>
          <p:cNvPr id="13866" name="Straight Arrow Connector 15"/>
          <p:cNvCxnSpPr>
            <a:cxnSpLocks noChangeShapeType="1"/>
          </p:cNvCxnSpPr>
          <p:nvPr/>
        </p:nvCxnSpPr>
        <p:spPr bwMode="auto">
          <a:xfrm>
            <a:off x="3203575" y="3573463"/>
            <a:ext cx="3265488" cy="4762"/>
          </a:xfrm>
          <a:prstGeom prst="straightConnector1">
            <a:avLst/>
          </a:prstGeom>
          <a:noFill/>
          <a:ln w="57150" algn="ctr">
            <a:solidFill>
              <a:srgbClr val="00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67" name="Oval 15"/>
          <p:cNvSpPr>
            <a:spLocks noChangeArrowheads="1"/>
          </p:cNvSpPr>
          <p:nvPr/>
        </p:nvSpPr>
        <p:spPr bwMode="auto">
          <a:xfrm>
            <a:off x="5580063" y="3789363"/>
            <a:ext cx="3455987" cy="476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 smtClean="0">
                <a:solidFill>
                  <a:schemeClr val="tx1"/>
                </a:solidFill>
                <a:latin typeface="Calibri" pitchFamily="34" charset="0"/>
              </a:rPr>
              <a:t>Japanese</a:t>
            </a:r>
            <a:r>
              <a:rPr lang="nl-NL" altLang="nl-NL" sz="1100" dirty="0" smtClean="0">
                <a:solidFill>
                  <a:schemeClr val="tx1"/>
                </a:solidFill>
                <a:latin typeface="Calibri" pitchFamily="34" charset="0"/>
              </a:rPr>
              <a:t> exports 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of </a:t>
            </a:r>
            <a:r>
              <a:rPr lang="nl-NL" altLang="nl-NL" sz="1100" dirty="0" err="1">
                <a:solidFill>
                  <a:schemeClr val="tx1"/>
                </a:solidFill>
                <a:latin typeface="Calibri" pitchFamily="34" charset="0"/>
              </a:rPr>
              <a:t>cars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nl-NL" altLang="nl-NL" sz="1100" dirty="0" err="1">
                <a:solidFill>
                  <a:schemeClr val="tx1"/>
                </a:solidFill>
                <a:latin typeface="Calibri" pitchFamily="34" charset="0"/>
              </a:rPr>
              <a:t>require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nl-NL" altLang="nl-NL" sz="1100" dirty="0" err="1">
                <a:solidFill>
                  <a:schemeClr val="tx1"/>
                </a:solidFill>
                <a:latin typeface="Calibri" pitchFamily="34" charset="0"/>
              </a:rPr>
              <a:t>production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nl-NL" altLang="nl-NL" sz="1100" dirty="0" smtClean="0">
                <a:solidFill>
                  <a:schemeClr val="tx1"/>
                </a:solidFill>
                <a:latin typeface="Calibri" pitchFamily="34" charset="0"/>
              </a:rPr>
              <a:t>Japans </a:t>
            </a:r>
            <a:r>
              <a:rPr lang="nl-NL" altLang="nl-NL" sz="1100" dirty="0" err="1" smtClean="0">
                <a:solidFill>
                  <a:schemeClr val="tx1"/>
                </a:solidFill>
                <a:latin typeface="Calibri" pitchFamily="34" charset="0"/>
              </a:rPr>
              <a:t>car</a:t>
            </a:r>
            <a:r>
              <a:rPr lang="nl-NL" altLang="nl-NL" sz="1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nl-NL" altLang="nl-NL" sz="1100" dirty="0">
                <a:solidFill>
                  <a:schemeClr val="tx1"/>
                </a:solidFill>
                <a:latin typeface="Calibri" pitchFamily="34" charset="0"/>
              </a:rPr>
              <a:t>manufacturing </a:t>
            </a:r>
          </a:p>
        </p:txBody>
      </p:sp>
    </p:spTree>
    <p:extLst>
      <p:ext uri="{BB962C8B-B14F-4D97-AF65-F5344CB8AC3E}">
        <p14:creationId xmlns:p14="http://schemas.microsoft.com/office/powerpoint/2010/main" val="13692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6697663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Global Value Chain in a WIOT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4048506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CO2 emissions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89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and satellite accounts</a:t>
            </a:r>
          </a:p>
        </p:txBody>
      </p:sp>
      <p:cxnSp>
        <p:nvCxnSpPr>
          <p:cNvPr id="14890" name="Straight Arrow Connector 2"/>
          <p:cNvCxnSpPr>
            <a:cxnSpLocks noChangeShapeType="1"/>
          </p:cNvCxnSpPr>
          <p:nvPr/>
        </p:nvCxnSpPr>
        <p:spPr bwMode="auto">
          <a:xfrm>
            <a:off x="3251200" y="2205038"/>
            <a:ext cx="1368425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91" name="Straight Arrow Connector 9"/>
          <p:cNvCxnSpPr>
            <a:cxnSpLocks noChangeShapeType="1"/>
          </p:cNvCxnSpPr>
          <p:nvPr/>
        </p:nvCxnSpPr>
        <p:spPr bwMode="auto">
          <a:xfrm flipV="1">
            <a:off x="4787900" y="1700213"/>
            <a:ext cx="0" cy="360362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92" name="Straight Arrow Connector 15"/>
          <p:cNvCxnSpPr>
            <a:cxnSpLocks noChangeShapeType="1"/>
          </p:cNvCxnSpPr>
          <p:nvPr/>
        </p:nvCxnSpPr>
        <p:spPr bwMode="auto">
          <a:xfrm>
            <a:off x="3203575" y="3573463"/>
            <a:ext cx="3265488" cy="4762"/>
          </a:xfrm>
          <a:prstGeom prst="straightConnector1">
            <a:avLst/>
          </a:prstGeom>
          <a:noFill/>
          <a:ln w="57150" algn="ctr">
            <a:solidFill>
              <a:srgbClr val="00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93" name="Straight Arrow Connector 3"/>
          <p:cNvCxnSpPr>
            <a:cxnSpLocks noChangeShapeType="1"/>
          </p:cNvCxnSpPr>
          <p:nvPr/>
        </p:nvCxnSpPr>
        <p:spPr bwMode="auto">
          <a:xfrm>
            <a:off x="4787900" y="4149725"/>
            <a:ext cx="0" cy="792163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94" name="Oval 9"/>
          <p:cNvSpPr>
            <a:spLocks noChangeArrowheads="1"/>
          </p:cNvSpPr>
          <p:nvPr/>
        </p:nvSpPr>
        <p:spPr bwMode="auto">
          <a:xfrm>
            <a:off x="5508625" y="1989138"/>
            <a:ext cx="3455988" cy="476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 err="1" smtClean="0">
                <a:latin typeface="Calibri" pitchFamily="34" charset="0"/>
              </a:rPr>
              <a:t>car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  <a:r>
              <a:rPr lang="nl-NL" altLang="nl-NL" sz="1100" dirty="0" err="1">
                <a:latin typeface="Calibri" pitchFamily="34" charset="0"/>
              </a:rPr>
              <a:t>requires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>
                <a:latin typeface="Calibri" pitchFamily="34" charset="0"/>
              </a:rPr>
              <a:t>inputs</a:t>
            </a:r>
            <a:r>
              <a:rPr lang="nl-NL" altLang="nl-NL" sz="1100" dirty="0">
                <a:latin typeface="Calibri" pitchFamily="34" charset="0"/>
              </a:rPr>
              <a:t> </a:t>
            </a:r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 </a:t>
            </a:r>
            <a:r>
              <a:rPr lang="nl-NL" altLang="nl-NL" sz="1100" dirty="0" smtClean="0">
                <a:latin typeface="Calibri" pitchFamily="34" charset="0"/>
              </a:rPr>
              <a:t>Chinese steel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</a:p>
        </p:txBody>
      </p:sp>
      <p:sp>
        <p:nvSpPr>
          <p:cNvPr id="14895" name="Oval 10"/>
          <p:cNvSpPr>
            <a:spLocks noChangeArrowheads="1"/>
          </p:cNvSpPr>
          <p:nvPr/>
        </p:nvSpPr>
        <p:spPr bwMode="auto">
          <a:xfrm>
            <a:off x="5364162" y="5084763"/>
            <a:ext cx="1800125" cy="23803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and</a:t>
            </a:r>
            <a:r>
              <a:rPr lang="nl-NL" altLang="nl-NL" sz="1100" dirty="0">
                <a:latin typeface="Calibri" pitchFamily="34" charset="0"/>
              </a:rPr>
              <a:t> </a:t>
            </a:r>
            <a:r>
              <a:rPr lang="nl-NL" altLang="nl-NL" sz="1100" dirty="0" err="1" smtClean="0">
                <a:latin typeface="Calibri" pitchFamily="34" charset="0"/>
              </a:rPr>
              <a:t>Japanese</a:t>
            </a:r>
            <a:r>
              <a:rPr lang="nl-NL" altLang="nl-NL" sz="1100" dirty="0" smtClean="0">
                <a:latin typeface="Calibri" pitchFamily="34" charset="0"/>
              </a:rPr>
              <a:t> </a:t>
            </a:r>
            <a:r>
              <a:rPr lang="nl-NL" altLang="nl-NL" sz="1100" dirty="0" err="1" smtClean="0">
                <a:latin typeface="Calibri" pitchFamily="34" charset="0"/>
              </a:rPr>
              <a:t>labour</a:t>
            </a:r>
            <a:endParaRPr lang="nl-NL" altLang="nl-NL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dirty="0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dirty="0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dirty="0" smtClean="0">
              <a:solidFill>
                <a:srgbClr val="0149B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6246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Global Value Chain in a WIOT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4048506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CO2 emissions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13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and satellite accounts</a:t>
            </a:r>
          </a:p>
        </p:txBody>
      </p:sp>
      <p:cxnSp>
        <p:nvCxnSpPr>
          <p:cNvPr id="15914" name="Straight Arrow Connector 11"/>
          <p:cNvCxnSpPr>
            <a:cxnSpLocks noChangeShapeType="1"/>
          </p:cNvCxnSpPr>
          <p:nvPr/>
        </p:nvCxnSpPr>
        <p:spPr bwMode="auto">
          <a:xfrm>
            <a:off x="2927350" y="3789363"/>
            <a:ext cx="647700" cy="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15" name="Straight Arrow Connector 14"/>
          <p:cNvCxnSpPr>
            <a:cxnSpLocks noChangeShapeType="1"/>
          </p:cNvCxnSpPr>
          <p:nvPr/>
        </p:nvCxnSpPr>
        <p:spPr bwMode="auto">
          <a:xfrm flipV="1">
            <a:off x="3708400" y="1700213"/>
            <a:ext cx="0" cy="187325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16" name="Straight Arrow Connector 2"/>
          <p:cNvCxnSpPr>
            <a:cxnSpLocks noChangeShapeType="1"/>
          </p:cNvCxnSpPr>
          <p:nvPr/>
        </p:nvCxnSpPr>
        <p:spPr bwMode="auto">
          <a:xfrm>
            <a:off x="3251200" y="2205038"/>
            <a:ext cx="1368425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17" name="Straight Arrow Connector 9"/>
          <p:cNvCxnSpPr>
            <a:cxnSpLocks noChangeShapeType="1"/>
          </p:cNvCxnSpPr>
          <p:nvPr/>
        </p:nvCxnSpPr>
        <p:spPr bwMode="auto">
          <a:xfrm flipV="1">
            <a:off x="4787900" y="1700213"/>
            <a:ext cx="0" cy="360362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18" name="Straight Arrow Connector 15"/>
          <p:cNvCxnSpPr>
            <a:cxnSpLocks noChangeShapeType="1"/>
          </p:cNvCxnSpPr>
          <p:nvPr/>
        </p:nvCxnSpPr>
        <p:spPr bwMode="auto">
          <a:xfrm>
            <a:off x="3203575" y="3573463"/>
            <a:ext cx="3265488" cy="4762"/>
          </a:xfrm>
          <a:prstGeom prst="straightConnector1">
            <a:avLst/>
          </a:prstGeom>
          <a:noFill/>
          <a:ln w="57150" algn="ctr">
            <a:solidFill>
              <a:srgbClr val="00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19" name="Straight Arrow Connector 3"/>
          <p:cNvCxnSpPr>
            <a:cxnSpLocks noChangeShapeType="1"/>
          </p:cNvCxnSpPr>
          <p:nvPr/>
        </p:nvCxnSpPr>
        <p:spPr bwMode="auto">
          <a:xfrm>
            <a:off x="4787900" y="4149725"/>
            <a:ext cx="0" cy="792163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20" name="Straight Arrow Connector 3"/>
          <p:cNvCxnSpPr>
            <a:cxnSpLocks noChangeShapeType="1"/>
          </p:cNvCxnSpPr>
          <p:nvPr/>
        </p:nvCxnSpPr>
        <p:spPr bwMode="auto">
          <a:xfrm>
            <a:off x="3708400" y="4149725"/>
            <a:ext cx="0" cy="79216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21" name="Oval 12"/>
          <p:cNvSpPr>
            <a:spLocks noChangeArrowheads="1"/>
          </p:cNvSpPr>
          <p:nvPr/>
        </p:nvSpPr>
        <p:spPr bwMode="auto">
          <a:xfrm>
            <a:off x="5508625" y="1989138"/>
            <a:ext cx="3455988" cy="476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smtClean="0">
                <a:latin typeface="Calibri" pitchFamily="34" charset="0"/>
              </a:rPr>
              <a:t>Chinese steel </a:t>
            </a:r>
            <a:r>
              <a:rPr lang="nl-NL" altLang="nl-NL" sz="1100" dirty="0">
                <a:latin typeface="Calibri" pitchFamily="34" charset="0"/>
              </a:rPr>
              <a:t>manufacturing </a:t>
            </a:r>
            <a:r>
              <a:rPr lang="nl-NL" altLang="nl-NL" sz="1100" dirty="0" err="1">
                <a:latin typeface="Calibri" pitchFamily="34" charset="0"/>
              </a:rPr>
              <a:t>requires</a:t>
            </a:r>
            <a:r>
              <a:rPr lang="nl-NL" altLang="nl-NL" sz="1100" dirty="0">
                <a:latin typeface="Calibri" pitchFamily="34" charset="0"/>
              </a:rPr>
              <a:t>: </a:t>
            </a:r>
            <a:r>
              <a:rPr lang="nl-NL" altLang="nl-NL" sz="1100" dirty="0" err="1">
                <a:latin typeface="Calibri" pitchFamily="34" charset="0"/>
              </a:rPr>
              <a:t>inputs</a:t>
            </a:r>
            <a:r>
              <a:rPr lang="nl-NL" altLang="nl-NL" sz="1100" dirty="0">
                <a:latin typeface="Calibri" pitchFamily="34" charset="0"/>
              </a:rPr>
              <a:t> </a:t>
            </a:r>
            <a:r>
              <a:rPr lang="nl-NL" altLang="nl-NL" sz="1100" dirty="0" err="1">
                <a:latin typeface="Calibri" pitchFamily="34" charset="0"/>
              </a:rPr>
              <a:t>from</a:t>
            </a:r>
            <a:r>
              <a:rPr lang="nl-NL" altLang="nl-NL" sz="1100" dirty="0">
                <a:latin typeface="Calibri" pitchFamily="34" charset="0"/>
              </a:rPr>
              <a:t> US </a:t>
            </a:r>
            <a:r>
              <a:rPr lang="nl-NL" altLang="nl-NL" sz="1100" dirty="0" err="1">
                <a:latin typeface="Calibri" pitchFamily="34" charset="0"/>
              </a:rPr>
              <a:t>mining</a:t>
            </a:r>
            <a:endParaRPr lang="nl-NL" altLang="nl-NL" sz="1100" dirty="0">
              <a:latin typeface="Calibri" pitchFamily="34" charset="0"/>
            </a:endParaRPr>
          </a:p>
        </p:txBody>
      </p:sp>
      <p:sp>
        <p:nvSpPr>
          <p:cNvPr id="15922" name="Oval 15"/>
          <p:cNvSpPr>
            <a:spLocks noChangeArrowheads="1"/>
          </p:cNvSpPr>
          <p:nvPr/>
        </p:nvSpPr>
        <p:spPr bwMode="auto">
          <a:xfrm>
            <a:off x="5364163" y="5084763"/>
            <a:ext cx="1655762" cy="238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 dirty="0" err="1">
                <a:latin typeface="Calibri" pitchFamily="34" charset="0"/>
              </a:rPr>
              <a:t>and</a:t>
            </a:r>
            <a:r>
              <a:rPr lang="nl-NL" altLang="nl-NL" sz="1100" dirty="0">
                <a:latin typeface="Calibri" pitchFamily="34" charset="0"/>
              </a:rPr>
              <a:t> </a:t>
            </a:r>
            <a:r>
              <a:rPr lang="nl-NL" altLang="nl-NL" sz="1100" dirty="0" smtClean="0">
                <a:latin typeface="Calibri" pitchFamily="34" charset="0"/>
              </a:rPr>
              <a:t>Chinese </a:t>
            </a:r>
            <a:r>
              <a:rPr lang="nl-NL" altLang="nl-NL" sz="1100" dirty="0" err="1" smtClean="0">
                <a:latin typeface="Calibri" pitchFamily="34" charset="0"/>
              </a:rPr>
              <a:t>labour</a:t>
            </a:r>
            <a:endParaRPr lang="nl-NL" altLang="nl-NL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6246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Global Value Chain in a WIOT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8175" y="1341438"/>
          <a:ext cx="5314950" cy="4048506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CO2 emissions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937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and satellite accounts</a:t>
            </a:r>
          </a:p>
        </p:txBody>
      </p:sp>
      <p:cxnSp>
        <p:nvCxnSpPr>
          <p:cNvPr id="16938" name="Straight Arrow Connector 11"/>
          <p:cNvCxnSpPr>
            <a:cxnSpLocks noChangeShapeType="1"/>
          </p:cNvCxnSpPr>
          <p:nvPr/>
        </p:nvCxnSpPr>
        <p:spPr bwMode="auto">
          <a:xfrm>
            <a:off x="2927350" y="3789363"/>
            <a:ext cx="647700" cy="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39" name="Straight Arrow Connector 14"/>
          <p:cNvCxnSpPr>
            <a:cxnSpLocks noChangeShapeType="1"/>
          </p:cNvCxnSpPr>
          <p:nvPr/>
        </p:nvCxnSpPr>
        <p:spPr bwMode="auto">
          <a:xfrm flipV="1">
            <a:off x="3708400" y="1700213"/>
            <a:ext cx="0" cy="1873250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40" name="Straight Arrow Connector 2"/>
          <p:cNvCxnSpPr>
            <a:cxnSpLocks noChangeShapeType="1"/>
          </p:cNvCxnSpPr>
          <p:nvPr/>
        </p:nvCxnSpPr>
        <p:spPr bwMode="auto">
          <a:xfrm>
            <a:off x="3251200" y="2205038"/>
            <a:ext cx="1368425" cy="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41" name="Straight Arrow Connector 9"/>
          <p:cNvCxnSpPr>
            <a:cxnSpLocks noChangeShapeType="1"/>
          </p:cNvCxnSpPr>
          <p:nvPr/>
        </p:nvCxnSpPr>
        <p:spPr bwMode="auto">
          <a:xfrm flipV="1">
            <a:off x="4787900" y="1700213"/>
            <a:ext cx="0" cy="360362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42" name="Straight Arrow Connector 15"/>
          <p:cNvCxnSpPr>
            <a:cxnSpLocks noChangeShapeType="1"/>
          </p:cNvCxnSpPr>
          <p:nvPr/>
        </p:nvCxnSpPr>
        <p:spPr bwMode="auto">
          <a:xfrm>
            <a:off x="3203575" y="3573463"/>
            <a:ext cx="3265488" cy="4762"/>
          </a:xfrm>
          <a:prstGeom prst="straightConnector1">
            <a:avLst/>
          </a:prstGeom>
          <a:noFill/>
          <a:ln w="57150" algn="ctr">
            <a:solidFill>
              <a:srgbClr val="00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43" name="Straight Arrow Connector 3"/>
          <p:cNvCxnSpPr>
            <a:cxnSpLocks noChangeShapeType="1"/>
          </p:cNvCxnSpPr>
          <p:nvPr/>
        </p:nvCxnSpPr>
        <p:spPr bwMode="auto">
          <a:xfrm>
            <a:off x="4932363" y="4149725"/>
            <a:ext cx="0" cy="792163"/>
          </a:xfrm>
          <a:prstGeom prst="straightConnector1">
            <a:avLst/>
          </a:prstGeom>
          <a:noFill/>
          <a:ln w="3175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44" name="Straight Arrow Connector 3"/>
          <p:cNvCxnSpPr>
            <a:cxnSpLocks noChangeShapeType="1"/>
          </p:cNvCxnSpPr>
          <p:nvPr/>
        </p:nvCxnSpPr>
        <p:spPr bwMode="auto">
          <a:xfrm>
            <a:off x="4787900" y="4149725"/>
            <a:ext cx="0" cy="792163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45" name="Straight Arrow Connector 3"/>
          <p:cNvCxnSpPr>
            <a:cxnSpLocks noChangeShapeType="1"/>
          </p:cNvCxnSpPr>
          <p:nvPr/>
        </p:nvCxnSpPr>
        <p:spPr bwMode="auto">
          <a:xfrm>
            <a:off x="3708400" y="4149725"/>
            <a:ext cx="0" cy="79216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46" name="Oval 15"/>
          <p:cNvSpPr>
            <a:spLocks noChangeArrowheads="1"/>
          </p:cNvSpPr>
          <p:nvPr/>
        </p:nvSpPr>
        <p:spPr bwMode="auto">
          <a:xfrm>
            <a:off x="5364163" y="4797425"/>
            <a:ext cx="1728787" cy="476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altLang="nl-NL" sz="1100">
                <a:latin typeface="Calibri" pitchFamily="34" charset="0"/>
              </a:rPr>
              <a:t>US mining requires: </a:t>
            </a:r>
          </a:p>
          <a:p>
            <a:pPr algn="l"/>
            <a:r>
              <a:rPr lang="nl-NL" altLang="nl-NL" sz="1100">
                <a:latin typeface="Calibri" pitchFamily="34" charset="0"/>
              </a:rPr>
              <a:t>US labour</a:t>
            </a:r>
          </a:p>
        </p:txBody>
      </p:sp>
    </p:spTree>
    <p:extLst>
      <p:ext uri="{BB962C8B-B14F-4D97-AF65-F5344CB8AC3E}">
        <p14:creationId xmlns:p14="http://schemas.microsoft.com/office/powerpoint/2010/main" val="10233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dirty="0" smtClean="0"/>
          </a:p>
          <a:p>
            <a:pPr marL="261938" indent="-261938" eaLnBrk="1" hangingPunct="1">
              <a:spcBef>
                <a:spcPct val="0"/>
              </a:spcBef>
            </a:pPr>
            <a:endParaRPr lang="nl-NL" dirty="0" smtClean="0"/>
          </a:p>
          <a:p>
            <a:pPr marL="261938" indent="-261938" eaLnBrk="1" hangingPunct="1">
              <a:spcBef>
                <a:spcPct val="0"/>
              </a:spcBef>
            </a:pPr>
            <a:endParaRPr lang="nl-NL" u="sng" dirty="0" smtClean="0">
              <a:solidFill>
                <a:srgbClr val="0149B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64335"/>
              </p:ext>
            </p:extLst>
          </p:nvPr>
        </p:nvGraphicFramePr>
        <p:xfrm>
          <a:off x="1908175" y="1341438"/>
          <a:ext cx="5314950" cy="4626864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PRC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Electr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•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Japan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Electr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Electr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Of which:</a:t>
                      </a:r>
                      <a:b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Occupation 1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Occupation 2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etc.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9B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34778" y="252343"/>
            <a:ext cx="6624638" cy="1143000"/>
          </a:xfrm>
          <a:prstGeom prst="rect">
            <a:avLst/>
          </a:prstGeom>
        </p:spPr>
        <p:txBody>
          <a:bodyPr lIns="64251" tIns="32125" rIns="64251" bIns="32125"/>
          <a:lstStyle>
            <a:lvl1pPr algn="ctr" defTabSz="91289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1289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defTabSz="91289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defTabSz="91289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defTabSz="91289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321259" algn="ctr" defTabSz="9135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642517" algn="ctr" defTabSz="9135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963776" algn="ctr" defTabSz="9135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285034" algn="ctr" defTabSz="91357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nl-NL" sz="2800" b="1" kern="0" dirty="0" smtClean="0"/>
              <a:t>Stylized World Input-Output Tables</a:t>
            </a:r>
            <a:endParaRPr lang="en-US" sz="2800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3" y="290922"/>
            <a:ext cx="4791908" cy="383852"/>
          </a:xfrm>
        </p:spPr>
        <p:txBody>
          <a:bodyPr/>
          <a:lstStyle/>
          <a:p>
            <a:r>
              <a:rPr lang="nl-NL" sz="2800" b="1" dirty="0" smtClean="0"/>
              <a:t>Activity content of GVC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600" dirty="0" smtClean="0"/>
              <a:t>Define </a:t>
            </a:r>
            <a:r>
              <a:rPr lang="en-GB" altLang="en-US" sz="1600" dirty="0"/>
              <a:t>number of countries as </a:t>
            </a:r>
            <a:r>
              <a:rPr lang="en-GB" altLang="en-US" sz="1600" i="1" dirty="0"/>
              <a:t>c</a:t>
            </a:r>
            <a:r>
              <a:rPr lang="en-GB" altLang="en-US" sz="1600" dirty="0" smtClean="0"/>
              <a:t>, </a:t>
            </a:r>
            <a:r>
              <a:rPr lang="en-GB" altLang="en-US" sz="1600" dirty="0"/>
              <a:t>industries as </a:t>
            </a:r>
            <a:r>
              <a:rPr lang="en-GB" altLang="en-US" sz="1600" i="1" dirty="0" err="1" smtClean="0"/>
              <a:t>i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and </a:t>
            </a:r>
            <a:r>
              <a:rPr lang="en-GB" altLang="en-US" sz="1600" dirty="0" smtClean="0"/>
              <a:t>business activities as </a:t>
            </a:r>
            <a:r>
              <a:rPr lang="en-GB" altLang="en-US" sz="1600" i="1" dirty="0" smtClean="0"/>
              <a:t>b</a:t>
            </a:r>
            <a:endParaRPr lang="en-GB" altLang="en-US" sz="1600" i="1" dirty="0"/>
          </a:p>
          <a:p>
            <a:pPr marL="0" indent="0">
              <a:buNone/>
            </a:pPr>
            <a:endParaRPr lang="en-GB" altLang="en-US" sz="1600" dirty="0"/>
          </a:p>
          <a:p>
            <a:pPr marL="0" indent="0">
              <a:buNone/>
            </a:pPr>
            <a:r>
              <a:rPr lang="en-GB" altLang="en-US" sz="1600" b="1" dirty="0"/>
              <a:t>F</a:t>
            </a:r>
            <a:r>
              <a:rPr lang="en-GB" altLang="en-US" sz="1600" dirty="0"/>
              <a:t> 	= Diagonal matrix with final demand levels </a:t>
            </a:r>
            <a:r>
              <a:rPr lang="en-GB" altLang="en-US" sz="1600" dirty="0" smtClean="0"/>
              <a:t>(</a:t>
            </a:r>
            <a:r>
              <a:rPr lang="en-GB" altLang="en-US" sz="1600" i="1" dirty="0" smtClean="0"/>
              <a:t>ci </a:t>
            </a:r>
            <a:r>
              <a:rPr lang="en-GB" altLang="en-US" sz="1600" dirty="0" smtClean="0"/>
              <a:t>x </a:t>
            </a:r>
            <a:r>
              <a:rPr lang="en-GB" altLang="en-US" sz="1600" i="1" dirty="0" smtClean="0"/>
              <a:t>ci</a:t>
            </a:r>
            <a:r>
              <a:rPr lang="en-GB" altLang="en-US" sz="1600" dirty="0" smtClean="0"/>
              <a:t>)</a:t>
            </a:r>
            <a:endParaRPr lang="en-GB" altLang="en-US" sz="1600" dirty="0"/>
          </a:p>
          <a:p>
            <a:pPr marL="0" indent="0">
              <a:buNone/>
            </a:pPr>
            <a:r>
              <a:rPr lang="en-GB" altLang="en-US" sz="1600" b="1" dirty="0"/>
              <a:t>A</a:t>
            </a:r>
            <a:r>
              <a:rPr lang="en-GB" altLang="en-US" sz="1600" dirty="0"/>
              <a:t>	= Intermediate input coefficients </a:t>
            </a:r>
            <a:r>
              <a:rPr lang="en-GB" altLang="en-US" sz="1600" dirty="0" smtClean="0"/>
              <a:t>(</a:t>
            </a:r>
            <a:r>
              <a:rPr lang="en-GB" altLang="en-US" sz="1600" i="1" dirty="0"/>
              <a:t>ci </a:t>
            </a:r>
            <a:r>
              <a:rPr lang="en-GB" altLang="en-US" sz="1600" dirty="0"/>
              <a:t>x </a:t>
            </a:r>
            <a:r>
              <a:rPr lang="en-GB" altLang="en-US" sz="1600" i="1" dirty="0"/>
              <a:t>ci</a:t>
            </a:r>
            <a:r>
              <a:rPr lang="en-GB" altLang="en-US" sz="1600" dirty="0" smtClean="0"/>
              <a:t>)</a:t>
            </a:r>
            <a:endParaRPr lang="en-GB" altLang="en-US" sz="1600" dirty="0"/>
          </a:p>
          <a:p>
            <a:pPr marL="0" indent="0">
              <a:buNone/>
            </a:pPr>
            <a:r>
              <a:rPr lang="en-GB" altLang="en-US" sz="1600" dirty="0"/>
              <a:t>(</a:t>
            </a:r>
            <a:r>
              <a:rPr lang="en-GB" altLang="en-US" sz="1600" b="1" dirty="0"/>
              <a:t>I</a:t>
            </a:r>
            <a:r>
              <a:rPr lang="en-GB" altLang="en-US" sz="1600" dirty="0"/>
              <a:t>-</a:t>
            </a:r>
            <a:r>
              <a:rPr lang="en-GB" altLang="en-US" sz="1600" b="1" dirty="0"/>
              <a:t>A</a:t>
            </a:r>
            <a:r>
              <a:rPr lang="en-GB" altLang="en-US" sz="1600" dirty="0"/>
              <a:t>)</a:t>
            </a:r>
            <a:r>
              <a:rPr lang="en-GB" altLang="en-US" sz="1600" baseline="30000" dirty="0"/>
              <a:t> -1 	</a:t>
            </a:r>
            <a:r>
              <a:rPr lang="en-GB" altLang="en-US" sz="1600" dirty="0"/>
              <a:t>= Leontief inverse of world IO table </a:t>
            </a:r>
            <a:r>
              <a:rPr lang="en-GB" altLang="en-US" sz="1600" dirty="0" smtClean="0"/>
              <a:t>(</a:t>
            </a:r>
            <a:r>
              <a:rPr lang="en-GB" altLang="en-US" sz="1600" i="1" dirty="0"/>
              <a:t>ci </a:t>
            </a:r>
            <a:r>
              <a:rPr lang="en-GB" altLang="en-US" sz="1600" dirty="0"/>
              <a:t>x </a:t>
            </a:r>
            <a:r>
              <a:rPr lang="en-GB" altLang="en-US" sz="1600" i="1" dirty="0" smtClean="0"/>
              <a:t>ci)</a:t>
            </a:r>
            <a:endParaRPr lang="en-GB" altLang="en-US" sz="1600" dirty="0"/>
          </a:p>
          <a:p>
            <a:pPr marL="0" indent="0">
              <a:buNone/>
            </a:pPr>
            <a:r>
              <a:rPr lang="en-GB" altLang="en-US" sz="1600" b="1" dirty="0"/>
              <a:t>X</a:t>
            </a:r>
            <a:r>
              <a:rPr lang="en-GB" altLang="en-US" sz="1600" dirty="0"/>
              <a:t>	= Matrix with gross output levels of industries in rows to meet final</a:t>
            </a:r>
          </a:p>
          <a:p>
            <a:pPr marL="0" indent="0">
              <a:buNone/>
            </a:pPr>
            <a:r>
              <a:rPr lang="en-GB" altLang="en-US" sz="1600" dirty="0"/>
              <a:t>	   demand of industries in columns </a:t>
            </a:r>
            <a:r>
              <a:rPr lang="en-GB" altLang="en-US" sz="1600" dirty="0" smtClean="0"/>
              <a:t>(</a:t>
            </a:r>
            <a:r>
              <a:rPr lang="en-GB" altLang="en-US" sz="1600" i="1" dirty="0"/>
              <a:t>ci </a:t>
            </a:r>
            <a:r>
              <a:rPr lang="en-GB" altLang="en-US" sz="1600" dirty="0"/>
              <a:t>x </a:t>
            </a:r>
            <a:r>
              <a:rPr lang="en-GB" altLang="en-US" sz="1600" i="1" dirty="0"/>
              <a:t>ci</a:t>
            </a:r>
            <a:r>
              <a:rPr lang="en-GB" altLang="en-US" sz="1600" dirty="0" smtClean="0"/>
              <a:t>)</a:t>
            </a:r>
            <a:endParaRPr lang="en-GB" altLang="en-US" sz="1600" dirty="0"/>
          </a:p>
          <a:p>
            <a:pPr marL="0" indent="0">
              <a:buNone/>
            </a:pPr>
            <a:endParaRPr lang="en-GB" altLang="en-US" sz="1600" dirty="0"/>
          </a:p>
          <a:p>
            <a:pPr marL="0" indent="0">
              <a:buNone/>
            </a:pPr>
            <a:r>
              <a:rPr lang="en-GB" altLang="en-US" sz="1600" b="1" dirty="0" smtClean="0"/>
              <a:t>			X </a:t>
            </a:r>
            <a:r>
              <a:rPr lang="en-GB" altLang="en-US" sz="1600" b="1" dirty="0"/>
              <a:t>= (I-A)</a:t>
            </a:r>
            <a:r>
              <a:rPr lang="en-GB" altLang="en-US" sz="1600" b="1" baseline="30000" dirty="0"/>
              <a:t> -1</a:t>
            </a:r>
            <a:r>
              <a:rPr lang="en-GB" altLang="en-US" sz="1600" b="1" dirty="0"/>
              <a:t>F</a:t>
            </a:r>
          </a:p>
          <a:p>
            <a:pPr marL="0" indent="0">
              <a:buNone/>
            </a:pPr>
            <a:endParaRPr lang="en-GB" altLang="en-US" sz="1600" dirty="0"/>
          </a:p>
          <a:p>
            <a:pPr marL="0" indent="0">
              <a:buNone/>
            </a:pPr>
            <a:r>
              <a:rPr lang="en-GB" altLang="en-US" sz="1600" b="1" dirty="0"/>
              <a:t>P</a:t>
            </a:r>
            <a:r>
              <a:rPr lang="en-GB" altLang="en-US" sz="1600" dirty="0"/>
              <a:t> 	= Direct </a:t>
            </a:r>
            <a:r>
              <a:rPr lang="en-GB" altLang="en-US" sz="1600" dirty="0" smtClean="0"/>
              <a:t>workers of business activity </a:t>
            </a:r>
            <a:r>
              <a:rPr lang="en-GB" altLang="en-US" sz="1600" i="1" dirty="0" smtClean="0"/>
              <a:t>b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per unit of gross output </a:t>
            </a:r>
            <a:r>
              <a:rPr lang="en-GB" altLang="en-US" sz="1600" dirty="0" smtClean="0"/>
              <a:t>(</a:t>
            </a:r>
            <a:r>
              <a:rPr lang="en-GB" altLang="en-US" sz="1600" i="1" dirty="0" err="1" smtClean="0"/>
              <a:t>bc</a:t>
            </a:r>
            <a:r>
              <a:rPr lang="en-GB" altLang="en-US" sz="1600" i="1" dirty="0" smtClean="0"/>
              <a:t> </a:t>
            </a:r>
            <a:r>
              <a:rPr lang="en-GB" altLang="en-US" sz="1600" dirty="0" smtClean="0"/>
              <a:t>x </a:t>
            </a:r>
            <a:r>
              <a:rPr lang="en-GB" altLang="en-US" sz="1600" i="1" dirty="0" smtClean="0"/>
              <a:t>ci</a:t>
            </a:r>
            <a:r>
              <a:rPr lang="en-GB" altLang="en-US" sz="1600" dirty="0" smtClean="0"/>
              <a:t>)</a:t>
            </a:r>
            <a:endParaRPr lang="en-GB" altLang="en-US" sz="1600" dirty="0"/>
          </a:p>
          <a:p>
            <a:pPr marL="0" indent="0">
              <a:buNone/>
            </a:pPr>
            <a:r>
              <a:rPr lang="en-GB" altLang="en-US" sz="1600" baseline="30000" dirty="0"/>
              <a:t> </a:t>
            </a:r>
            <a:endParaRPr lang="en-GB" altLang="en-US" sz="1600" dirty="0"/>
          </a:p>
          <a:p>
            <a:pPr marL="0" indent="0">
              <a:buNone/>
            </a:pPr>
            <a:r>
              <a:rPr lang="en-GB" altLang="en-US" sz="1600" dirty="0" smtClean="0"/>
              <a:t>			</a:t>
            </a:r>
            <a:r>
              <a:rPr lang="en-GB" altLang="en-US" sz="1600" b="1" dirty="0" smtClean="0"/>
              <a:t>K </a:t>
            </a:r>
            <a:r>
              <a:rPr lang="en-GB" altLang="en-US" sz="1600" b="1" dirty="0"/>
              <a:t>= PX</a:t>
            </a:r>
          </a:p>
          <a:p>
            <a:pPr marL="0" indent="0">
              <a:buNone/>
            </a:pPr>
            <a:r>
              <a:rPr lang="en-GB" altLang="en-US" sz="1600" dirty="0"/>
              <a:t> </a:t>
            </a:r>
          </a:p>
          <a:p>
            <a:pPr marL="0" indent="0">
              <a:buNone/>
            </a:pPr>
            <a:r>
              <a:rPr lang="en-GB" altLang="en-US" sz="1600" b="1" dirty="0"/>
              <a:t>K</a:t>
            </a:r>
            <a:r>
              <a:rPr lang="en-GB" altLang="en-US" sz="1600" dirty="0"/>
              <a:t>     </a:t>
            </a:r>
            <a:r>
              <a:rPr lang="en-GB" altLang="en-US" sz="1600" dirty="0" smtClean="0"/>
              <a:t>	= Total workers by business activity attributed </a:t>
            </a:r>
            <a:r>
              <a:rPr lang="en-GB" altLang="en-US" sz="1600" dirty="0"/>
              <a:t>to each final demand level </a:t>
            </a:r>
            <a:r>
              <a:rPr lang="en-GB" altLang="en-US" sz="1600" dirty="0" smtClean="0"/>
              <a:t>	(</a:t>
            </a:r>
            <a:r>
              <a:rPr lang="en-GB" altLang="en-US" sz="1600" i="1" dirty="0" err="1" smtClean="0"/>
              <a:t>bc</a:t>
            </a:r>
            <a:r>
              <a:rPr lang="en-GB" altLang="en-US" sz="1600" i="1" dirty="0" smtClean="0"/>
              <a:t> </a:t>
            </a:r>
            <a:r>
              <a:rPr lang="en-GB" altLang="en-US" sz="1600" dirty="0" smtClean="0"/>
              <a:t>x </a:t>
            </a:r>
            <a:r>
              <a:rPr lang="en-GB" altLang="en-US" sz="1600" i="1" dirty="0" smtClean="0"/>
              <a:t>ci</a:t>
            </a:r>
            <a:r>
              <a:rPr lang="en-GB" altLang="en-US" sz="1600" dirty="0" smtClean="0"/>
              <a:t>)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6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511989" cy="383852"/>
          </a:xfrm>
        </p:spPr>
        <p:txBody>
          <a:bodyPr/>
          <a:lstStyle/>
          <a:p>
            <a:r>
              <a:rPr lang="nl-NL" sz="2800" b="1" dirty="0" err="1" smtClean="0"/>
              <a:t>Why</a:t>
            </a:r>
            <a:r>
              <a:rPr lang="nl-NL" sz="2800" b="1" dirty="0" smtClean="0"/>
              <a:t> a GVC approach is </a:t>
            </a:r>
            <a:r>
              <a:rPr lang="nl-NL" sz="2800" b="1" dirty="0" err="1" smtClean="0"/>
              <a:t>needed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Understanding </a:t>
            </a:r>
            <a:r>
              <a:rPr lang="nl-NL" b="1" dirty="0" err="1" smtClean="0"/>
              <a:t>trade</a:t>
            </a:r>
            <a:r>
              <a:rPr lang="nl-NL" b="1" dirty="0" smtClean="0"/>
              <a:t> </a:t>
            </a:r>
            <a:r>
              <a:rPr lang="nl-NL" b="1" dirty="0" err="1" smtClean="0"/>
              <a:t>better</a:t>
            </a: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i="1" dirty="0" smtClean="0"/>
              <a:t>Trade in </a:t>
            </a:r>
            <a:r>
              <a:rPr lang="nl-NL" i="1" dirty="0" err="1" smtClean="0"/>
              <a:t>value</a:t>
            </a:r>
            <a:r>
              <a:rPr lang="nl-NL" i="1" dirty="0" smtClean="0"/>
              <a:t> </a:t>
            </a:r>
            <a:r>
              <a:rPr lang="nl-NL" i="1" dirty="0" err="1" smtClean="0"/>
              <a:t>added</a:t>
            </a:r>
            <a:r>
              <a:rPr lang="nl-NL" i="1" dirty="0" smtClean="0"/>
              <a:t> </a:t>
            </a:r>
            <a:r>
              <a:rPr lang="nl-NL" i="1" dirty="0" err="1" smtClean="0"/>
              <a:t>rather</a:t>
            </a:r>
            <a:r>
              <a:rPr lang="nl-NL" i="1" dirty="0" smtClean="0"/>
              <a:t> </a:t>
            </a:r>
            <a:r>
              <a:rPr lang="nl-NL" i="1" dirty="0" err="1" smtClean="0"/>
              <a:t>than</a:t>
            </a:r>
            <a:r>
              <a:rPr lang="nl-NL" i="1" dirty="0" smtClean="0"/>
              <a:t> in </a:t>
            </a:r>
            <a:r>
              <a:rPr lang="nl-NL" i="1" dirty="0" err="1" smtClean="0"/>
              <a:t>gross</a:t>
            </a:r>
            <a:r>
              <a:rPr lang="nl-NL" i="1" dirty="0" smtClean="0"/>
              <a:t> </a:t>
            </a:r>
            <a:r>
              <a:rPr lang="nl-NL" i="1" dirty="0" err="1" smtClean="0"/>
              <a:t>terms</a:t>
            </a:r>
            <a:endParaRPr lang="nl-NL" i="1" dirty="0" smtClean="0"/>
          </a:p>
          <a:p>
            <a:pPr>
              <a:buFont typeface="Arial" charset="0"/>
              <a:buChar char="•"/>
            </a:pP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products</a:t>
            </a:r>
            <a:r>
              <a:rPr lang="nl-NL" dirty="0"/>
              <a:t> (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sell</a:t>
            </a:r>
            <a:r>
              <a:rPr lang="nl-NL" dirty="0"/>
              <a:t>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 (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do)</a:t>
            </a:r>
          </a:p>
          <a:p>
            <a:pPr>
              <a:buFont typeface="Arial" charset="0"/>
              <a:buChar char="•"/>
            </a:pPr>
            <a:r>
              <a:rPr lang="nl-NL" dirty="0"/>
              <a:t>New </a:t>
            </a:r>
            <a:r>
              <a:rPr lang="nl-NL" dirty="0" err="1"/>
              <a:t>perspectives</a:t>
            </a:r>
            <a:r>
              <a:rPr lang="nl-NL" dirty="0"/>
              <a:t>:</a:t>
            </a:r>
          </a:p>
          <a:p>
            <a:pPr lvl="1">
              <a:buFont typeface="Arial" charset="0"/>
              <a:buChar char="•"/>
            </a:pPr>
            <a:r>
              <a:rPr lang="nl-NL" dirty="0" err="1"/>
              <a:t>Where</a:t>
            </a:r>
            <a:r>
              <a:rPr lang="nl-NL" dirty="0"/>
              <a:t> is </a:t>
            </a:r>
            <a:r>
              <a:rPr lang="nl-NL" dirty="0" err="1"/>
              <a:t>final</a:t>
            </a:r>
            <a:r>
              <a:rPr lang="nl-NL" dirty="0"/>
              <a:t> </a:t>
            </a:r>
            <a:r>
              <a:rPr lang="nl-NL" dirty="0" err="1"/>
              <a:t>consumer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added</a:t>
            </a:r>
            <a:r>
              <a:rPr lang="nl-NL" dirty="0"/>
              <a:t>?</a:t>
            </a:r>
          </a:p>
          <a:p>
            <a:pPr lvl="1">
              <a:buFont typeface="Arial" charset="0"/>
              <a:buChar char="•"/>
            </a:pP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industry</a:t>
            </a:r>
            <a:r>
              <a:rPr lang="nl-NL" dirty="0"/>
              <a:t>/</a:t>
            </a:r>
            <a:r>
              <a:rPr lang="nl-NL" dirty="0" err="1"/>
              <a:t>firm</a:t>
            </a:r>
            <a:r>
              <a:rPr lang="nl-NL" dirty="0"/>
              <a:t> is </a:t>
            </a:r>
            <a:r>
              <a:rPr lang="nl-NL" dirty="0" err="1"/>
              <a:t>contributing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 smtClean="0"/>
              <a:t>exporting</a:t>
            </a:r>
            <a:r>
              <a:rPr lang="nl-NL" dirty="0" smtClean="0"/>
              <a:t>?</a:t>
            </a:r>
            <a:endParaRPr lang="nl-NL" dirty="0"/>
          </a:p>
          <a:p>
            <a:pPr lvl="1">
              <a:buFont typeface="Arial" charset="0"/>
              <a:buChar char="•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is </a:t>
            </a:r>
            <a:r>
              <a:rPr lang="nl-NL" dirty="0" err="1"/>
              <a:t>carried</a:t>
            </a:r>
            <a:r>
              <a:rPr lang="nl-NL" dirty="0"/>
              <a:t> out?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Large </a:t>
            </a:r>
            <a:r>
              <a:rPr lang="nl-NL" b="1" dirty="0" err="1" smtClean="0"/>
              <a:t>literature</a:t>
            </a:r>
            <a:r>
              <a:rPr lang="nl-NL" b="1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indicators like </a:t>
            </a:r>
            <a:r>
              <a:rPr lang="nl-NL" dirty="0" err="1" smtClean="0"/>
              <a:t>domestic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</a:t>
            </a:r>
            <a:r>
              <a:rPr lang="nl-NL" dirty="0" err="1" smtClean="0"/>
              <a:t>added</a:t>
            </a:r>
            <a:r>
              <a:rPr lang="nl-NL" dirty="0" smtClean="0"/>
              <a:t> in exports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</a:t>
            </a:r>
            <a:r>
              <a:rPr lang="nl-NL" dirty="0" err="1" smtClean="0"/>
              <a:t>added</a:t>
            </a:r>
            <a:r>
              <a:rPr lang="nl-NL" dirty="0" smtClean="0"/>
              <a:t> exports (JN 2012, KWW 2014, TELSdV2014, TLdV2016)</a:t>
            </a:r>
          </a:p>
        </p:txBody>
      </p:sp>
    </p:spTree>
    <p:extLst>
      <p:ext uri="{BB962C8B-B14F-4D97-AF65-F5344CB8AC3E}">
        <p14:creationId xmlns:p14="http://schemas.microsoft.com/office/powerpoint/2010/main" val="4096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74499"/>
            <a:ext cx="5914554" cy="1142628"/>
          </a:xfrm>
        </p:spPr>
        <p:txBody>
          <a:bodyPr/>
          <a:lstStyle/>
          <a:p>
            <a:r>
              <a:rPr lang="en-US" sz="2800" b="1" dirty="0"/>
              <a:t>Mapping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44816" cy="50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9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8707" cy="1142628"/>
          </a:xfrm>
        </p:spPr>
        <p:txBody>
          <a:bodyPr/>
          <a:lstStyle/>
          <a:p>
            <a:pPr algn="r"/>
            <a:r>
              <a:rPr lang="en-US" sz="2800" b="1" dirty="0"/>
              <a:t>GVC jobs in Chinese </a:t>
            </a:r>
            <a:r>
              <a:rPr lang="en-US" sz="2800" b="1" dirty="0" smtClean="0"/>
              <a:t>electronics</a:t>
            </a:r>
            <a:endParaRPr lang="en-US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032448" cy="508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93" y="27180"/>
            <a:ext cx="8228707" cy="1142628"/>
          </a:xfrm>
        </p:spPr>
        <p:txBody>
          <a:bodyPr/>
          <a:lstStyle/>
          <a:p>
            <a:pPr algn="r"/>
            <a:r>
              <a:rPr lang="en-US" sz="2800" b="1" dirty="0"/>
              <a:t>Manufactures GVC workers </a:t>
            </a:r>
            <a:r>
              <a:rPr lang="en-US" sz="2800" b="1" dirty="0" smtClean="0"/>
              <a:t>by</a:t>
            </a:r>
            <a:br>
              <a:rPr lang="en-US" sz="2800" b="1" dirty="0" smtClean="0"/>
            </a:br>
            <a:r>
              <a:rPr lang="en-US" sz="2800" b="1" dirty="0" smtClean="0"/>
              <a:t>activity</a:t>
            </a:r>
            <a:r>
              <a:rPr lang="en-US" sz="2800" b="1" dirty="0"/>
              <a:t>, 2011 (in 000s) and % change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20472" cy="28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79512" y="4221088"/>
            <a:ext cx="8856984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93" y="27180"/>
            <a:ext cx="8228707" cy="1142628"/>
          </a:xfrm>
        </p:spPr>
        <p:txBody>
          <a:bodyPr/>
          <a:lstStyle/>
          <a:p>
            <a:pPr algn="r"/>
            <a:r>
              <a:rPr lang="en-US" sz="2800" b="1" dirty="0"/>
              <a:t>Manufactures GVC workers by</a:t>
            </a:r>
            <a:br>
              <a:rPr lang="en-US" sz="2800" b="1" dirty="0"/>
            </a:br>
            <a:r>
              <a:rPr lang="en-US" sz="2800" b="1" dirty="0"/>
              <a:t>activity, 2011 (in 000s) </a:t>
            </a:r>
            <a:r>
              <a:rPr lang="en-US" sz="2800" b="1" dirty="0" smtClean="0"/>
              <a:t>and % change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81231" cy="29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1" dirty="0"/>
              <a:t>Accounting for the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 a demand-driven global input-output model, we examine the drivers of changes in job demand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Technological change and relocation of production activities bias labor demand to more knowledge-intensive activities</a:t>
            </a:r>
          </a:p>
          <a:p>
            <a:pPr lvl="1"/>
            <a:r>
              <a:rPr lang="en-US" sz="2000" dirty="0" smtClean="0"/>
              <a:t>Technological change in GVCs reduces labor demand, but this is compensated by increased consumption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Macro: functional upgrading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pace of </a:t>
            </a:r>
            <a:r>
              <a:rPr lang="en-US" dirty="0" smtClean="0"/>
              <a:t>upgrading </a:t>
            </a:r>
            <a:r>
              <a:rPr lang="en-US" dirty="0"/>
              <a:t>differs across </a:t>
            </a:r>
            <a:r>
              <a:rPr lang="en-US" dirty="0" smtClean="0"/>
              <a:t>Asia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Thank you for your attention</a:t>
            </a:r>
            <a:br>
              <a:rPr lang="en-US" dirty="0" smtClean="0"/>
            </a:br>
            <a:r>
              <a:rPr lang="en-US" dirty="0" err="1" smtClean="0"/>
              <a:t>Gaaitzen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g.j.de.vries@rug.nl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Concluding remarks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336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Appendix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12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05279"/>
            <a:ext cx="8961140" cy="4354038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/>
              <a:t>Time-series (</a:t>
            </a:r>
            <a:r>
              <a:rPr lang="en-GB" dirty="0" smtClean="0"/>
              <a:t>1995-2011) </a:t>
            </a:r>
            <a:r>
              <a:rPr lang="en-GB" dirty="0"/>
              <a:t>benchmarked on NA data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/>
              <a:t>National supply and use tables as the point of departure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/>
              <a:t>Based on detailed accounts of trade in services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/>
              <a:t>Improved allocation of imports of goods to use categories (modified BEC)</a:t>
            </a:r>
            <a:endParaRPr lang="en-GB" sz="1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/>
              <a:t>Based on official statistics with maximum of transparency in calculations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/>
              <a:t>Fully compatible satellite accounts with data on inputs and remuneration of production factors (capital and </a:t>
            </a:r>
            <a:r>
              <a:rPr lang="en-GB" dirty="0" err="1"/>
              <a:t>labor</a:t>
            </a:r>
            <a:r>
              <a:rPr lang="en-GB" dirty="0"/>
              <a:t> of three skill levels)</a:t>
            </a:r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7824" y="240308"/>
            <a:ext cx="5904656" cy="607370"/>
          </a:xfrm>
        </p:spPr>
        <p:txBody>
          <a:bodyPr/>
          <a:lstStyle/>
          <a:p>
            <a:pPr algn="r"/>
            <a:r>
              <a:rPr lang="en-US" sz="2800" dirty="0" smtClean="0"/>
              <a:t>World Input-Output Tables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89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3171" y="240308"/>
            <a:ext cx="4848781" cy="607370"/>
          </a:xfrm>
        </p:spPr>
        <p:txBody>
          <a:bodyPr/>
          <a:lstStyle/>
          <a:p>
            <a:r>
              <a:rPr lang="nl-NL" dirty="0" smtClean="0"/>
              <a:t>Update WIOD (public in </a:t>
            </a:r>
            <a:r>
              <a:rPr lang="nl-NL" dirty="0" err="1" smtClean="0"/>
              <a:t>fall</a:t>
            </a:r>
            <a:r>
              <a:rPr lang="nl-NL" dirty="0" smtClean="0"/>
              <a:t> 2016)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8818"/>
            <a:ext cx="8388424" cy="48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9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739" y="290922"/>
            <a:ext cx="4101081" cy="383852"/>
          </a:xfrm>
        </p:spPr>
        <p:txBody>
          <a:bodyPr/>
          <a:lstStyle/>
          <a:p>
            <a:r>
              <a:rPr lang="nl-NL" sz="2800" b="1" dirty="0" err="1" smtClean="0"/>
              <a:t>This</a:t>
            </a:r>
            <a:r>
              <a:rPr lang="nl-NL" sz="2800" b="1" dirty="0" smtClean="0"/>
              <a:t> paper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r>
              <a:rPr lang="en-US" sz="2800" b="1" dirty="0" smtClean="0"/>
              <a:t>Functional upgrading in GVCs</a:t>
            </a:r>
          </a:p>
          <a:p>
            <a:endParaRPr lang="en-US" sz="2200" dirty="0" smtClean="0"/>
          </a:p>
          <a:p>
            <a:pPr lvl="1"/>
            <a:r>
              <a:rPr lang="en-US" sz="2200" dirty="0" smtClean="0"/>
              <a:t>Distinguish production and support (services) activities</a:t>
            </a:r>
          </a:p>
          <a:p>
            <a:endParaRPr lang="en-US" sz="2200" dirty="0"/>
          </a:p>
          <a:p>
            <a:r>
              <a:rPr lang="en-US" sz="2800" b="1" dirty="0" smtClean="0"/>
              <a:t>Use detailed occupation data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13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31839" y="139080"/>
            <a:ext cx="6012161" cy="860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marL="261924" lvl="1" indent="-261924" algn="ctr">
              <a:spcBef>
                <a:spcPct val="20000"/>
              </a:spcBef>
              <a:buClr>
                <a:srgbClr val="000066"/>
              </a:buClr>
              <a:defRPr/>
            </a:pPr>
            <a:endParaRPr lang="nl-NL" sz="2000" b="1" dirty="0" smtClean="0"/>
          </a:p>
          <a:p>
            <a:pPr marL="261924" lvl="1" indent="-261924" algn="r">
              <a:spcBef>
                <a:spcPct val="20000"/>
              </a:spcBef>
              <a:buClr>
                <a:srgbClr val="000066"/>
              </a:buClr>
              <a:defRPr/>
            </a:pPr>
            <a:r>
              <a:rPr lang="nl-NL" sz="2000" b="1" dirty="0" smtClean="0"/>
              <a:t>Shift in focus </a:t>
            </a:r>
            <a:r>
              <a:rPr lang="nl-NL" sz="2000" b="1" dirty="0" err="1" smtClean="0"/>
              <a:t>from</a:t>
            </a:r>
            <a:r>
              <a:rPr lang="nl-NL" sz="2000" b="1" dirty="0" smtClean="0"/>
              <a:t> product </a:t>
            </a:r>
            <a:r>
              <a:rPr lang="nl-NL" sz="2000" b="1" dirty="0" err="1" smtClean="0"/>
              <a:t>to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activities</a:t>
            </a:r>
            <a:endParaRPr lang="en-GB" sz="2200" b="1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387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7767" y="5013176"/>
            <a:ext cx="8726668" cy="16218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marL="261924" lvl="1" indent="-261924" algn="ctr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GB" sz="2000" kern="0" dirty="0" smtClean="0"/>
              <a:t>The Volkswagen Golf is ‘Made in </a:t>
            </a:r>
            <a:r>
              <a:rPr lang="en-GB" sz="2000" strike="sngStrike" kern="0" dirty="0" smtClean="0"/>
              <a:t>China</a:t>
            </a:r>
            <a:r>
              <a:rPr lang="en-GB" sz="2000" kern="0" dirty="0" smtClean="0"/>
              <a:t> </a:t>
            </a:r>
            <a:r>
              <a:rPr lang="en-GB" sz="2000" kern="0" dirty="0" smtClean="0"/>
              <a:t>the World’</a:t>
            </a:r>
          </a:p>
          <a:p>
            <a:pPr marL="261924" lvl="1" indent="-261924" algn="ctr">
              <a:spcBef>
                <a:spcPct val="20000"/>
              </a:spcBef>
              <a:buClr>
                <a:srgbClr val="000066"/>
              </a:buClr>
              <a:defRPr/>
            </a:pPr>
            <a:endParaRPr lang="en-GB" sz="2000" kern="0" dirty="0" smtClean="0"/>
          </a:p>
          <a:p>
            <a:pPr marL="261924" lvl="1" indent="-261924" algn="ctr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GB" sz="2000" kern="0" dirty="0" smtClean="0"/>
              <a:t>Production is organized in global value chains</a:t>
            </a:r>
          </a:p>
          <a:p>
            <a:pPr marL="261924" lvl="1" indent="-261924" algn="ctr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GB" sz="2000" kern="0" dirty="0" smtClean="0"/>
              <a:t>The (about 30,000 parts) are produced anywhere in the world</a:t>
            </a:r>
            <a:endParaRPr lang="nl-NL" sz="2000" kern="0" dirty="0"/>
          </a:p>
        </p:txBody>
      </p:sp>
    </p:spTree>
    <p:extLst>
      <p:ext uri="{BB962C8B-B14F-4D97-AF65-F5344CB8AC3E}">
        <p14:creationId xmlns:p14="http://schemas.microsoft.com/office/powerpoint/2010/main" val="26641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74318" y="139080"/>
            <a:ext cx="5980903" cy="860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5" tIns="45717" rIns="91435" bIns="45717"/>
          <a:lstStyle/>
          <a:p>
            <a:pPr marL="261924" lvl="1" indent="-261924" algn="ctr">
              <a:spcBef>
                <a:spcPct val="20000"/>
              </a:spcBef>
              <a:buClr>
                <a:srgbClr val="000066"/>
              </a:buClr>
              <a:defRPr/>
            </a:pPr>
            <a:endParaRPr lang="en-GB" sz="2000" b="1" kern="0" dirty="0" smtClean="0"/>
          </a:p>
          <a:p>
            <a:pPr marL="261924" lvl="1" indent="-261924" algn="r">
              <a:spcBef>
                <a:spcPct val="20000"/>
              </a:spcBef>
              <a:buClr>
                <a:srgbClr val="000066"/>
              </a:buClr>
              <a:defRPr/>
            </a:pPr>
            <a:r>
              <a:rPr lang="en-GB" sz="2000" b="1" kern="0" dirty="0" smtClean="0"/>
              <a:t>Activities from industry and services</a:t>
            </a:r>
            <a:endParaRPr lang="en-GB" sz="2000" b="1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91" y="2198233"/>
            <a:ext cx="63387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181" y="138363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Design </a:t>
            </a:r>
            <a:r>
              <a:rPr lang="nl-NL" b="1" dirty="0" err="1" smtClean="0"/>
              <a:t>and</a:t>
            </a:r>
            <a:r>
              <a:rPr lang="nl-NL" b="1" dirty="0" smtClean="0"/>
              <a:t> R&amp;D</a:t>
            </a:r>
            <a:endParaRPr lang="nl-N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58479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After-sales service</a:t>
            </a:r>
            <a:endParaRPr lang="nl-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151236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Finance</a:t>
            </a:r>
            <a:endParaRPr lang="nl-N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152213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Marketing</a:t>
            </a:r>
            <a:endParaRPr lang="nl-N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6126" y="58162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Production</a:t>
            </a:r>
            <a:r>
              <a:rPr lang="nl-NL" b="1" dirty="0" smtClean="0"/>
              <a:t> of </a:t>
            </a:r>
            <a:r>
              <a:rPr lang="nl-NL" b="1" dirty="0" err="1" smtClean="0"/>
              <a:t>parts</a:t>
            </a: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5578" y="59547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Assembly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555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16633"/>
            <a:ext cx="6264474" cy="1143000"/>
          </a:xfrm>
        </p:spPr>
        <p:txBody>
          <a:bodyPr/>
          <a:lstStyle/>
          <a:p>
            <a:r>
              <a:rPr lang="en-GB" smtClean="0">
                <a:cs typeface="Times New Roman" panose="02020603050405020304" pitchFamily="18" charset="0"/>
              </a:rPr>
              <a:t>Stylized Car GVC</a:t>
            </a:r>
            <a:endParaRPr lang="en-GB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3"/>
            <a:ext cx="5110300" cy="540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24957" y="5391691"/>
            <a:ext cx="998226" cy="1000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5" tIns="45717" rIns="91435" bIns="45717" rtlCol="0">
            <a:spAutoFit/>
          </a:bodyPr>
          <a:lstStyle/>
          <a:p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200" b="1" i="1" dirty="0">
                <a:latin typeface="Times New Roman" pitchFamily="18" charset="0"/>
                <a:cs typeface="Times New Roman" pitchFamily="18" charset="0"/>
              </a:rPr>
              <a:t>CAR</a:t>
            </a:r>
          </a:p>
          <a:p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2194" y="4390669"/>
            <a:ext cx="1224137" cy="65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services</a:t>
            </a:r>
            <a:endParaRPr lang="en-GB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2194" y="2366103"/>
            <a:ext cx="1054852" cy="65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Plastic</a:t>
            </a:r>
          </a:p>
          <a:p>
            <a:pPr algn="ctr"/>
            <a:endParaRPr lang="en-GB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795" y="1353820"/>
            <a:ext cx="1054852" cy="65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Metal</a:t>
            </a:r>
          </a:p>
          <a:p>
            <a:pPr algn="ctr"/>
            <a:endParaRPr lang="en-GB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5963" y="3424709"/>
            <a:ext cx="1054852" cy="65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5" tIns="45717" rIns="91435" bIns="45717" rtlCol="0">
            <a:spAutoFit/>
          </a:bodyPr>
          <a:lstStyle/>
          <a:p>
            <a:r>
              <a:rPr lang="en-GB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 body</a:t>
            </a:r>
          </a:p>
          <a:p>
            <a:endParaRPr lang="en-GB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7812" y="3327772"/>
            <a:ext cx="1054852" cy="65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Engine</a:t>
            </a:r>
          </a:p>
          <a:p>
            <a:pPr algn="ctr"/>
            <a:endParaRPr lang="en-GB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220647" y="4086983"/>
            <a:ext cx="1144591" cy="1214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30" y="139080"/>
            <a:ext cx="1595427" cy="7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3" y="2669787"/>
            <a:ext cx="1224137" cy="149849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Countries-industries delivering value added</a:t>
            </a:r>
            <a:endParaRPr lang="en-GB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1640" y="4896810"/>
            <a:ext cx="2100608" cy="149849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Identify GVC by country and industry where last stage of production takes place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880" y="0"/>
            <a:ext cx="6070612" cy="1142628"/>
          </a:xfrm>
        </p:spPr>
        <p:txBody>
          <a:bodyPr/>
          <a:lstStyle/>
          <a:p>
            <a:r>
              <a:rPr lang="en-GB" sz="2800" b="1" dirty="0" smtClean="0"/>
              <a:t>GVC jobs in a stylized global value chain: graphical representation</a:t>
            </a:r>
            <a:endParaRPr lang="en-GB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492625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36096" y="4293096"/>
            <a:ext cx="136815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Domestic workers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36096" y="1700808"/>
            <a:ext cx="1368152" cy="259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Foreign workers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96336" y="1556792"/>
            <a:ext cx="360040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Afbeelding 5" descr="car assembly ko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1408" y="836712"/>
            <a:ext cx="2649895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1640" y="4896810"/>
            <a:ext cx="2100608" cy="1498492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Identify GVC by country and industry where last stage of production takes place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739" y="290922"/>
            <a:ext cx="4101081" cy="383852"/>
          </a:xfrm>
        </p:spPr>
        <p:txBody>
          <a:bodyPr/>
          <a:lstStyle/>
          <a:p>
            <a:r>
              <a:rPr lang="nl-NL" sz="2800" b="1" dirty="0" smtClean="0"/>
              <a:t>Data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r>
              <a:rPr lang="en-US" sz="2800" b="1" dirty="0" smtClean="0"/>
              <a:t>World Input-Output Tables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Industry by occupation data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22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75175"/>
            <a:ext cx="7466013" cy="2578100"/>
          </a:xfrm>
        </p:spPr>
        <p:txBody>
          <a:bodyPr/>
          <a:lstStyle/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smtClean="0"/>
          </a:p>
          <a:p>
            <a:pPr marL="261938" indent="-261938" eaLnBrk="1" hangingPunct="1">
              <a:spcBef>
                <a:spcPct val="0"/>
              </a:spcBef>
            </a:pPr>
            <a:endParaRPr lang="nl-NL" altLang="nl-NL" u="sng" smtClean="0">
              <a:solidFill>
                <a:srgbClr val="0149B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60350"/>
            <a:ext cx="5976938" cy="1143000"/>
          </a:xfrm>
        </p:spPr>
        <p:txBody>
          <a:bodyPr/>
          <a:lstStyle/>
          <a:p>
            <a:pPr algn="r" eaLnBrk="1" hangingPunct="1"/>
            <a:r>
              <a:rPr lang="nl-NL" altLang="nl-NL" smtClean="0"/>
              <a:t>What is in WIOD?</a:t>
            </a:r>
            <a:endParaRPr lang="en-US" altLang="nl-NL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12203"/>
              </p:ext>
            </p:extLst>
          </p:nvPr>
        </p:nvGraphicFramePr>
        <p:xfrm>
          <a:off x="1908175" y="1341438"/>
          <a:ext cx="5314950" cy="3662904"/>
        </p:xfrm>
        <a:graphic>
          <a:graphicData uri="http://schemas.openxmlformats.org/drawingml/2006/table">
            <a:tbl>
              <a:tblPr/>
              <a:tblGrid>
                <a:gridCol w="590550"/>
                <a:gridCol w="865188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150813"/>
                <a:gridCol w="149225"/>
                <a:gridCol w="149225"/>
                <a:gridCol w="150812"/>
                <a:gridCol w="149225"/>
                <a:gridCol w="150813"/>
                <a:gridCol w="149225"/>
                <a:gridCol w="150812"/>
                <a:gridCol w="149225"/>
                <a:gridCol w="260350"/>
              </a:tblGrid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JPN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Japan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USA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Mining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Steel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·····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Car manuf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Value added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Total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99" name="Rectangle 3"/>
          <p:cNvSpPr txBox="1">
            <a:spLocks noChangeArrowheads="1"/>
          </p:cNvSpPr>
          <p:nvPr/>
        </p:nvSpPr>
        <p:spPr bwMode="auto">
          <a:xfrm>
            <a:off x="2195513" y="5589588"/>
            <a:ext cx="47529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>
              <a:defRPr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nl-NL" altLang="nl-NL" sz="2400">
                <a:solidFill>
                  <a:schemeClr val="tx1"/>
                </a:solidFill>
                <a:cs typeface="Arial" charset="0"/>
              </a:rPr>
              <a:t>World input-output tables</a:t>
            </a:r>
          </a:p>
        </p:txBody>
      </p:sp>
    </p:spTree>
    <p:extLst>
      <p:ext uri="{BB962C8B-B14F-4D97-AF65-F5344CB8AC3E}">
        <p14:creationId xmlns:p14="http://schemas.microsoft.com/office/powerpoint/2010/main" val="19199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2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Design">
  <a:themeElements>
    <a:clrScheme name="1_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1_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Design">
  <a:themeElements>
    <a:clrScheme name="1_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1_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81898" tIns="321395" rIns="268251" bIns="32139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81898" tIns="321395" rIns="268251" bIns="32139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itle Design">
  <a:themeElements>
    <a:clrScheme name="1_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1_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81898" tIns="321395" rIns="268251" bIns="32139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81898" tIns="321395" rIns="268251" bIns="32139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itle Design">
  <a:themeElements>
    <a:clrScheme name="1_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1_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81898" tIns="321395" rIns="268251" bIns="32139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0505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81898" tIns="321395" rIns="268251" bIns="32139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Thema2</Template>
  <TotalTime>1516</TotalTime>
  <Words>5520</Words>
  <Application>Microsoft Office PowerPoint</Application>
  <PresentationFormat>On-screen Show (4:3)</PresentationFormat>
  <Paragraphs>5208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Thema2</vt:lpstr>
      <vt:lpstr>End Design</vt:lpstr>
      <vt:lpstr>1_Title Design</vt:lpstr>
      <vt:lpstr>2_Title Design</vt:lpstr>
      <vt:lpstr>3_Title Design</vt:lpstr>
      <vt:lpstr>4_Title Design</vt:lpstr>
      <vt:lpstr>Functional Upgrading in Global Value Chains: Trends in Asia</vt:lpstr>
      <vt:lpstr>Why a GVC approach is needed</vt:lpstr>
      <vt:lpstr>This paper</vt:lpstr>
      <vt:lpstr>PowerPoint Presentation</vt:lpstr>
      <vt:lpstr>PowerPoint Presentation</vt:lpstr>
      <vt:lpstr>Stylized Car GVC</vt:lpstr>
      <vt:lpstr>GVC jobs in a stylized global value chain: graphical representation</vt:lpstr>
      <vt:lpstr>Data</vt:lpstr>
      <vt:lpstr>What is in WIOD?</vt:lpstr>
      <vt:lpstr>What is in WIOD?</vt:lpstr>
      <vt:lpstr>What is in WIOD?</vt:lpstr>
      <vt:lpstr>What is in WIOD?</vt:lpstr>
      <vt:lpstr>What is in WIOD?</vt:lpstr>
      <vt:lpstr>Global Value Chain in a WIOT</vt:lpstr>
      <vt:lpstr>Global Value Chain in a WIOT</vt:lpstr>
      <vt:lpstr>Global Value Chain in a WIOT</vt:lpstr>
      <vt:lpstr>Global Value Chain in a WIOT</vt:lpstr>
      <vt:lpstr>PowerPoint Presentation</vt:lpstr>
      <vt:lpstr>Activity content of GVC</vt:lpstr>
      <vt:lpstr>Mapping</vt:lpstr>
      <vt:lpstr>GVC jobs in Chinese electronics</vt:lpstr>
      <vt:lpstr>Manufactures GVC workers by activity, 2011 (in 000s) and % change</vt:lpstr>
      <vt:lpstr>Manufactures GVC workers by activity, 2011 (in 000s) and % change</vt:lpstr>
      <vt:lpstr>Accounting for the drivers</vt:lpstr>
      <vt:lpstr>Concluding remarks</vt:lpstr>
      <vt:lpstr>Appendix</vt:lpstr>
      <vt:lpstr>World Input-Output Tables</vt:lpstr>
      <vt:lpstr>Update WIOD (public in fall 2016)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Competing in Global Value Chains  Implications for Jobs and Income in Sweden</dc:title>
  <dc:creator>DS-CIT</dc:creator>
  <cp:lastModifiedBy>G.J. de Vries</cp:lastModifiedBy>
  <cp:revision>89</cp:revision>
  <dcterms:created xsi:type="dcterms:W3CDTF">2014-05-05T14:30:52Z</dcterms:created>
  <dcterms:modified xsi:type="dcterms:W3CDTF">2016-06-09T13:09:30Z</dcterms:modified>
</cp:coreProperties>
</file>