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5"/>
  </p:notesMasterIdLst>
  <p:sldIdLst>
    <p:sldId id="256" r:id="rId2"/>
    <p:sldId id="279" r:id="rId3"/>
    <p:sldId id="304" r:id="rId4"/>
    <p:sldId id="280" r:id="rId5"/>
    <p:sldId id="287" r:id="rId6"/>
    <p:sldId id="285" r:id="rId7"/>
    <p:sldId id="286" r:id="rId8"/>
    <p:sldId id="291" r:id="rId9"/>
    <p:sldId id="292" r:id="rId10"/>
    <p:sldId id="293" r:id="rId11"/>
    <p:sldId id="294" r:id="rId12"/>
    <p:sldId id="282" r:id="rId13"/>
    <p:sldId id="283" r:id="rId14"/>
    <p:sldId id="284" r:id="rId15"/>
    <p:sldId id="298" r:id="rId16"/>
    <p:sldId id="295" r:id="rId17"/>
    <p:sldId id="299" r:id="rId18"/>
    <p:sldId id="288" r:id="rId19"/>
    <p:sldId id="302" r:id="rId20"/>
    <p:sldId id="303" r:id="rId21"/>
    <p:sldId id="289" r:id="rId22"/>
    <p:sldId id="300" r:id="rId23"/>
    <p:sldId id="301" r:id="rId24"/>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219" autoAdjust="0"/>
  </p:normalViewPr>
  <p:slideViewPr>
    <p:cSldViewPr>
      <p:cViewPr varScale="1">
        <p:scale>
          <a:sx n="66" d="100"/>
          <a:sy n="66" d="100"/>
        </p:scale>
        <p:origin x="-13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7165CC-99C4-43F1-9C8F-299BC1B5F8A5}" type="datetimeFigureOut">
              <a:rPr lang="sk-SK" smtClean="0"/>
              <a:t>25. 2. 2016</a:t>
            </a:fld>
            <a:endParaRPr lang="sk-S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28FD1D-C529-44DD-B173-4EB465B772E9}" type="slidenum">
              <a:rPr lang="sk-SK" smtClean="0"/>
              <a:t>‹#›</a:t>
            </a:fld>
            <a:endParaRPr lang="sk-SK"/>
          </a:p>
        </p:txBody>
      </p:sp>
    </p:spTree>
    <p:extLst>
      <p:ext uri="{BB962C8B-B14F-4D97-AF65-F5344CB8AC3E}">
        <p14:creationId xmlns:p14="http://schemas.microsoft.com/office/powerpoint/2010/main" val="1666043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k-SK" dirty="0"/>
          </a:p>
        </p:txBody>
      </p:sp>
      <p:sp>
        <p:nvSpPr>
          <p:cNvPr id="4" name="Slide Number Placeholder 3"/>
          <p:cNvSpPr>
            <a:spLocks noGrp="1"/>
          </p:cNvSpPr>
          <p:nvPr>
            <p:ph type="sldNum" sz="quarter" idx="10"/>
          </p:nvPr>
        </p:nvSpPr>
        <p:spPr/>
        <p:txBody>
          <a:bodyPr/>
          <a:lstStyle/>
          <a:p>
            <a:fld id="{B828FD1D-C529-44DD-B173-4EB465B772E9}" type="slidenum">
              <a:rPr lang="sk-SK" smtClean="0"/>
              <a:t>1</a:t>
            </a:fld>
            <a:endParaRPr lang="sk-SK"/>
          </a:p>
        </p:txBody>
      </p:sp>
    </p:spTree>
    <p:extLst>
      <p:ext uri="{BB962C8B-B14F-4D97-AF65-F5344CB8AC3E}">
        <p14:creationId xmlns:p14="http://schemas.microsoft.com/office/powerpoint/2010/main" val="221409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gap is decomposed into that part that is attributable to differences in group characteristics (educational attainment, gender or age composition, geographic distribution), and the part of gap attributable to unobservable characteristics, such as group differences in ethnic or social capital, behavioral variables, unequal treatment, or discrimination. </a:t>
                </a:r>
              </a:p>
              <a:p>
                <a:r>
                  <a:rPr lang="en-US" sz="1200" kern="1200" dirty="0" smtClean="0">
                    <a:solidFill>
                      <a:schemeClr val="tx1"/>
                    </a:solidFill>
                    <a:effectLst/>
                    <a:latin typeface="+mn-lt"/>
                    <a:ea typeface="+mn-ea"/>
                    <a:cs typeface="+mn-cs"/>
                  </a:rPr>
                  <a:t>Decompositions are performed separately for each country and year so that the estimated explained and unexplained immigrant-native labor market gaps create a panel dataset</a:t>
                </a:r>
                <a:endParaRPr lang="sk-SK" dirty="0"/>
              </a:p>
            </p:txBody>
          </p:sp>
        </mc:Choice>
        <mc:Fallback xmlns="">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wage increment resulting from their immigration to the EU compensates for the costs of migration</a:t>
                </a:r>
              </a:p>
              <a:p>
                <a:r>
                  <a:rPr lang="en-US" sz="1200" kern="1200" dirty="0" smtClean="0">
                    <a:solidFill>
                      <a:schemeClr val="tx1"/>
                    </a:solidFill>
                    <a:effectLst/>
                    <a:latin typeface="+mn-lt"/>
                    <a:ea typeface="+mn-ea"/>
                    <a:cs typeface="+mn-cs"/>
                  </a:rPr>
                  <a:t>we assume that requalification or any other adjustment costs </a:t>
                </a:r>
                <a:r>
                  <a:rPr lang="en-US" sz="1200" i="0" kern="1200">
                    <a:solidFill>
                      <a:schemeClr val="tx1"/>
                    </a:solidFill>
                    <a:effectLst/>
                    <a:latin typeface="+mn-lt"/>
                    <a:ea typeface="+mn-ea"/>
                    <a:cs typeface="+mn-cs"/>
                  </a:rPr>
                  <a:t>𝐴</a:t>
                </a:r>
                <a:r>
                  <a:rPr lang="sk-SK" sz="1200" i="0" kern="1200">
                    <a:solidFill>
                      <a:schemeClr val="tx1"/>
                    </a:solidFill>
                    <a:effectLst/>
                    <a:latin typeface="+mn-lt"/>
                    <a:ea typeface="+mn-ea"/>
                    <a:cs typeface="+mn-cs"/>
                  </a:rPr>
                  <a:t>_</a:t>
                </a:r>
                <a:r>
                  <a:rPr lang="en-US" sz="1200" i="0" kern="1200">
                    <a:solidFill>
                      <a:schemeClr val="tx1"/>
                    </a:solidFill>
                    <a:effectLst/>
                    <a:latin typeface="+mn-lt"/>
                    <a:ea typeface="+mn-ea"/>
                    <a:cs typeface="+mn-cs"/>
                  </a:rPr>
                  <a:t>𝑘𝑐</a:t>
                </a:r>
                <a:r>
                  <a:rPr lang="en-US" sz="1200" kern="1200" dirty="0">
                    <a:solidFill>
                      <a:schemeClr val="tx1"/>
                    </a:solidFill>
                    <a:effectLst/>
                    <a:latin typeface="+mn-lt"/>
                    <a:ea typeface="+mn-ea"/>
                    <a:cs typeface="+mn-cs"/>
                  </a:rPr>
                  <a:t> pertaining to skill-industry group k and country c are fixed and equal for all individuals</a:t>
                </a:r>
                <a:endParaRPr lang="sk-SK" dirty="0"/>
              </a:p>
            </p:txBody>
          </p:sp>
        </mc:Fallback>
      </mc:AlternateContent>
      <p:sp>
        <p:nvSpPr>
          <p:cNvPr id="4" name="Slide Number Placeholder 3"/>
          <p:cNvSpPr>
            <a:spLocks noGrp="1"/>
          </p:cNvSpPr>
          <p:nvPr>
            <p:ph type="sldNum" sz="quarter" idx="10"/>
          </p:nvPr>
        </p:nvSpPr>
        <p:spPr/>
        <p:txBody>
          <a:bodyPr/>
          <a:lstStyle/>
          <a:p>
            <a:fld id="{B828FD1D-C529-44DD-B173-4EB465B772E9}" type="slidenum">
              <a:rPr lang="sk-SK" smtClean="0"/>
              <a:t>12</a:t>
            </a:fld>
            <a:endParaRPr lang="sk-SK"/>
          </a:p>
        </p:txBody>
      </p:sp>
    </p:spTree>
    <p:extLst>
      <p:ext uri="{BB962C8B-B14F-4D97-AF65-F5344CB8AC3E}">
        <p14:creationId xmlns:p14="http://schemas.microsoft.com/office/powerpoint/2010/main" val="2193917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Migration as a vehicle of </a:t>
            </a:r>
            <a:r>
              <a:rPr lang="en-GB" dirty="0" err="1" smtClean="0"/>
              <a:t>labor</a:t>
            </a:r>
            <a:r>
              <a:rPr lang="en-GB" smtClean="0"/>
              <a:t> market adjustment; migrants bring in useful skills and fill in skill gaps. </a:t>
            </a:r>
          </a:p>
          <a:p>
            <a:endParaRPr lang="sk-SK"/>
          </a:p>
        </p:txBody>
      </p:sp>
      <p:sp>
        <p:nvSpPr>
          <p:cNvPr id="4" name="Slide Number Placeholder 3"/>
          <p:cNvSpPr>
            <a:spLocks noGrp="1"/>
          </p:cNvSpPr>
          <p:nvPr>
            <p:ph type="sldNum" sz="quarter" idx="10"/>
          </p:nvPr>
        </p:nvSpPr>
        <p:spPr/>
        <p:txBody>
          <a:bodyPr/>
          <a:lstStyle/>
          <a:p>
            <a:fld id="{B828FD1D-C529-44DD-B173-4EB465B772E9}" type="slidenum">
              <a:rPr lang="sk-SK" smtClean="0"/>
              <a:t>21</a:t>
            </a:fld>
            <a:endParaRPr lang="sk-SK"/>
          </a:p>
        </p:txBody>
      </p:sp>
    </p:spTree>
    <p:extLst>
      <p:ext uri="{BB962C8B-B14F-4D97-AF65-F5344CB8AC3E}">
        <p14:creationId xmlns:p14="http://schemas.microsoft.com/office/powerpoint/2010/main" val="3935290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k-S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k-SK"/>
          </a:p>
        </p:txBody>
      </p:sp>
      <p:sp>
        <p:nvSpPr>
          <p:cNvPr id="4" name="Date Placeholder 3"/>
          <p:cNvSpPr>
            <a:spLocks noGrp="1"/>
          </p:cNvSpPr>
          <p:nvPr>
            <p:ph type="dt" sz="half" idx="10"/>
          </p:nvPr>
        </p:nvSpPr>
        <p:spPr/>
        <p:txBody>
          <a:bodyPr/>
          <a:lstStyle/>
          <a:p>
            <a:fld id="{C2215682-23BE-45C2-A760-61B6432B5676}" type="datetimeFigureOut">
              <a:rPr lang="sk-SK" smtClean="0"/>
              <a:t>25. 2. 2016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201471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C2215682-23BE-45C2-A760-61B6432B5676}" type="datetimeFigureOut">
              <a:rPr lang="sk-SK" smtClean="0"/>
              <a:t>25. 2. 2016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293974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k-S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C2215682-23BE-45C2-A760-61B6432B5676}" type="datetimeFigureOut">
              <a:rPr lang="sk-SK" smtClean="0"/>
              <a:t>25. 2. 2016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332700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10"/>
          </p:nvPr>
        </p:nvSpPr>
        <p:spPr/>
        <p:txBody>
          <a:bodyPr/>
          <a:lstStyle/>
          <a:p>
            <a:fld id="{C2215682-23BE-45C2-A760-61B6432B5676}" type="datetimeFigureOut">
              <a:rPr lang="sk-SK" smtClean="0"/>
              <a:t>25. 2. 2016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276093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k-S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15682-23BE-45C2-A760-61B6432B5676}" type="datetimeFigureOut">
              <a:rPr lang="sk-SK" smtClean="0"/>
              <a:t>25. 2. 2016</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2955021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Date Placeholder 4"/>
          <p:cNvSpPr>
            <a:spLocks noGrp="1"/>
          </p:cNvSpPr>
          <p:nvPr>
            <p:ph type="dt" sz="half" idx="10"/>
          </p:nvPr>
        </p:nvSpPr>
        <p:spPr/>
        <p:txBody>
          <a:bodyPr/>
          <a:lstStyle/>
          <a:p>
            <a:fld id="{C2215682-23BE-45C2-A760-61B6432B5676}" type="datetimeFigureOut">
              <a:rPr lang="sk-SK" smtClean="0"/>
              <a:t>25. 2. 2016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221607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k-S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7" name="Date Placeholder 6"/>
          <p:cNvSpPr>
            <a:spLocks noGrp="1"/>
          </p:cNvSpPr>
          <p:nvPr>
            <p:ph type="dt" sz="half" idx="10"/>
          </p:nvPr>
        </p:nvSpPr>
        <p:spPr/>
        <p:txBody>
          <a:bodyPr/>
          <a:lstStyle/>
          <a:p>
            <a:fld id="{C2215682-23BE-45C2-A760-61B6432B5676}" type="datetimeFigureOut">
              <a:rPr lang="sk-SK" smtClean="0"/>
              <a:t>25. 2. 2016</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438518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k-SK"/>
          </a:p>
        </p:txBody>
      </p:sp>
      <p:sp>
        <p:nvSpPr>
          <p:cNvPr id="3" name="Date Placeholder 2"/>
          <p:cNvSpPr>
            <a:spLocks noGrp="1"/>
          </p:cNvSpPr>
          <p:nvPr>
            <p:ph type="dt" sz="half" idx="10"/>
          </p:nvPr>
        </p:nvSpPr>
        <p:spPr/>
        <p:txBody>
          <a:bodyPr/>
          <a:lstStyle/>
          <a:p>
            <a:fld id="{C2215682-23BE-45C2-A760-61B6432B5676}" type="datetimeFigureOut">
              <a:rPr lang="sk-SK" smtClean="0"/>
              <a:t>25. 2. 2016</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3024004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15682-23BE-45C2-A760-61B6432B5676}" type="datetimeFigureOut">
              <a:rPr lang="sk-SK" smtClean="0"/>
              <a:t>25. 2. 2016</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877697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k-S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15682-23BE-45C2-A760-61B6432B5676}" type="datetimeFigureOut">
              <a:rPr lang="sk-SK" smtClean="0"/>
              <a:t>25. 2. 2016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65256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k-S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15682-23BE-45C2-A760-61B6432B5676}" type="datetimeFigureOut">
              <a:rPr lang="sk-SK" smtClean="0"/>
              <a:t>25. 2. 2016</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9BEFA915-5599-46C9-82EC-B5E8B46A8735}" type="slidenum">
              <a:rPr lang="sk-SK" smtClean="0"/>
              <a:t>‹#›</a:t>
            </a:fld>
            <a:endParaRPr lang="sk-SK"/>
          </a:p>
        </p:txBody>
      </p:sp>
    </p:spTree>
    <p:extLst>
      <p:ext uri="{BB962C8B-B14F-4D97-AF65-F5344CB8AC3E}">
        <p14:creationId xmlns:p14="http://schemas.microsoft.com/office/powerpoint/2010/main" val="149701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k-S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k-S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215682-23BE-45C2-A760-61B6432B5676}" type="datetimeFigureOut">
              <a:rPr lang="sk-SK" smtClean="0"/>
              <a:t>25. 2. 2016</a:t>
            </a:fld>
            <a:endParaRPr lang="sk-S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FA915-5599-46C9-82EC-B5E8B46A8735}" type="slidenum">
              <a:rPr lang="sk-SK" smtClean="0"/>
              <a:t>‹#›</a:t>
            </a:fld>
            <a:endParaRPr lang="sk-SK"/>
          </a:p>
        </p:txBody>
      </p:sp>
    </p:spTree>
    <p:extLst>
      <p:ext uri="{BB962C8B-B14F-4D97-AF65-F5344CB8AC3E}">
        <p14:creationId xmlns:p14="http://schemas.microsoft.com/office/powerpoint/2010/main" val="624399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7"/>
            <a:ext cx="7772400" cy="1827634"/>
          </a:xfrm>
        </p:spPr>
        <p:txBody>
          <a:bodyPr>
            <a:normAutofit fontScale="90000"/>
          </a:bodyPr>
          <a:lstStyle/>
          <a:p>
            <a:r>
              <a:rPr lang="en-US" dirty="0"/>
              <a:t>What explains Immigrant-Native gaps in European </a:t>
            </a:r>
            <a:r>
              <a:rPr lang="en-US" dirty="0" err="1"/>
              <a:t>Labour</a:t>
            </a:r>
            <a:r>
              <a:rPr lang="en-US" dirty="0"/>
              <a:t> Markets: The role of institutions</a:t>
            </a:r>
            <a:endParaRPr lang="sk-SK" dirty="0"/>
          </a:p>
        </p:txBody>
      </p:sp>
      <p:sp>
        <p:nvSpPr>
          <p:cNvPr id="3" name="Subtitle 2"/>
          <p:cNvSpPr>
            <a:spLocks noGrp="1"/>
          </p:cNvSpPr>
          <p:nvPr>
            <p:ph type="subTitle" idx="1"/>
          </p:nvPr>
        </p:nvSpPr>
        <p:spPr>
          <a:xfrm>
            <a:off x="1371600" y="3886200"/>
            <a:ext cx="6400800" cy="1487016"/>
          </a:xfrm>
        </p:spPr>
        <p:txBody>
          <a:bodyPr>
            <a:normAutofit fontScale="92500" lnSpcReduction="20000"/>
          </a:bodyPr>
          <a:lstStyle/>
          <a:p>
            <a:pPr>
              <a:lnSpc>
                <a:spcPct val="120000"/>
              </a:lnSpc>
            </a:pPr>
            <a:r>
              <a:rPr lang="sk-SK" dirty="0"/>
              <a:t>Martin </a:t>
            </a:r>
            <a:r>
              <a:rPr lang="sk-SK" dirty="0" err="1"/>
              <a:t>Guzi</a:t>
            </a:r>
            <a:r>
              <a:rPr lang="sk-SK" dirty="0"/>
              <a:t> </a:t>
            </a:r>
            <a:r>
              <a:rPr lang="en-US" dirty="0" smtClean="0"/>
              <a:t/>
            </a:r>
            <a:br>
              <a:rPr lang="en-US" dirty="0" smtClean="0"/>
            </a:br>
            <a:r>
              <a:rPr lang="sk-SK" dirty="0" smtClean="0"/>
              <a:t>Martin </a:t>
            </a:r>
            <a:r>
              <a:rPr lang="sk-SK" dirty="0"/>
              <a:t>Kahanec</a:t>
            </a:r>
            <a:r>
              <a:rPr lang="en-US" dirty="0"/>
              <a:t/>
            </a:r>
            <a:br>
              <a:rPr lang="en-US" dirty="0"/>
            </a:br>
            <a:r>
              <a:rPr lang="sk-SK" dirty="0"/>
              <a:t>Lucia M</a:t>
            </a:r>
            <a:r>
              <a:rPr lang="en-US" dirty="0"/>
              <a:t>y</a:t>
            </a:r>
            <a:r>
              <a:rPr lang="sk-SK" dirty="0" err="1"/>
              <a:t>tná</a:t>
            </a:r>
            <a:r>
              <a:rPr lang="sk-SK" dirty="0"/>
              <a:t> </a:t>
            </a:r>
            <a:r>
              <a:rPr lang="sk-SK" dirty="0" smtClean="0"/>
              <a:t>Kureková</a:t>
            </a:r>
            <a:endParaRPr lang="sk-SK" dirty="0"/>
          </a:p>
        </p:txBody>
      </p:sp>
      <p:sp>
        <p:nvSpPr>
          <p:cNvPr id="4" name="TextBox 3"/>
          <p:cNvSpPr txBox="1"/>
          <p:nvPr/>
        </p:nvSpPr>
        <p:spPr>
          <a:xfrm>
            <a:off x="179512" y="6023029"/>
            <a:ext cx="8784976" cy="646331"/>
          </a:xfrm>
          <a:prstGeom prst="rect">
            <a:avLst/>
          </a:prstGeom>
          <a:noFill/>
        </p:spPr>
        <p:txBody>
          <a:bodyPr wrap="square" rtlCol="0">
            <a:spAutoFit/>
          </a:bodyPr>
          <a:lstStyle/>
          <a:p>
            <a:pPr algn="ctr"/>
            <a:r>
              <a:rPr lang="en-US" dirty="0" smtClean="0"/>
              <a:t>FIW-Workshop: Trade</a:t>
            </a:r>
            <a:r>
              <a:rPr lang="en-US" dirty="0"/>
              <a:t>, Migration and Labor Market Outcomes</a:t>
            </a:r>
          </a:p>
          <a:p>
            <a:pPr algn="ctr"/>
            <a:r>
              <a:rPr lang="en-US" dirty="0" smtClean="0"/>
              <a:t>WIFO, 2016</a:t>
            </a:r>
            <a:endParaRPr lang="sk-SK" dirty="0"/>
          </a:p>
        </p:txBody>
      </p:sp>
      <p:pic>
        <p:nvPicPr>
          <p:cNvPr id="6" name="Obrázek 1"/>
          <p:cNvPicPr/>
          <p:nvPr/>
        </p:nvPicPr>
        <p:blipFill>
          <a:blip r:embed="rId3">
            <a:extLst>
              <a:ext uri="{28A0092B-C50C-407E-A947-70E740481C1C}">
                <a14:useLocalDpi xmlns:a14="http://schemas.microsoft.com/office/drawing/2010/main" val="0"/>
              </a:ext>
            </a:extLst>
          </a:blip>
          <a:stretch>
            <a:fillRect/>
          </a:stretch>
        </p:blipFill>
        <p:spPr>
          <a:xfrm>
            <a:off x="368152" y="175586"/>
            <a:ext cx="2908300" cy="1165860"/>
          </a:xfrm>
          <a:prstGeom prst="rect">
            <a:avLst/>
          </a:prstGeom>
        </p:spPr>
      </p:pic>
    </p:spTree>
    <p:extLst>
      <p:ext uri="{BB962C8B-B14F-4D97-AF65-F5344CB8AC3E}">
        <p14:creationId xmlns:p14="http://schemas.microsoft.com/office/powerpoint/2010/main" val="1487659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factors</a:t>
            </a:r>
            <a:endParaRPr lang="sk-SK" dirty="0"/>
          </a:p>
        </p:txBody>
      </p:sp>
      <p:sp>
        <p:nvSpPr>
          <p:cNvPr id="3" name="Content Placeholder 2"/>
          <p:cNvSpPr>
            <a:spLocks noGrp="1"/>
          </p:cNvSpPr>
          <p:nvPr>
            <p:ph idx="1"/>
          </p:nvPr>
        </p:nvSpPr>
        <p:spPr/>
        <p:txBody>
          <a:bodyPr/>
          <a:lstStyle/>
          <a:p>
            <a:r>
              <a:rPr lang="en-US" dirty="0" smtClean="0"/>
              <a:t>the composition of immigrant population in the receiving countries (diaspora).</a:t>
            </a:r>
          </a:p>
          <a:p>
            <a:r>
              <a:rPr lang="en-US" dirty="0" smtClean="0"/>
              <a:t>Current inflows of immigrants relative to native population</a:t>
            </a:r>
          </a:p>
          <a:p>
            <a:r>
              <a:rPr lang="en-US" dirty="0" smtClean="0"/>
              <a:t>GDP pc, unemployment rate controls for business cycle</a:t>
            </a:r>
          </a:p>
          <a:p>
            <a:endParaRPr lang="sk-SK" dirty="0"/>
          </a:p>
        </p:txBody>
      </p:sp>
    </p:spTree>
    <p:extLst>
      <p:ext uri="{BB962C8B-B14F-4D97-AF65-F5344CB8AC3E}">
        <p14:creationId xmlns:p14="http://schemas.microsoft.com/office/powerpoint/2010/main" val="1289344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Institutional and structural variables</a:t>
            </a:r>
            <a:endParaRPr lang="sk-SK"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074503"/>
              </p:ext>
            </p:extLst>
          </p:nvPr>
        </p:nvGraphicFramePr>
        <p:xfrm>
          <a:off x="1099571" y="1219202"/>
          <a:ext cx="6944857" cy="5287960"/>
        </p:xfrm>
        <a:graphic>
          <a:graphicData uri="http://schemas.openxmlformats.org/drawingml/2006/table">
            <a:tbl>
              <a:tblPr>
                <a:tableStyleId>{3B4B98B0-60AC-42C2-AFA5-B58CD77FA1E5}</a:tableStyleId>
              </a:tblPr>
              <a:tblGrid>
                <a:gridCol w="3327194"/>
                <a:gridCol w="862605"/>
                <a:gridCol w="985836"/>
                <a:gridCol w="884611"/>
                <a:gridCol w="884611"/>
              </a:tblGrid>
              <a:tr h="264398">
                <a:tc>
                  <a:txBody>
                    <a:bodyPr/>
                    <a:lstStyle/>
                    <a:p>
                      <a:pPr algn="l" fontAlgn="b"/>
                      <a:endParaRPr lang="sk-SK" sz="1500" b="0" i="0" u="none" strike="noStrike" dirty="0">
                        <a:solidFill>
                          <a:srgbClr val="000000"/>
                        </a:solidFill>
                        <a:effectLst/>
                        <a:latin typeface="Calibri"/>
                      </a:endParaRPr>
                    </a:p>
                  </a:txBody>
                  <a:tcPr marL="0" marR="0" marT="0" marB="0" anchor="b"/>
                </a:tc>
                <a:tc>
                  <a:txBody>
                    <a:bodyPr/>
                    <a:lstStyle/>
                    <a:p>
                      <a:pPr algn="ctr" fontAlgn="b"/>
                      <a:r>
                        <a:rPr lang="sk-SK" sz="1500" u="none" strike="noStrike">
                          <a:effectLst/>
                        </a:rPr>
                        <a:t>min</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max</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mean</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sd</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Union density</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5.65</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77.71</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30.04</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19.41</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Collective bargaining coverage</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14.49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100.00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65.58</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26.46</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EPL - regular contract</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1.03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4.42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2.39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0.63</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EPL - temporary contract</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0.38</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3.75</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1.76</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0.91</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 GDP in agriculture</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6.05</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2.20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1.15</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 GDP in manufacturing</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12.13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39.03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27.12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5.78</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 GDP in service</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57.08</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87.53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70.68</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6.36</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Export as % of GDP</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19.30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181.80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59.63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33.41</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The share of VET</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0.01</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0.52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0.28</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0.10</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en-US" sz="1500" u="none" strike="noStrike">
                          <a:effectLst/>
                        </a:rPr>
                        <a:t>OECD active labor market policy % GDP</a:t>
                      </a:r>
                      <a:endParaRPr lang="en-US"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0.05</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1.96</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0.64</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0.38</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OECD social public expenditure % GDP</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12.70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32.00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23.62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4.18</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Migration rate from EU-15</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0.01</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dirty="0">
                          <a:effectLst/>
                        </a:rPr>
                        <a:t>0.84</a:t>
                      </a:r>
                      <a:endParaRPr lang="sk-SK" sz="1500" b="0" i="0" u="none" strike="noStrike" dirty="0">
                        <a:solidFill>
                          <a:srgbClr val="000000"/>
                        </a:solidFill>
                        <a:effectLst/>
                        <a:latin typeface="Calibri"/>
                      </a:endParaRPr>
                    </a:p>
                  </a:txBody>
                  <a:tcPr marL="0" marR="0" marT="0" marB="0" anchor="b"/>
                </a:tc>
                <a:tc>
                  <a:txBody>
                    <a:bodyPr/>
                    <a:lstStyle/>
                    <a:p>
                      <a:pPr algn="ctr" fontAlgn="b"/>
                      <a:r>
                        <a:rPr lang="sk-SK" sz="1500" u="none" strike="noStrike">
                          <a:effectLst/>
                        </a:rPr>
                        <a:t>0.23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0.18</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Migration rate from EU-12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0.83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0.23</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en-US" sz="1500" u="none" strike="noStrike">
                          <a:effectLst/>
                        </a:rPr>
                        <a:t>Migration rate from other Europe</a:t>
                      </a:r>
                      <a:endParaRPr lang="en-US"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0.01</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0.92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0.22</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Migration rate from Africa</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0.54</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0.17</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0.14</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Migration rate from Asia</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0.08</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0.07</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en-US" sz="1500" u="none" strike="noStrike">
                          <a:effectLst/>
                        </a:rPr>
                        <a:t>Inflow of immigrants, per 1000</a:t>
                      </a:r>
                      <a:endParaRPr lang="en-US"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0.46</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37.33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7.71</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7.36</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Per-capita GDP</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18292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97410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37276</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14578</a:t>
                      </a:r>
                      <a:endParaRPr lang="sk-SK" sz="1500" b="0" i="0" u="none" strike="noStrike">
                        <a:solidFill>
                          <a:srgbClr val="000000"/>
                        </a:solidFill>
                        <a:effectLst/>
                        <a:latin typeface="Calibri"/>
                      </a:endParaRPr>
                    </a:p>
                  </a:txBody>
                  <a:tcPr marL="0" marR="0" marT="0" marB="0" anchor="b"/>
                </a:tc>
              </a:tr>
              <a:tr h="264398">
                <a:tc>
                  <a:txBody>
                    <a:bodyPr/>
                    <a:lstStyle/>
                    <a:p>
                      <a:pPr algn="l" fontAlgn="b"/>
                      <a:r>
                        <a:rPr lang="sk-SK" sz="1500" u="none" strike="noStrike">
                          <a:effectLst/>
                        </a:rPr>
                        <a:t>Unemployment rate</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2.80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26.30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8.44</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dirty="0">
                          <a:effectLst/>
                        </a:rPr>
                        <a:t>4.02</a:t>
                      </a:r>
                      <a:endParaRPr lang="sk-SK" sz="1500" b="0" i="0" u="none" strike="noStrike" dirty="0">
                        <a:solidFill>
                          <a:srgbClr val="000000"/>
                        </a:solidFill>
                        <a:effectLst/>
                        <a:latin typeface="Calibri"/>
                      </a:endParaRPr>
                    </a:p>
                  </a:txBody>
                  <a:tcPr marL="0" marR="0" marT="0" marB="0" anchor="b"/>
                </a:tc>
              </a:tr>
            </a:tbl>
          </a:graphicData>
        </a:graphic>
      </p:graphicFrame>
      <p:sp>
        <p:nvSpPr>
          <p:cNvPr id="5" name="Content Placeholder 2"/>
          <p:cNvSpPr txBox="1">
            <a:spLocks/>
          </p:cNvSpPr>
          <p:nvPr/>
        </p:nvSpPr>
        <p:spPr>
          <a:xfrm>
            <a:off x="611560" y="6481526"/>
            <a:ext cx="6336704" cy="75294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smtClean="0"/>
              <a:t>Source: ICTWSS, OECD, Eurostat, </a:t>
            </a:r>
            <a:r>
              <a:rPr lang="en-US" sz="1200" dirty="0" err="1" smtClean="0"/>
              <a:t>Unesco</a:t>
            </a:r>
            <a:r>
              <a:rPr lang="en-US" sz="1200" dirty="0" smtClean="0"/>
              <a:t>, World Bank (2004-2013</a:t>
            </a:r>
            <a:r>
              <a:rPr lang="en-US" sz="1200" dirty="0"/>
              <a:t>, 19 </a:t>
            </a:r>
            <a:r>
              <a:rPr lang="en-US" sz="1200" dirty="0" smtClean="0"/>
              <a:t>countries)</a:t>
            </a:r>
            <a:endParaRPr lang="sk-SK" sz="1200" dirty="0"/>
          </a:p>
        </p:txBody>
      </p:sp>
    </p:spTree>
    <p:extLst>
      <p:ext uri="{BB962C8B-B14F-4D97-AF65-F5344CB8AC3E}">
        <p14:creationId xmlns:p14="http://schemas.microsoft.com/office/powerpoint/2010/main" val="844611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Methodology</a:t>
            </a:r>
            <a:endParaRPr lang="sk-SK"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r>
                  <a:rPr lang="en-US" sz="2800" i="1" dirty="0" smtClean="0"/>
                  <a:t>1</a:t>
                </a:r>
                <a:r>
                  <a:rPr lang="en-US" sz="2800" i="1" baseline="30000" dirty="0" smtClean="0"/>
                  <a:t>st</a:t>
                </a:r>
                <a:r>
                  <a:rPr lang="en-US" sz="2800" i="1" dirty="0" smtClean="0"/>
                  <a:t> Stage</a:t>
                </a:r>
              </a:p>
              <a:p>
                <a:pPr marL="0" indent="0" algn="ctr">
                  <a:buNone/>
                </a:pPr>
                <a14:m>
                  <m:oMath xmlns:m="http://schemas.openxmlformats.org/officeDocument/2006/math">
                    <m:sSub>
                      <m:sSubPr>
                        <m:ctrlPr>
                          <a:rPr lang="sk-SK" sz="2800" i="1">
                            <a:latin typeface="Cambria Math"/>
                          </a:rPr>
                        </m:ctrlPr>
                      </m:sSubPr>
                      <m:e>
                        <m:r>
                          <a:rPr lang="en-US" sz="2800" i="1">
                            <a:latin typeface="Cambria Math"/>
                          </a:rPr>
                          <m:t>𝑌</m:t>
                        </m:r>
                      </m:e>
                      <m:sub>
                        <m:r>
                          <a:rPr lang="en-US" sz="2800" i="1">
                            <a:latin typeface="Cambria Math"/>
                          </a:rPr>
                          <m:t>𝑛</m:t>
                        </m:r>
                      </m:sub>
                    </m:sSub>
                    <m:r>
                      <a:rPr lang="en-US" sz="2800" i="1">
                        <a:latin typeface="Cambria Math"/>
                      </a:rPr>
                      <m:t>=</m:t>
                    </m:r>
                    <m:sSub>
                      <m:sSubPr>
                        <m:ctrlPr>
                          <a:rPr lang="sk-SK" sz="2800" i="1">
                            <a:latin typeface="Cambria Math"/>
                          </a:rPr>
                        </m:ctrlPr>
                      </m:sSubPr>
                      <m:e>
                        <m:r>
                          <a:rPr lang="en-US" sz="2800" i="1">
                            <a:latin typeface="Cambria Math"/>
                          </a:rPr>
                          <m:t>𝛼</m:t>
                        </m:r>
                      </m:e>
                      <m:sub>
                        <m:r>
                          <a:rPr lang="en-US" sz="2800" i="1">
                            <a:latin typeface="Cambria Math"/>
                          </a:rPr>
                          <m:t>𝑛</m:t>
                        </m:r>
                      </m:sub>
                    </m:sSub>
                    <m:r>
                      <a:rPr lang="en-US" sz="2800" i="1">
                        <a:latin typeface="Cambria Math"/>
                      </a:rPr>
                      <m:t>+</m:t>
                    </m:r>
                    <m:sSubSup>
                      <m:sSubSupPr>
                        <m:ctrlPr>
                          <a:rPr lang="sk-SK" sz="2800" i="1">
                            <a:latin typeface="Cambria Math"/>
                          </a:rPr>
                        </m:ctrlPr>
                      </m:sSubSupPr>
                      <m:e>
                        <m:r>
                          <a:rPr lang="en-US" sz="2800" i="1">
                            <a:latin typeface="Cambria Math"/>
                          </a:rPr>
                          <m:t>𝑋</m:t>
                        </m:r>
                      </m:e>
                      <m:sub>
                        <m:r>
                          <a:rPr lang="en-US" sz="2800" i="1">
                            <a:latin typeface="Cambria Math"/>
                          </a:rPr>
                          <m:t>𝑛</m:t>
                        </m:r>
                      </m:sub>
                      <m:sup>
                        <m:r>
                          <a:rPr lang="en-US" sz="2800" i="1">
                            <a:latin typeface="Cambria Math"/>
                          </a:rPr>
                          <m:t>′</m:t>
                        </m:r>
                      </m:sup>
                    </m:sSubSup>
                    <m:sSub>
                      <m:sSubPr>
                        <m:ctrlPr>
                          <a:rPr lang="sk-SK" sz="2800" i="1">
                            <a:latin typeface="Cambria Math"/>
                          </a:rPr>
                        </m:ctrlPr>
                      </m:sSubPr>
                      <m:e>
                        <m:r>
                          <a:rPr lang="en-US" sz="2800" i="1">
                            <a:latin typeface="Cambria Math"/>
                          </a:rPr>
                          <m:t>𝛽</m:t>
                        </m:r>
                      </m:e>
                      <m:sub>
                        <m:r>
                          <a:rPr lang="en-US" sz="2800" i="1">
                            <a:latin typeface="Cambria Math"/>
                          </a:rPr>
                          <m:t>𝑛</m:t>
                        </m:r>
                      </m:sub>
                    </m:sSub>
                    <m:r>
                      <a:rPr lang="en-US" sz="2800" i="1">
                        <a:latin typeface="Cambria Math"/>
                      </a:rPr>
                      <m:t>+</m:t>
                    </m:r>
                    <m:sSub>
                      <m:sSubPr>
                        <m:ctrlPr>
                          <a:rPr lang="sk-SK" sz="2800" i="1">
                            <a:latin typeface="Cambria Math"/>
                          </a:rPr>
                        </m:ctrlPr>
                      </m:sSubPr>
                      <m:e>
                        <m:r>
                          <a:rPr lang="en-US" sz="2800" i="1">
                            <a:latin typeface="Cambria Math"/>
                          </a:rPr>
                          <m:t>𝜀</m:t>
                        </m:r>
                      </m:e>
                      <m:sub>
                        <m:r>
                          <a:rPr lang="en-US" sz="2800" i="1">
                            <a:latin typeface="Cambria Math"/>
                          </a:rPr>
                          <m:t>𝑛</m:t>
                        </m:r>
                      </m:sub>
                    </m:sSub>
                    <m:r>
                      <a:rPr lang="en-US" sz="2800" i="1" smtClean="0">
                        <a:latin typeface="Cambria Math"/>
                      </a:rPr>
                      <m:t>,</m:t>
                    </m:r>
                  </m:oMath>
                </a14:m>
                <a:r>
                  <a:rPr lang="en-US" sz="2800" dirty="0" smtClean="0"/>
                  <a:t> for natives</a:t>
                </a:r>
                <a:endParaRPr lang="sk-SK" sz="2800" dirty="0"/>
              </a:p>
              <a:p>
                <a:pPr marL="0" indent="0" algn="ctr">
                  <a:buNone/>
                </a:pPr>
                <a14:m>
                  <m:oMath xmlns:m="http://schemas.openxmlformats.org/officeDocument/2006/math">
                    <m:sSub>
                      <m:sSubPr>
                        <m:ctrlPr>
                          <a:rPr lang="sk-SK" sz="2800" i="1">
                            <a:latin typeface="Cambria Math"/>
                          </a:rPr>
                        </m:ctrlPr>
                      </m:sSubPr>
                      <m:e>
                        <m:r>
                          <a:rPr lang="en-US" sz="2800" i="1">
                            <a:latin typeface="Cambria Math"/>
                          </a:rPr>
                          <m:t>𝑌</m:t>
                        </m:r>
                      </m:e>
                      <m:sub>
                        <m:r>
                          <a:rPr lang="en-US" sz="2800" i="1">
                            <a:latin typeface="Cambria Math"/>
                          </a:rPr>
                          <m:t>𝑚</m:t>
                        </m:r>
                      </m:sub>
                    </m:sSub>
                    <m:r>
                      <a:rPr lang="en-US" sz="2800" i="1">
                        <a:latin typeface="Cambria Math"/>
                      </a:rPr>
                      <m:t>=</m:t>
                    </m:r>
                    <m:sSub>
                      <m:sSubPr>
                        <m:ctrlPr>
                          <a:rPr lang="sk-SK" sz="2800" i="1">
                            <a:latin typeface="Cambria Math"/>
                          </a:rPr>
                        </m:ctrlPr>
                      </m:sSubPr>
                      <m:e>
                        <m:r>
                          <a:rPr lang="en-US" sz="2800" i="1">
                            <a:latin typeface="Cambria Math"/>
                          </a:rPr>
                          <m:t>𝛼</m:t>
                        </m:r>
                      </m:e>
                      <m:sub>
                        <m:r>
                          <a:rPr lang="en-US" sz="2800" i="1">
                            <a:latin typeface="Cambria Math"/>
                          </a:rPr>
                          <m:t>𝑚</m:t>
                        </m:r>
                      </m:sub>
                    </m:sSub>
                    <m:r>
                      <a:rPr lang="en-US" sz="2800" i="1">
                        <a:latin typeface="Cambria Math"/>
                      </a:rPr>
                      <m:t>+</m:t>
                    </m:r>
                    <m:sSubSup>
                      <m:sSubSupPr>
                        <m:ctrlPr>
                          <a:rPr lang="sk-SK" sz="2800" i="1">
                            <a:latin typeface="Cambria Math"/>
                          </a:rPr>
                        </m:ctrlPr>
                      </m:sSubSupPr>
                      <m:e>
                        <m:r>
                          <a:rPr lang="en-US" sz="2800" i="1">
                            <a:latin typeface="Cambria Math"/>
                          </a:rPr>
                          <m:t>𝑋</m:t>
                        </m:r>
                      </m:e>
                      <m:sub>
                        <m:r>
                          <a:rPr lang="en-US" sz="2800" i="1">
                            <a:latin typeface="Cambria Math"/>
                          </a:rPr>
                          <m:t>𝑚</m:t>
                        </m:r>
                      </m:sub>
                      <m:sup>
                        <m:r>
                          <a:rPr lang="en-US" sz="2800" i="1">
                            <a:latin typeface="Cambria Math"/>
                          </a:rPr>
                          <m:t>′</m:t>
                        </m:r>
                      </m:sup>
                    </m:sSubSup>
                    <m:sSub>
                      <m:sSubPr>
                        <m:ctrlPr>
                          <a:rPr lang="sk-SK" sz="2800" i="1">
                            <a:latin typeface="Cambria Math"/>
                          </a:rPr>
                        </m:ctrlPr>
                      </m:sSubPr>
                      <m:e>
                        <m:r>
                          <a:rPr lang="en-US" sz="2800" i="1">
                            <a:latin typeface="Cambria Math"/>
                          </a:rPr>
                          <m:t>𝛽</m:t>
                        </m:r>
                      </m:e>
                      <m:sub>
                        <m:r>
                          <a:rPr lang="en-US" sz="2800" i="1">
                            <a:latin typeface="Cambria Math"/>
                          </a:rPr>
                          <m:t>𝑚</m:t>
                        </m:r>
                      </m:sub>
                    </m:sSub>
                    <m:r>
                      <a:rPr lang="en-US" sz="2800" i="1">
                        <a:latin typeface="Cambria Math"/>
                      </a:rPr>
                      <m:t>+</m:t>
                    </m:r>
                    <m:sSub>
                      <m:sSubPr>
                        <m:ctrlPr>
                          <a:rPr lang="sk-SK" sz="2800" i="1">
                            <a:latin typeface="Cambria Math"/>
                          </a:rPr>
                        </m:ctrlPr>
                      </m:sSubPr>
                      <m:e>
                        <m:r>
                          <a:rPr lang="en-US" sz="2800" i="1">
                            <a:latin typeface="Cambria Math"/>
                          </a:rPr>
                          <m:t>𝜀</m:t>
                        </m:r>
                      </m:e>
                      <m:sub>
                        <m:r>
                          <a:rPr lang="en-US" sz="2800" i="1">
                            <a:latin typeface="Cambria Math"/>
                          </a:rPr>
                          <m:t>𝑚</m:t>
                        </m:r>
                      </m:sub>
                    </m:sSub>
                    <m:r>
                      <a:rPr lang="en-US" sz="2800" i="1">
                        <a:latin typeface="Cambria Math"/>
                      </a:rPr>
                      <m:t>, </m:t>
                    </m:r>
                  </m:oMath>
                </a14:m>
                <a:r>
                  <a:rPr lang="en-US" sz="2800" dirty="0" smtClean="0"/>
                  <a:t>for immigrants</a:t>
                </a:r>
              </a:p>
              <a:p>
                <a:pPr marL="0" indent="0" algn="ctr">
                  <a:buNone/>
                </a:pPr>
                <a:r>
                  <a:rPr lang="en-US" sz="2800" dirty="0" smtClean="0"/>
                  <a:t>Oaxaca-Blinder-Yun decomposition</a:t>
                </a:r>
              </a:p>
              <a:p>
                <a:pPr marL="0" indent="0">
                  <a:buNone/>
                </a:pPr>
                <a14:m>
                  <m:oMathPara xmlns:m="http://schemas.openxmlformats.org/officeDocument/2006/math">
                    <m:oMathParaPr>
                      <m:jc m:val="centerGroup"/>
                    </m:oMathParaPr>
                    <m:oMath xmlns:m="http://schemas.openxmlformats.org/officeDocument/2006/math">
                      <m:sSub>
                        <m:sSubPr>
                          <m:ctrlPr>
                            <a:rPr lang="sk-SK" sz="2800" i="1">
                              <a:latin typeface="Cambria Math"/>
                            </a:rPr>
                          </m:ctrlPr>
                        </m:sSubPr>
                        <m:e>
                          <m:acc>
                            <m:accPr>
                              <m:chr m:val="̅"/>
                              <m:ctrlPr>
                                <a:rPr lang="sk-SK" sz="2800" i="1" smtClean="0">
                                  <a:latin typeface="Cambria Math"/>
                                </a:rPr>
                              </m:ctrlPr>
                            </m:accPr>
                            <m:e>
                              <m:r>
                                <a:rPr lang="en-US" sz="2800" i="1">
                                  <a:latin typeface="Cambria Math"/>
                                </a:rPr>
                                <m:t>𝑌</m:t>
                              </m:r>
                            </m:e>
                          </m:acc>
                        </m:e>
                        <m:sub>
                          <m:r>
                            <a:rPr lang="en-US" sz="2800" i="1">
                              <a:latin typeface="Cambria Math"/>
                            </a:rPr>
                            <m:t>𝑛</m:t>
                          </m:r>
                        </m:sub>
                      </m:sSub>
                      <m:r>
                        <a:rPr lang="en-US" sz="2800" i="1">
                          <a:latin typeface="Cambria Math"/>
                        </a:rPr>
                        <m:t>−</m:t>
                      </m:r>
                      <m:sSub>
                        <m:sSubPr>
                          <m:ctrlPr>
                            <a:rPr lang="sk-SK" sz="2800" i="1">
                              <a:latin typeface="Cambria Math"/>
                            </a:rPr>
                          </m:ctrlPr>
                        </m:sSubPr>
                        <m:e>
                          <m:acc>
                            <m:accPr>
                              <m:chr m:val="̅"/>
                              <m:ctrlPr>
                                <a:rPr lang="sk-SK" sz="2800" i="1">
                                  <a:latin typeface="Cambria Math"/>
                                </a:rPr>
                              </m:ctrlPr>
                            </m:accPr>
                            <m:e>
                              <m:r>
                                <a:rPr lang="en-US" sz="2800" i="1">
                                  <a:latin typeface="Cambria Math"/>
                                </a:rPr>
                                <m:t>𝑌</m:t>
                              </m:r>
                            </m:e>
                          </m:acc>
                        </m:e>
                        <m:sub>
                          <m:r>
                            <a:rPr lang="en-US" sz="2800" i="1">
                              <a:latin typeface="Cambria Math"/>
                            </a:rPr>
                            <m:t>𝑚</m:t>
                          </m:r>
                        </m:sub>
                      </m:sSub>
                      <m:r>
                        <a:rPr lang="en-US" sz="2800" i="1">
                          <a:latin typeface="Cambria Math"/>
                        </a:rPr>
                        <m:t>=</m:t>
                      </m:r>
                      <m:d>
                        <m:dPr>
                          <m:ctrlPr>
                            <a:rPr lang="sk-SK" sz="2800" i="1">
                              <a:latin typeface="Cambria Math"/>
                            </a:rPr>
                          </m:ctrlPr>
                        </m:dPr>
                        <m:e>
                          <m:sSub>
                            <m:sSubPr>
                              <m:ctrlPr>
                                <a:rPr lang="sk-SK" sz="2800" i="1">
                                  <a:latin typeface="Cambria Math"/>
                                </a:rPr>
                              </m:ctrlPr>
                            </m:sSubPr>
                            <m:e>
                              <m:acc>
                                <m:accPr>
                                  <m:chr m:val="̅"/>
                                  <m:ctrlPr>
                                    <a:rPr lang="sk-SK" sz="2800" i="1">
                                      <a:latin typeface="Cambria Math"/>
                                    </a:rPr>
                                  </m:ctrlPr>
                                </m:accPr>
                                <m:e>
                                  <m:r>
                                    <a:rPr lang="en-US" sz="2800" i="1">
                                      <a:latin typeface="Cambria Math"/>
                                    </a:rPr>
                                    <m:t>𝑋</m:t>
                                  </m:r>
                                </m:e>
                              </m:acc>
                            </m:e>
                            <m:sub>
                              <m:r>
                                <a:rPr lang="en-US" sz="2800" i="1">
                                  <a:latin typeface="Cambria Math"/>
                                </a:rPr>
                                <m:t>𝑛</m:t>
                              </m:r>
                            </m:sub>
                          </m:sSub>
                          <m:r>
                            <a:rPr lang="en-US" sz="2800" i="1">
                              <a:latin typeface="Cambria Math"/>
                            </a:rPr>
                            <m:t>−</m:t>
                          </m:r>
                          <m:sSub>
                            <m:sSubPr>
                              <m:ctrlPr>
                                <a:rPr lang="sk-SK" sz="2800" i="1">
                                  <a:latin typeface="Cambria Math"/>
                                </a:rPr>
                              </m:ctrlPr>
                            </m:sSubPr>
                            <m:e>
                              <m:acc>
                                <m:accPr>
                                  <m:chr m:val="̅"/>
                                  <m:ctrlPr>
                                    <a:rPr lang="sk-SK" sz="2800" i="1">
                                      <a:latin typeface="Cambria Math"/>
                                    </a:rPr>
                                  </m:ctrlPr>
                                </m:accPr>
                                <m:e>
                                  <m:r>
                                    <a:rPr lang="en-US" sz="2800" i="1">
                                      <a:latin typeface="Cambria Math"/>
                                    </a:rPr>
                                    <m:t>𝑋</m:t>
                                  </m:r>
                                </m:e>
                              </m:acc>
                            </m:e>
                            <m:sub>
                              <m:r>
                                <a:rPr lang="en-US" sz="2800" i="1">
                                  <a:latin typeface="Cambria Math"/>
                                </a:rPr>
                                <m:t>𝑚</m:t>
                              </m:r>
                            </m:sub>
                          </m:sSub>
                        </m:e>
                      </m:d>
                      <m:sSub>
                        <m:sSubPr>
                          <m:ctrlPr>
                            <a:rPr lang="sk-SK" sz="2800" i="1">
                              <a:latin typeface="Cambria Math"/>
                            </a:rPr>
                          </m:ctrlPr>
                        </m:sSubPr>
                        <m:e>
                          <m:r>
                            <a:rPr lang="en-US" sz="2800" i="1">
                              <a:latin typeface="Cambria Math"/>
                            </a:rPr>
                            <m:t>′</m:t>
                          </m:r>
                          <m:acc>
                            <m:accPr>
                              <m:chr m:val="̂"/>
                              <m:ctrlPr>
                                <a:rPr lang="sk-SK" sz="2800" i="1">
                                  <a:latin typeface="Cambria Math"/>
                                </a:rPr>
                              </m:ctrlPr>
                            </m:accPr>
                            <m:e>
                              <m:r>
                                <a:rPr lang="en-US" sz="2800" i="1">
                                  <a:latin typeface="Cambria Math"/>
                                </a:rPr>
                                <m:t>𝛽</m:t>
                              </m:r>
                            </m:e>
                          </m:acc>
                        </m:e>
                        <m:sub>
                          <m:r>
                            <a:rPr lang="en-US" sz="2800" i="1">
                              <a:latin typeface="Cambria Math"/>
                            </a:rPr>
                            <m:t>𝑛</m:t>
                          </m:r>
                        </m:sub>
                      </m:sSub>
                      <m:r>
                        <a:rPr lang="en-US" sz="2800" i="1">
                          <a:latin typeface="Cambria Math"/>
                        </a:rPr>
                        <m:t>+</m:t>
                      </m:r>
                      <m:sSubSup>
                        <m:sSubSupPr>
                          <m:ctrlPr>
                            <a:rPr lang="sk-SK" sz="2800" i="1">
                              <a:latin typeface="Cambria Math"/>
                            </a:rPr>
                          </m:ctrlPr>
                        </m:sSubSupPr>
                        <m:e>
                          <m:acc>
                            <m:accPr>
                              <m:chr m:val="̅"/>
                              <m:ctrlPr>
                                <a:rPr lang="sk-SK" sz="2800" i="1">
                                  <a:latin typeface="Cambria Math"/>
                                </a:rPr>
                              </m:ctrlPr>
                            </m:accPr>
                            <m:e>
                              <m:r>
                                <a:rPr lang="en-US" sz="2800" i="1">
                                  <a:latin typeface="Cambria Math"/>
                                </a:rPr>
                                <m:t>𝑋</m:t>
                              </m:r>
                            </m:e>
                          </m:acc>
                        </m:e>
                        <m:sub>
                          <m:r>
                            <a:rPr lang="en-US" sz="2800" i="1">
                              <a:latin typeface="Cambria Math"/>
                            </a:rPr>
                            <m:t>𝑚</m:t>
                          </m:r>
                        </m:sub>
                        <m:sup>
                          <m:r>
                            <a:rPr lang="en-US" sz="2800" i="1">
                              <a:latin typeface="Cambria Math"/>
                            </a:rPr>
                            <m:t>′</m:t>
                          </m:r>
                        </m:sup>
                      </m:sSubSup>
                      <m:d>
                        <m:dPr>
                          <m:ctrlPr>
                            <a:rPr lang="sk-SK" sz="2800" i="1">
                              <a:latin typeface="Cambria Math"/>
                            </a:rPr>
                          </m:ctrlPr>
                        </m:dPr>
                        <m:e>
                          <m:sSub>
                            <m:sSubPr>
                              <m:ctrlPr>
                                <a:rPr lang="sk-SK" sz="2800" i="1">
                                  <a:latin typeface="Cambria Math"/>
                                </a:rPr>
                              </m:ctrlPr>
                            </m:sSubPr>
                            <m:e>
                              <m:acc>
                                <m:accPr>
                                  <m:chr m:val="̂"/>
                                  <m:ctrlPr>
                                    <a:rPr lang="sk-SK" sz="2800" i="1">
                                      <a:latin typeface="Cambria Math"/>
                                    </a:rPr>
                                  </m:ctrlPr>
                                </m:accPr>
                                <m:e>
                                  <m:r>
                                    <a:rPr lang="en-US" sz="2800" i="1">
                                      <a:latin typeface="Cambria Math"/>
                                    </a:rPr>
                                    <m:t>𝛽</m:t>
                                  </m:r>
                                </m:e>
                              </m:acc>
                            </m:e>
                            <m:sub>
                              <m:r>
                                <a:rPr lang="en-US" sz="2800" i="1">
                                  <a:latin typeface="Cambria Math"/>
                                </a:rPr>
                                <m:t>𝑛</m:t>
                              </m:r>
                            </m:sub>
                          </m:sSub>
                          <m:r>
                            <a:rPr lang="en-US" sz="2800" i="1">
                              <a:latin typeface="Cambria Math"/>
                            </a:rPr>
                            <m:t>−</m:t>
                          </m:r>
                          <m:sSub>
                            <m:sSubPr>
                              <m:ctrlPr>
                                <a:rPr lang="sk-SK" sz="2800" i="1">
                                  <a:latin typeface="Cambria Math"/>
                                </a:rPr>
                              </m:ctrlPr>
                            </m:sSubPr>
                            <m:e>
                              <m:acc>
                                <m:accPr>
                                  <m:chr m:val="̂"/>
                                  <m:ctrlPr>
                                    <a:rPr lang="sk-SK" sz="2800" i="1">
                                      <a:latin typeface="Cambria Math"/>
                                    </a:rPr>
                                  </m:ctrlPr>
                                </m:accPr>
                                <m:e>
                                  <m:r>
                                    <a:rPr lang="en-US" sz="2800" i="1">
                                      <a:latin typeface="Cambria Math"/>
                                    </a:rPr>
                                    <m:t>𝛽</m:t>
                                  </m:r>
                                </m:e>
                              </m:acc>
                            </m:e>
                            <m:sub>
                              <m:r>
                                <a:rPr lang="en-US" sz="2800" i="1">
                                  <a:latin typeface="Cambria Math"/>
                                </a:rPr>
                                <m:t>𝑚</m:t>
                              </m:r>
                            </m:sub>
                          </m:sSub>
                        </m:e>
                      </m:d>
                      <m:r>
                        <a:rPr lang="en-US" sz="2800" i="1">
                          <a:latin typeface="Cambria Math"/>
                        </a:rPr>
                        <m:t>≡</m:t>
                      </m:r>
                      <m:sSup>
                        <m:sSupPr>
                          <m:ctrlPr>
                            <a:rPr lang="sk-SK" sz="2800" i="1">
                              <a:latin typeface="Cambria Math"/>
                            </a:rPr>
                          </m:ctrlPr>
                        </m:sSupPr>
                        <m:e>
                          <m:r>
                            <a:rPr lang="en-US" sz="2800" i="1">
                              <a:latin typeface="Cambria Math"/>
                            </a:rPr>
                            <m:t>∆</m:t>
                          </m:r>
                        </m:e>
                        <m:sup>
                          <m:r>
                            <a:rPr lang="en-US" sz="2800" i="1">
                              <a:latin typeface="Cambria Math"/>
                            </a:rPr>
                            <m:t>𝑒</m:t>
                          </m:r>
                        </m:sup>
                      </m:sSup>
                      <m:r>
                        <a:rPr lang="en-US" sz="2800" i="1">
                          <a:latin typeface="Cambria Math"/>
                        </a:rPr>
                        <m:t>+</m:t>
                      </m:r>
                      <m:sSup>
                        <m:sSupPr>
                          <m:ctrlPr>
                            <a:rPr lang="sk-SK" sz="2800" i="1">
                              <a:latin typeface="Cambria Math"/>
                            </a:rPr>
                          </m:ctrlPr>
                        </m:sSupPr>
                        <m:e>
                          <m:r>
                            <a:rPr lang="en-US" sz="2800" i="1">
                              <a:latin typeface="Cambria Math"/>
                            </a:rPr>
                            <m:t>∆</m:t>
                          </m:r>
                        </m:e>
                        <m:sup>
                          <m:r>
                            <a:rPr lang="en-US" sz="2800" i="1">
                              <a:latin typeface="Cambria Math"/>
                            </a:rPr>
                            <m:t>𝑢</m:t>
                          </m:r>
                        </m:sup>
                      </m:sSup>
                    </m:oMath>
                  </m:oMathPara>
                </a14:m>
                <a:endParaRPr lang="en-US" sz="2800" dirty="0" smtClean="0"/>
              </a:p>
              <a:p>
                <a:pPr marL="0" indent="0">
                  <a:buNone/>
                </a:pPr>
                <a:endParaRPr lang="en-US" sz="2800" i="1" dirty="0" smtClean="0"/>
              </a:p>
              <a:p>
                <a:pPr marL="0" indent="0">
                  <a:buNone/>
                </a:pPr>
                <a:r>
                  <a:rPr lang="en-US" sz="2800" i="1" dirty="0" smtClean="0"/>
                  <a:t>2</a:t>
                </a:r>
                <a:r>
                  <a:rPr lang="en-US" sz="2800" i="1" baseline="30000" dirty="0" smtClean="0"/>
                  <a:t>nd</a:t>
                </a:r>
                <a:r>
                  <a:rPr lang="en-US" sz="2800" i="1" dirty="0" smtClean="0"/>
                  <a:t> Stage</a:t>
                </a:r>
                <a:endParaRPr lang="en-US" sz="2800" i="1" dirty="0"/>
              </a:p>
              <a:p>
                <a:pPr marL="0" indent="0">
                  <a:buNone/>
                </a:pPr>
                <a14:m>
                  <m:oMathPara xmlns:m="http://schemas.openxmlformats.org/officeDocument/2006/math">
                    <m:oMathParaPr>
                      <m:jc m:val="centerGroup"/>
                    </m:oMathParaPr>
                    <m:oMath xmlns:m="http://schemas.openxmlformats.org/officeDocument/2006/math">
                      <m:sSup>
                        <m:sSupPr>
                          <m:ctrlPr>
                            <a:rPr lang="sk-SK" sz="2800" i="1">
                              <a:latin typeface="Cambria Math"/>
                            </a:rPr>
                          </m:ctrlPr>
                        </m:sSupPr>
                        <m:e>
                          <m:r>
                            <a:rPr lang="en-US" sz="2800" i="1">
                              <a:latin typeface="Cambria Math"/>
                            </a:rPr>
                            <m:t>∆</m:t>
                          </m:r>
                        </m:e>
                        <m:sup>
                          <m:r>
                            <a:rPr lang="en-US" sz="2800" i="1">
                              <a:latin typeface="Cambria Math"/>
                            </a:rPr>
                            <m:t>𝑢</m:t>
                          </m:r>
                        </m:sup>
                      </m:sSup>
                      <m:r>
                        <a:rPr lang="en-US" sz="2800" i="1">
                          <a:latin typeface="Cambria Math"/>
                        </a:rPr>
                        <m:t>=</m:t>
                      </m:r>
                      <m:r>
                        <a:rPr lang="en-US" sz="2800" i="1">
                          <a:latin typeface="Cambria Math"/>
                        </a:rPr>
                        <m:t>𝛼</m:t>
                      </m:r>
                      <m:r>
                        <a:rPr lang="en-US" sz="2800" i="1">
                          <a:latin typeface="Cambria Math"/>
                        </a:rPr>
                        <m:t>+</m:t>
                      </m:r>
                      <m:sSup>
                        <m:sSupPr>
                          <m:ctrlPr>
                            <a:rPr lang="sk-SK" sz="2800" i="1">
                              <a:latin typeface="Cambria Math"/>
                            </a:rPr>
                          </m:ctrlPr>
                        </m:sSupPr>
                        <m:e>
                          <m:r>
                            <a:rPr lang="en-US" sz="2800" i="1">
                              <a:latin typeface="Cambria Math"/>
                            </a:rPr>
                            <m:t>𝐼</m:t>
                          </m:r>
                        </m:e>
                        <m:sup>
                          <m:r>
                            <a:rPr lang="en-US" sz="2800" i="1">
                              <a:latin typeface="Cambria Math"/>
                            </a:rPr>
                            <m:t>′</m:t>
                          </m:r>
                        </m:sup>
                      </m:sSup>
                      <m:r>
                        <a:rPr lang="en-US" sz="2800" i="1">
                          <a:latin typeface="Cambria Math"/>
                        </a:rPr>
                        <m:t>𝛽</m:t>
                      </m:r>
                      <m:r>
                        <a:rPr lang="en-US" sz="2800" i="1">
                          <a:latin typeface="Cambria Math"/>
                        </a:rPr>
                        <m:t>+</m:t>
                      </m:r>
                      <m:sSup>
                        <m:sSupPr>
                          <m:ctrlPr>
                            <a:rPr lang="sk-SK" sz="2800" i="1">
                              <a:latin typeface="Cambria Math"/>
                            </a:rPr>
                          </m:ctrlPr>
                        </m:sSupPr>
                        <m:e>
                          <m:r>
                            <a:rPr lang="en-US" sz="2800" i="1">
                              <a:latin typeface="Cambria Math"/>
                            </a:rPr>
                            <m:t>𝑉</m:t>
                          </m:r>
                        </m:e>
                        <m:sup>
                          <m:r>
                            <a:rPr lang="en-US" sz="2800" i="1">
                              <a:latin typeface="Cambria Math"/>
                            </a:rPr>
                            <m:t>′</m:t>
                          </m:r>
                        </m:sup>
                      </m:sSup>
                      <m:r>
                        <a:rPr lang="en-US" sz="2800" i="1">
                          <a:latin typeface="Cambria Math"/>
                        </a:rPr>
                        <m:t>𝛾</m:t>
                      </m:r>
                      <m:r>
                        <a:rPr lang="en-US" sz="2800" i="1">
                          <a:latin typeface="Cambria Math"/>
                        </a:rPr>
                        <m:t>+</m:t>
                      </m:r>
                      <m:sSub>
                        <m:sSubPr>
                          <m:ctrlPr>
                            <a:rPr lang="sk-SK" sz="2800" i="1">
                              <a:latin typeface="Cambria Math"/>
                            </a:rPr>
                          </m:ctrlPr>
                        </m:sSubPr>
                        <m:e>
                          <m:sSub>
                            <m:sSubPr>
                              <m:ctrlPr>
                                <a:rPr lang="sk-SK" sz="2800" i="1">
                                  <a:latin typeface="Cambria Math"/>
                                </a:rPr>
                              </m:ctrlPr>
                            </m:sSubPr>
                            <m:e>
                              <m:r>
                                <a:rPr lang="en-US" sz="2800" i="1">
                                  <a:latin typeface="Cambria Math"/>
                                </a:rPr>
                                <m:t>𝜇</m:t>
                              </m:r>
                            </m:e>
                            <m:sub>
                              <m:r>
                                <a:rPr lang="en-US" sz="2800" i="1">
                                  <a:latin typeface="Cambria Math"/>
                                </a:rPr>
                                <m:t>𝑘</m:t>
                              </m:r>
                            </m:sub>
                          </m:sSub>
                          <m:r>
                            <a:rPr lang="en-US" sz="2800" i="1">
                              <a:latin typeface="Cambria Math"/>
                            </a:rPr>
                            <m:t>+</m:t>
                          </m:r>
                          <m:sSub>
                            <m:sSubPr>
                              <m:ctrlPr>
                                <a:rPr lang="sk-SK" sz="2800" i="1">
                                  <a:latin typeface="Cambria Math"/>
                                </a:rPr>
                              </m:ctrlPr>
                            </m:sSubPr>
                            <m:e>
                              <m:r>
                                <a:rPr lang="en-US" sz="2800" i="1">
                                  <a:latin typeface="Cambria Math"/>
                                </a:rPr>
                                <m:t>𝜂</m:t>
                              </m:r>
                            </m:e>
                            <m:sub>
                              <m:r>
                                <a:rPr lang="en-US" sz="2800" i="1">
                                  <a:latin typeface="Cambria Math"/>
                                </a:rPr>
                                <m:t>𝑡</m:t>
                              </m:r>
                            </m:sub>
                          </m:sSub>
                          <m:r>
                            <a:rPr lang="en-US" sz="2800" i="1">
                              <a:latin typeface="Cambria Math"/>
                            </a:rPr>
                            <m:t>+</m:t>
                          </m:r>
                          <m:r>
                            <a:rPr lang="en-US" sz="2800" i="1">
                              <a:latin typeface="Cambria Math"/>
                            </a:rPr>
                            <m:t>𝜀</m:t>
                          </m:r>
                        </m:e>
                        <m:sub>
                          <m:r>
                            <a:rPr lang="en-US" sz="2800" i="1">
                              <a:latin typeface="Cambria Math"/>
                            </a:rPr>
                            <m:t>𝑘𝑡</m:t>
                          </m:r>
                        </m:sub>
                      </m:sSub>
                    </m:oMath>
                  </m:oMathPara>
                </a14:m>
                <a:endParaRPr lang="sk-SK" sz="2800" dirty="0"/>
              </a:p>
              <a:p>
                <a:pPr marL="0" indent="0">
                  <a:buNone/>
                </a:pPr>
                <a:endParaRPr lang="sk-SK"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481" t="-1213"/>
                </a:stretch>
              </a:blipFill>
            </p:spPr>
            <p:txBody>
              <a:bodyPr/>
              <a:lstStyle/>
              <a:p>
                <a:r>
                  <a:rPr lang="sk-SK">
                    <a:noFill/>
                  </a:rPr>
                  <a:t> </a:t>
                </a:r>
              </a:p>
            </p:txBody>
          </p:sp>
        </mc:Fallback>
      </mc:AlternateContent>
    </p:spTree>
    <p:extLst>
      <p:ext uri="{BB962C8B-B14F-4D97-AF65-F5344CB8AC3E}">
        <p14:creationId xmlns:p14="http://schemas.microsoft.com/office/powerpoint/2010/main" val="341406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a:t>
            </a:r>
            <a:endParaRPr lang="sk-SK" dirty="0"/>
          </a:p>
        </p:txBody>
      </p:sp>
      <p:sp>
        <p:nvSpPr>
          <p:cNvPr id="3" name="Content Placeholder 2"/>
          <p:cNvSpPr>
            <a:spLocks noGrp="1"/>
          </p:cNvSpPr>
          <p:nvPr>
            <p:ph idx="1"/>
          </p:nvPr>
        </p:nvSpPr>
        <p:spPr>
          <a:xfrm>
            <a:off x="457200" y="1600200"/>
            <a:ext cx="8229600" cy="4925144"/>
          </a:xfrm>
        </p:spPr>
        <p:txBody>
          <a:bodyPr>
            <a:normAutofit fontScale="92500" lnSpcReduction="10000"/>
          </a:bodyPr>
          <a:lstStyle/>
          <a:p>
            <a:r>
              <a:rPr lang="en-US" dirty="0" smtClean="0"/>
              <a:t>EU-LFS 2004-2013 (19 countries)</a:t>
            </a:r>
          </a:p>
          <a:p>
            <a:r>
              <a:rPr lang="en-US" dirty="0" smtClean="0"/>
              <a:t>Demographic variables: education, gender, age and geographic distribution. </a:t>
            </a:r>
          </a:p>
          <a:p>
            <a:r>
              <a:rPr lang="en-US" dirty="0"/>
              <a:t>Immigrants distinguished by origin and years since </a:t>
            </a:r>
            <a:r>
              <a:rPr lang="en-US" dirty="0" smtClean="0"/>
              <a:t>arrival</a:t>
            </a:r>
          </a:p>
          <a:p>
            <a:r>
              <a:rPr lang="en-US" dirty="0" smtClean="0"/>
              <a:t>Four labor market outcomes:</a:t>
            </a:r>
          </a:p>
          <a:p>
            <a:pPr lvl="2" indent="-342900"/>
            <a:r>
              <a:rPr lang="en-US" dirty="0" smtClean="0"/>
              <a:t>Labor market participation</a:t>
            </a:r>
          </a:p>
          <a:p>
            <a:pPr lvl="2" indent="-342900"/>
            <a:r>
              <a:rPr lang="en-US" dirty="0" smtClean="0"/>
              <a:t>Unemployment status</a:t>
            </a:r>
          </a:p>
          <a:p>
            <a:pPr lvl="2" indent="-342900"/>
            <a:r>
              <a:rPr lang="en-US" dirty="0" smtClean="0"/>
              <a:t>Low-skill employment (ISCO-9 jobs)</a:t>
            </a:r>
          </a:p>
          <a:p>
            <a:pPr lvl="2" indent="-342900"/>
            <a:r>
              <a:rPr lang="en-US" dirty="0" smtClean="0"/>
              <a:t>Temporary contract</a:t>
            </a:r>
          </a:p>
          <a:p>
            <a:r>
              <a:rPr lang="en-US" dirty="0"/>
              <a:t>ICTWSS, OECD, Eurostat, </a:t>
            </a:r>
            <a:r>
              <a:rPr lang="en-US" dirty="0" err="1"/>
              <a:t>Unesco</a:t>
            </a:r>
            <a:r>
              <a:rPr lang="en-US" dirty="0"/>
              <a:t>, World Bank</a:t>
            </a:r>
            <a:endParaRPr lang="sk-SK" dirty="0"/>
          </a:p>
        </p:txBody>
      </p:sp>
    </p:spTree>
    <p:extLst>
      <p:ext uri="{BB962C8B-B14F-4D97-AF65-F5344CB8AC3E}">
        <p14:creationId xmlns:p14="http://schemas.microsoft.com/office/powerpoint/2010/main" val="3286180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market outcomes</a:t>
            </a:r>
            <a:endParaRPr lang="sk-SK"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0686948"/>
              </p:ext>
            </p:extLst>
          </p:nvPr>
        </p:nvGraphicFramePr>
        <p:xfrm>
          <a:off x="179512" y="1700808"/>
          <a:ext cx="8801846" cy="1822869"/>
        </p:xfrm>
        <a:graphic>
          <a:graphicData uri="http://schemas.openxmlformats.org/drawingml/2006/table">
            <a:tbl>
              <a:tblPr>
                <a:tableStyleId>{D27102A9-8310-4765-A935-A1911B00CA55}</a:tableStyleId>
              </a:tblPr>
              <a:tblGrid>
                <a:gridCol w="1756899"/>
                <a:gridCol w="1006421"/>
                <a:gridCol w="1006421"/>
                <a:gridCol w="1006421"/>
                <a:gridCol w="1006421"/>
                <a:gridCol w="1006421"/>
                <a:gridCol w="1006421"/>
                <a:gridCol w="1006421"/>
              </a:tblGrid>
              <a:tr h="781229">
                <a:tc>
                  <a:txBody>
                    <a:bodyPr/>
                    <a:lstStyle/>
                    <a:p>
                      <a:pPr algn="l" fontAlgn="b"/>
                      <a:endParaRPr lang="sk-SK" sz="1500" b="0" i="0" u="none" strike="noStrike" dirty="0">
                        <a:solidFill>
                          <a:srgbClr val="000000"/>
                        </a:solidFill>
                        <a:effectLst/>
                        <a:latin typeface="Calibri"/>
                      </a:endParaRPr>
                    </a:p>
                  </a:txBody>
                  <a:tcPr marL="0" marR="0" marT="0" marB="0" anchor="b"/>
                </a:tc>
                <a:tc>
                  <a:txBody>
                    <a:bodyPr/>
                    <a:lstStyle/>
                    <a:p>
                      <a:pPr algn="ctr" fontAlgn="t"/>
                      <a:r>
                        <a:rPr lang="sk-SK" sz="1500" u="none" strike="noStrike">
                          <a:effectLst/>
                        </a:rPr>
                        <a:t>Natives</a:t>
                      </a:r>
                      <a:endParaRPr lang="sk-SK" sz="1500" b="0" i="0" u="none" strike="noStrike">
                        <a:solidFill>
                          <a:srgbClr val="000000"/>
                        </a:solidFill>
                        <a:effectLst/>
                        <a:latin typeface="Calibri"/>
                      </a:endParaRPr>
                    </a:p>
                  </a:txBody>
                  <a:tcPr marL="0" marR="0" marT="0" marB="0"/>
                </a:tc>
                <a:tc>
                  <a:txBody>
                    <a:bodyPr/>
                    <a:lstStyle/>
                    <a:p>
                      <a:pPr algn="ctr" fontAlgn="t"/>
                      <a:r>
                        <a:rPr lang="sk-SK" sz="1500" u="none" strike="noStrike" dirty="0" err="1">
                          <a:effectLst/>
                        </a:rPr>
                        <a:t>Migrants</a:t>
                      </a:r>
                      <a:r>
                        <a:rPr lang="sk-SK" sz="1500" u="none" strike="noStrike" dirty="0">
                          <a:effectLst/>
                        </a:rPr>
                        <a:t> </a:t>
                      </a:r>
                      <a:r>
                        <a:rPr lang="en-US" sz="1500" u="none" strike="noStrike" dirty="0" smtClean="0">
                          <a:effectLst/>
                        </a:rPr>
                        <a:t/>
                      </a:r>
                      <a:br>
                        <a:rPr lang="en-US" sz="1500" u="none" strike="noStrike" dirty="0" smtClean="0">
                          <a:effectLst/>
                        </a:rPr>
                      </a:br>
                      <a:r>
                        <a:rPr lang="sk-SK" sz="1500" u="none" strike="noStrike" dirty="0" err="1" smtClean="0">
                          <a:effectLst/>
                        </a:rPr>
                        <a:t>all</a:t>
                      </a:r>
                      <a:endParaRPr lang="sk-SK" sz="1500" b="0" i="0" u="none" strike="noStrike" dirty="0">
                        <a:solidFill>
                          <a:srgbClr val="000000"/>
                        </a:solidFill>
                        <a:effectLst/>
                        <a:latin typeface="Calibri"/>
                      </a:endParaRPr>
                    </a:p>
                  </a:txBody>
                  <a:tcPr marL="0" marR="0" marT="0" marB="0"/>
                </a:tc>
                <a:tc>
                  <a:txBody>
                    <a:bodyPr/>
                    <a:lstStyle/>
                    <a:p>
                      <a:pPr algn="ctr" fontAlgn="t"/>
                      <a:r>
                        <a:rPr lang="sk-SK" sz="1500" u="none" strike="noStrike" dirty="0" err="1">
                          <a:effectLst/>
                        </a:rPr>
                        <a:t>Migrants</a:t>
                      </a:r>
                      <a:r>
                        <a:rPr lang="sk-SK" sz="1500" u="none" strike="noStrike" dirty="0">
                          <a:effectLst/>
                        </a:rPr>
                        <a:t> </a:t>
                      </a:r>
                      <a:r>
                        <a:rPr lang="en-US" sz="1500" u="none" strike="noStrike" dirty="0" smtClean="0">
                          <a:effectLst/>
                        </a:rPr>
                        <a:t/>
                      </a:r>
                      <a:br>
                        <a:rPr lang="en-US" sz="1500" u="none" strike="noStrike" dirty="0" smtClean="0">
                          <a:effectLst/>
                        </a:rPr>
                      </a:br>
                      <a:r>
                        <a:rPr lang="sk-SK" sz="1500" u="none" strike="noStrike" dirty="0" smtClean="0">
                          <a:effectLst/>
                        </a:rPr>
                        <a:t>EU-15</a:t>
                      </a:r>
                      <a:endParaRPr lang="sk-SK" sz="1500" b="0" i="0" u="none" strike="noStrike" dirty="0">
                        <a:solidFill>
                          <a:srgbClr val="000000"/>
                        </a:solidFill>
                        <a:effectLst/>
                        <a:latin typeface="Calibri"/>
                      </a:endParaRPr>
                    </a:p>
                  </a:txBody>
                  <a:tcPr marL="0" marR="0" marT="0" marB="0"/>
                </a:tc>
                <a:tc>
                  <a:txBody>
                    <a:bodyPr/>
                    <a:lstStyle/>
                    <a:p>
                      <a:pPr algn="ctr" fontAlgn="t"/>
                      <a:r>
                        <a:rPr lang="sk-SK" sz="1500" u="none" strike="noStrike">
                          <a:effectLst/>
                        </a:rPr>
                        <a:t>Migrants NMS </a:t>
                      </a:r>
                      <a:endParaRPr lang="sk-SK" sz="1500" b="0" i="0" u="none" strike="noStrike">
                        <a:solidFill>
                          <a:srgbClr val="000000"/>
                        </a:solidFill>
                        <a:effectLst/>
                        <a:latin typeface="Calibri"/>
                      </a:endParaRPr>
                    </a:p>
                  </a:txBody>
                  <a:tcPr marL="0" marR="0" marT="0" marB="0"/>
                </a:tc>
                <a:tc>
                  <a:txBody>
                    <a:bodyPr/>
                    <a:lstStyle/>
                    <a:p>
                      <a:pPr algn="ctr" fontAlgn="t"/>
                      <a:r>
                        <a:rPr lang="sk-SK" sz="1500" u="none" strike="noStrike">
                          <a:effectLst/>
                        </a:rPr>
                        <a:t>Migrants other Europe</a:t>
                      </a:r>
                      <a:endParaRPr lang="sk-SK" sz="1500" b="0" i="0" u="none" strike="noStrike">
                        <a:solidFill>
                          <a:srgbClr val="000000"/>
                        </a:solidFill>
                        <a:effectLst/>
                        <a:latin typeface="Calibri"/>
                      </a:endParaRPr>
                    </a:p>
                  </a:txBody>
                  <a:tcPr marL="0" marR="0" marT="0" marB="0"/>
                </a:tc>
                <a:tc>
                  <a:txBody>
                    <a:bodyPr/>
                    <a:lstStyle/>
                    <a:p>
                      <a:pPr algn="ctr" fontAlgn="t"/>
                      <a:r>
                        <a:rPr lang="sk-SK" sz="1500" u="none" strike="noStrike">
                          <a:effectLst/>
                        </a:rPr>
                        <a:t>Migrants Africa</a:t>
                      </a:r>
                      <a:endParaRPr lang="sk-SK" sz="1500" b="0" i="0" u="none" strike="noStrike">
                        <a:solidFill>
                          <a:srgbClr val="000000"/>
                        </a:solidFill>
                        <a:effectLst/>
                        <a:latin typeface="Calibri"/>
                      </a:endParaRPr>
                    </a:p>
                  </a:txBody>
                  <a:tcPr marL="0" marR="0" marT="0" marB="0"/>
                </a:tc>
                <a:tc>
                  <a:txBody>
                    <a:bodyPr/>
                    <a:lstStyle/>
                    <a:p>
                      <a:pPr algn="ctr" fontAlgn="t"/>
                      <a:r>
                        <a:rPr lang="sk-SK" sz="1500" u="none" strike="noStrike">
                          <a:effectLst/>
                        </a:rPr>
                        <a:t>Migrants Asia</a:t>
                      </a:r>
                      <a:endParaRPr lang="sk-SK" sz="1500" b="0" i="0" u="none" strike="noStrike">
                        <a:solidFill>
                          <a:srgbClr val="000000"/>
                        </a:solidFill>
                        <a:effectLst/>
                        <a:latin typeface="Calibri"/>
                      </a:endParaRPr>
                    </a:p>
                  </a:txBody>
                  <a:tcPr marL="0" marR="0" marT="0" marB="0"/>
                </a:tc>
              </a:tr>
              <a:tr h="260410">
                <a:tc>
                  <a:txBody>
                    <a:bodyPr/>
                    <a:lstStyle/>
                    <a:p>
                      <a:pPr algn="l" fontAlgn="b"/>
                      <a:r>
                        <a:rPr lang="sk-SK" sz="1500" u="none" strike="noStrike">
                          <a:effectLst/>
                        </a:rPr>
                        <a:t>Participation rate</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0.71</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0.72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0.73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0.77</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0.69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0.67</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0.68</a:t>
                      </a:r>
                      <a:endParaRPr lang="sk-SK" sz="1500" b="0" i="0" u="none" strike="noStrike">
                        <a:solidFill>
                          <a:srgbClr val="000000"/>
                        </a:solidFill>
                        <a:effectLst/>
                        <a:latin typeface="Calibri"/>
                      </a:endParaRPr>
                    </a:p>
                  </a:txBody>
                  <a:tcPr marL="0" marR="0" marT="0" marB="0" anchor="b"/>
                </a:tc>
              </a:tr>
              <a:tr h="260410">
                <a:tc>
                  <a:txBody>
                    <a:bodyPr/>
                    <a:lstStyle/>
                    <a:p>
                      <a:pPr algn="l" fontAlgn="b"/>
                      <a:r>
                        <a:rPr lang="sk-SK" sz="1500" u="none" strike="noStrike">
                          <a:effectLst/>
                        </a:rPr>
                        <a:t>Unemployment rate</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0.08</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0.14</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0.08</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0.13</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0.15</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0.10</a:t>
                      </a:r>
                      <a:endParaRPr lang="sk-SK" sz="1500" b="0" i="0" u="none" strike="noStrike">
                        <a:solidFill>
                          <a:srgbClr val="000000"/>
                        </a:solidFill>
                        <a:effectLst/>
                        <a:latin typeface="Calibri"/>
                      </a:endParaRPr>
                    </a:p>
                  </a:txBody>
                  <a:tcPr marL="0" marR="0" marT="0" marB="0" anchor="b"/>
                </a:tc>
              </a:tr>
              <a:tr h="260410">
                <a:tc>
                  <a:txBody>
                    <a:bodyPr/>
                    <a:lstStyle/>
                    <a:p>
                      <a:pPr algn="l" fontAlgn="b"/>
                      <a:r>
                        <a:rPr lang="sk-SK" sz="1500" u="none" strike="noStrike">
                          <a:effectLst/>
                        </a:rPr>
                        <a:t>Low-skill jobs </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0.09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0.10</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0.24</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0.27</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0.21</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0.18</a:t>
                      </a:r>
                      <a:endParaRPr lang="sk-SK" sz="1500" b="0" i="0" u="none" strike="noStrike">
                        <a:solidFill>
                          <a:srgbClr val="000000"/>
                        </a:solidFill>
                        <a:effectLst/>
                        <a:latin typeface="Calibri"/>
                      </a:endParaRPr>
                    </a:p>
                  </a:txBody>
                  <a:tcPr marL="0" marR="0" marT="0" marB="0" anchor="b"/>
                </a:tc>
              </a:tr>
              <a:tr h="260410">
                <a:tc>
                  <a:txBody>
                    <a:bodyPr/>
                    <a:lstStyle/>
                    <a:p>
                      <a:pPr algn="l" fontAlgn="b"/>
                      <a:r>
                        <a:rPr lang="sk-SK" sz="1500" u="none" strike="noStrike">
                          <a:effectLst/>
                        </a:rPr>
                        <a:t>Temporary contract</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0.14</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0.12</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0.19</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0.17</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a:effectLst/>
                        </a:rPr>
                        <a:t>0.21</a:t>
                      </a:r>
                      <a:endParaRPr lang="sk-SK" sz="1500" b="0" i="0" u="none" strike="noStrike">
                        <a:solidFill>
                          <a:srgbClr val="000000"/>
                        </a:solidFill>
                        <a:effectLst/>
                        <a:latin typeface="Calibri"/>
                      </a:endParaRPr>
                    </a:p>
                  </a:txBody>
                  <a:tcPr marL="0" marR="0" marT="0" marB="0" anchor="b"/>
                </a:tc>
                <a:tc>
                  <a:txBody>
                    <a:bodyPr/>
                    <a:lstStyle/>
                    <a:p>
                      <a:pPr algn="ctr" fontAlgn="b"/>
                      <a:r>
                        <a:rPr lang="sk-SK" sz="1500" u="none" strike="noStrike" dirty="0">
                          <a:effectLst/>
                        </a:rPr>
                        <a:t>0.16</a:t>
                      </a:r>
                      <a:endParaRPr lang="sk-SK" sz="1500" b="0" i="0" u="none" strike="noStrike" dirty="0">
                        <a:solidFill>
                          <a:srgbClr val="000000"/>
                        </a:solidFill>
                        <a:effectLst/>
                        <a:latin typeface="Calibri"/>
                      </a:endParaRPr>
                    </a:p>
                  </a:txBody>
                  <a:tcPr marL="0" marR="0" marT="0" marB="0" anchor="b"/>
                </a:tc>
              </a:tr>
            </a:tbl>
          </a:graphicData>
        </a:graphic>
      </p:graphicFrame>
      <p:sp>
        <p:nvSpPr>
          <p:cNvPr id="5" name="Content Placeholder 2"/>
          <p:cNvSpPr txBox="1">
            <a:spLocks/>
          </p:cNvSpPr>
          <p:nvPr/>
        </p:nvSpPr>
        <p:spPr>
          <a:xfrm>
            <a:off x="611560" y="6481526"/>
            <a:ext cx="6336704" cy="75294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200" dirty="0" smtClean="0"/>
              <a:t>Source: EU-LFS 2004-2013, 19 countries</a:t>
            </a:r>
            <a:endParaRPr lang="sk-SK" sz="1200" dirty="0"/>
          </a:p>
        </p:txBody>
      </p:sp>
      <p:graphicFrame>
        <p:nvGraphicFramePr>
          <p:cNvPr id="7" name="Table 6"/>
          <p:cNvGraphicFramePr>
            <a:graphicFrameLocks noGrp="1"/>
          </p:cNvGraphicFramePr>
          <p:nvPr>
            <p:extLst>
              <p:ext uri="{D42A27DB-BD31-4B8C-83A1-F6EECF244321}">
                <p14:modId xmlns:p14="http://schemas.microsoft.com/office/powerpoint/2010/main" val="506873863"/>
              </p:ext>
            </p:extLst>
          </p:nvPr>
        </p:nvGraphicFramePr>
        <p:xfrm>
          <a:off x="179512" y="4077072"/>
          <a:ext cx="8856985" cy="1345205"/>
        </p:xfrm>
        <a:graphic>
          <a:graphicData uri="http://schemas.openxmlformats.org/drawingml/2006/table">
            <a:tbl>
              <a:tblPr>
                <a:tableStyleId>{3B4B98B0-60AC-42C2-AFA5-B58CD77FA1E5}</a:tableStyleId>
              </a:tblPr>
              <a:tblGrid>
                <a:gridCol w="2053935"/>
                <a:gridCol w="725070"/>
                <a:gridCol w="1009355"/>
                <a:gridCol w="1013725"/>
                <a:gridCol w="1013725"/>
                <a:gridCol w="1013725"/>
                <a:gridCol w="1013725"/>
                <a:gridCol w="1013725"/>
              </a:tblGrid>
              <a:tr h="269041">
                <a:tc gridSpan="3">
                  <a:txBody>
                    <a:bodyPr/>
                    <a:lstStyle/>
                    <a:p>
                      <a:pPr algn="l" fontAlgn="b"/>
                      <a:r>
                        <a:rPr lang="en-US" sz="1600" u="none" strike="noStrike">
                          <a:effectLst/>
                        </a:rPr>
                        <a:t>% of gap that remains unexplained</a:t>
                      </a:r>
                      <a:endParaRPr lang="en-US" sz="1600" b="0" i="0" u="none" strike="noStrike">
                        <a:solidFill>
                          <a:srgbClr val="000000"/>
                        </a:solidFill>
                        <a:effectLst/>
                        <a:latin typeface="Calibri"/>
                      </a:endParaRPr>
                    </a:p>
                  </a:txBody>
                  <a:tcPr marL="0" marR="0" marT="0" marB="0" anchor="b"/>
                </a:tc>
                <a:tc hMerge="1">
                  <a:txBody>
                    <a:bodyPr/>
                    <a:lstStyle/>
                    <a:p>
                      <a:endParaRPr lang="sk-SK"/>
                    </a:p>
                  </a:txBody>
                  <a:tcPr/>
                </a:tc>
                <a:tc hMerge="1">
                  <a:txBody>
                    <a:bodyPr/>
                    <a:lstStyle/>
                    <a:p>
                      <a:endParaRPr lang="sk-SK"/>
                    </a:p>
                  </a:txBody>
                  <a:tcPr/>
                </a:tc>
                <a:tc>
                  <a:txBody>
                    <a:bodyPr/>
                    <a:lstStyle/>
                    <a:p>
                      <a:pPr algn="l" fontAlgn="b"/>
                      <a:endParaRPr lang="sk-SK" sz="1600" b="0" i="0" u="none" strike="noStrike">
                        <a:solidFill>
                          <a:srgbClr val="000000"/>
                        </a:solidFill>
                        <a:effectLst/>
                        <a:latin typeface="Calibri"/>
                      </a:endParaRPr>
                    </a:p>
                  </a:txBody>
                  <a:tcPr marL="0" marR="0" marT="0" marB="0" anchor="b"/>
                </a:tc>
                <a:tc>
                  <a:txBody>
                    <a:bodyPr/>
                    <a:lstStyle/>
                    <a:p>
                      <a:pPr algn="l" fontAlgn="b"/>
                      <a:endParaRPr lang="sk-SK" sz="1600" b="0" i="0" u="none" strike="noStrike">
                        <a:solidFill>
                          <a:srgbClr val="000000"/>
                        </a:solidFill>
                        <a:effectLst/>
                        <a:latin typeface="Calibri"/>
                      </a:endParaRPr>
                    </a:p>
                  </a:txBody>
                  <a:tcPr marL="0" marR="0" marT="0" marB="0" anchor="b"/>
                </a:tc>
                <a:tc>
                  <a:txBody>
                    <a:bodyPr/>
                    <a:lstStyle/>
                    <a:p>
                      <a:pPr algn="l" fontAlgn="b"/>
                      <a:endParaRPr lang="sk-SK" sz="1600" b="0" i="0" u="none" strike="noStrike">
                        <a:solidFill>
                          <a:srgbClr val="000000"/>
                        </a:solidFill>
                        <a:effectLst/>
                        <a:latin typeface="Calibri"/>
                      </a:endParaRPr>
                    </a:p>
                  </a:txBody>
                  <a:tcPr marL="0" marR="0" marT="0" marB="0" anchor="b"/>
                </a:tc>
                <a:tc>
                  <a:txBody>
                    <a:bodyPr/>
                    <a:lstStyle/>
                    <a:p>
                      <a:pPr algn="l" fontAlgn="b"/>
                      <a:endParaRPr lang="sk-SK" sz="1600" b="0" i="0" u="none" strike="noStrike">
                        <a:solidFill>
                          <a:srgbClr val="000000"/>
                        </a:solidFill>
                        <a:effectLst/>
                        <a:latin typeface="Calibri"/>
                      </a:endParaRPr>
                    </a:p>
                  </a:txBody>
                  <a:tcPr marL="0" marR="0" marT="0" marB="0" anchor="b"/>
                </a:tc>
                <a:tc>
                  <a:txBody>
                    <a:bodyPr/>
                    <a:lstStyle/>
                    <a:p>
                      <a:pPr algn="l" fontAlgn="b"/>
                      <a:endParaRPr lang="sk-SK" sz="1600" b="0" i="0" u="none" strike="noStrike">
                        <a:solidFill>
                          <a:srgbClr val="000000"/>
                        </a:solidFill>
                        <a:effectLst/>
                        <a:latin typeface="Calibri"/>
                      </a:endParaRPr>
                    </a:p>
                  </a:txBody>
                  <a:tcPr marL="0" marR="0" marT="0" marB="0" anchor="b"/>
                </a:tc>
              </a:tr>
              <a:tr h="269041">
                <a:tc>
                  <a:txBody>
                    <a:bodyPr/>
                    <a:lstStyle/>
                    <a:p>
                      <a:pPr algn="l" fontAlgn="b"/>
                      <a:r>
                        <a:rPr lang="sk-SK" sz="1600" u="none" strike="noStrike">
                          <a:effectLst/>
                        </a:rPr>
                        <a:t>Participation rate</a:t>
                      </a:r>
                      <a:endParaRPr lang="sk-SK" sz="1600" b="0" i="0" u="none" strike="noStrike">
                        <a:solidFill>
                          <a:srgbClr val="000000"/>
                        </a:solidFill>
                        <a:effectLst/>
                        <a:latin typeface="Calibri"/>
                      </a:endParaRPr>
                    </a:p>
                  </a:txBody>
                  <a:tcPr marL="0" marR="0" marT="0" marB="0" anchor="b"/>
                </a:tc>
                <a:tc>
                  <a:txBody>
                    <a:bodyPr/>
                    <a:lstStyle/>
                    <a:p>
                      <a:pPr algn="l" fontAlgn="b"/>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33</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56</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29</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56</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63</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65</a:t>
                      </a:r>
                      <a:endParaRPr lang="sk-SK" sz="1600" b="0" i="0" u="none" strike="noStrike">
                        <a:solidFill>
                          <a:srgbClr val="000000"/>
                        </a:solidFill>
                        <a:effectLst/>
                        <a:latin typeface="Calibri"/>
                      </a:endParaRPr>
                    </a:p>
                  </a:txBody>
                  <a:tcPr marL="0" marR="0" marT="0" marB="0" anchor="b"/>
                </a:tc>
              </a:tr>
              <a:tr h="269041">
                <a:tc>
                  <a:txBody>
                    <a:bodyPr/>
                    <a:lstStyle/>
                    <a:p>
                      <a:pPr algn="l" fontAlgn="b"/>
                      <a:r>
                        <a:rPr lang="sk-SK" sz="1600" u="none" strike="noStrike">
                          <a:effectLst/>
                        </a:rPr>
                        <a:t>Unemployment rate</a:t>
                      </a:r>
                      <a:endParaRPr lang="sk-SK" sz="1600" b="0" i="0" u="none" strike="noStrike">
                        <a:solidFill>
                          <a:srgbClr val="000000"/>
                        </a:solidFill>
                        <a:effectLst/>
                        <a:latin typeface="Calibri"/>
                      </a:endParaRPr>
                    </a:p>
                  </a:txBody>
                  <a:tcPr marL="0" marR="0" marT="0" marB="0" anchor="b"/>
                </a:tc>
                <a:tc>
                  <a:txBody>
                    <a:bodyPr/>
                    <a:lstStyle/>
                    <a:p>
                      <a:pPr algn="l" fontAlgn="b"/>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89</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94</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95</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92</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80</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72</a:t>
                      </a:r>
                      <a:endParaRPr lang="sk-SK" sz="1600" b="0" i="0" u="none" strike="noStrike">
                        <a:solidFill>
                          <a:srgbClr val="000000"/>
                        </a:solidFill>
                        <a:effectLst/>
                        <a:latin typeface="Calibri"/>
                      </a:endParaRPr>
                    </a:p>
                  </a:txBody>
                  <a:tcPr marL="0" marR="0" marT="0" marB="0" anchor="b"/>
                </a:tc>
              </a:tr>
              <a:tr h="269041">
                <a:tc>
                  <a:txBody>
                    <a:bodyPr/>
                    <a:lstStyle/>
                    <a:p>
                      <a:pPr algn="l" fontAlgn="b"/>
                      <a:r>
                        <a:rPr lang="sk-SK" sz="1600" u="none" strike="noStrike">
                          <a:effectLst/>
                        </a:rPr>
                        <a:t>Low-skill jobs </a:t>
                      </a:r>
                      <a:endParaRPr lang="sk-SK" sz="1600" b="0" i="0" u="none" strike="noStrike">
                        <a:solidFill>
                          <a:srgbClr val="000000"/>
                        </a:solidFill>
                        <a:effectLst/>
                        <a:latin typeface="Calibri"/>
                      </a:endParaRPr>
                    </a:p>
                  </a:txBody>
                  <a:tcPr marL="0" marR="0" marT="0" marB="0" anchor="b"/>
                </a:tc>
                <a:tc>
                  <a:txBody>
                    <a:bodyPr/>
                    <a:lstStyle/>
                    <a:p>
                      <a:pPr algn="l" fontAlgn="b"/>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89</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73</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87</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99</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96</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71</a:t>
                      </a:r>
                      <a:endParaRPr lang="sk-SK" sz="1600" b="0" i="0" u="none" strike="noStrike">
                        <a:solidFill>
                          <a:srgbClr val="000000"/>
                        </a:solidFill>
                        <a:effectLst/>
                        <a:latin typeface="Calibri"/>
                      </a:endParaRPr>
                    </a:p>
                  </a:txBody>
                  <a:tcPr marL="0" marR="0" marT="0" marB="0" anchor="b"/>
                </a:tc>
              </a:tr>
              <a:tr h="269041">
                <a:tc>
                  <a:txBody>
                    <a:bodyPr/>
                    <a:lstStyle/>
                    <a:p>
                      <a:pPr algn="l" fontAlgn="b"/>
                      <a:r>
                        <a:rPr lang="sk-SK" sz="1600" u="none" strike="noStrike">
                          <a:effectLst/>
                        </a:rPr>
                        <a:t>Temporary contract</a:t>
                      </a:r>
                      <a:endParaRPr lang="sk-SK" sz="1600" b="0" i="0" u="none" strike="noStrike">
                        <a:solidFill>
                          <a:srgbClr val="000000"/>
                        </a:solidFill>
                        <a:effectLst/>
                        <a:latin typeface="Calibri"/>
                      </a:endParaRPr>
                    </a:p>
                  </a:txBody>
                  <a:tcPr marL="0" marR="0" marT="0" marB="0" anchor="b"/>
                </a:tc>
                <a:tc>
                  <a:txBody>
                    <a:bodyPr/>
                    <a:lstStyle/>
                    <a:p>
                      <a:pPr algn="l" fontAlgn="b"/>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98</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77</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82</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89</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a:effectLst/>
                        </a:rPr>
                        <a:t>87</a:t>
                      </a:r>
                      <a:endParaRPr lang="sk-SK" sz="1600" b="0" i="0" u="none" strike="noStrike">
                        <a:solidFill>
                          <a:srgbClr val="000000"/>
                        </a:solidFill>
                        <a:effectLst/>
                        <a:latin typeface="Calibri"/>
                      </a:endParaRPr>
                    </a:p>
                  </a:txBody>
                  <a:tcPr marL="0" marR="0" marT="0" marB="0" anchor="b"/>
                </a:tc>
                <a:tc>
                  <a:txBody>
                    <a:bodyPr/>
                    <a:lstStyle/>
                    <a:p>
                      <a:pPr algn="ctr" fontAlgn="b"/>
                      <a:r>
                        <a:rPr lang="sk-SK" sz="1600" u="none" strike="noStrike" dirty="0">
                          <a:effectLst/>
                        </a:rPr>
                        <a:t>61</a:t>
                      </a:r>
                      <a:endParaRPr lang="sk-SK" sz="1600" b="0" i="0" u="none" strike="noStrike" dirty="0">
                        <a:solidFill>
                          <a:srgbClr val="000000"/>
                        </a:solidFill>
                        <a:effectLst/>
                        <a:latin typeface="Calibri"/>
                      </a:endParaRPr>
                    </a:p>
                  </a:txBody>
                  <a:tcPr marL="0" marR="0" marT="0" marB="0" anchor="b"/>
                </a:tc>
              </a:tr>
            </a:tbl>
          </a:graphicData>
        </a:graphic>
      </p:graphicFrame>
    </p:spTree>
    <p:extLst>
      <p:ext uri="{BB962C8B-B14F-4D97-AF65-F5344CB8AC3E}">
        <p14:creationId xmlns:p14="http://schemas.microsoft.com/office/powerpoint/2010/main" val="272324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from first stage</a:t>
            </a:r>
            <a:endParaRPr lang="sk-SK" dirty="0"/>
          </a:p>
        </p:txBody>
      </p:sp>
      <p:sp>
        <p:nvSpPr>
          <p:cNvPr id="3" name="Content Placeholder 2"/>
          <p:cNvSpPr>
            <a:spLocks noGrp="1"/>
          </p:cNvSpPr>
          <p:nvPr>
            <p:ph idx="1"/>
          </p:nvPr>
        </p:nvSpPr>
        <p:spPr/>
        <p:txBody>
          <a:bodyPr>
            <a:normAutofit lnSpcReduction="10000"/>
          </a:bodyPr>
          <a:lstStyle/>
          <a:p>
            <a:pPr marL="285750" indent="-285750"/>
            <a:r>
              <a:rPr lang="en-US" dirty="0" smtClean="0"/>
              <a:t>A </a:t>
            </a:r>
            <a:r>
              <a:rPr lang="en-US" dirty="0"/>
              <a:t>small part of the immigrant–native gap defining the quality of employment is explained by workers’ characteristics, and the larger part is due to other factors. </a:t>
            </a:r>
            <a:endParaRPr lang="en-US" dirty="0" smtClean="0"/>
          </a:p>
          <a:p>
            <a:pPr marL="285750" indent="-285750"/>
            <a:r>
              <a:rPr lang="en-US" dirty="0"/>
              <a:t>These outcomes may point to the strategic behavior on the part of migrant workers or their employers aimed at reducing the costs of </a:t>
            </a:r>
            <a:r>
              <a:rPr lang="en-US" dirty="0" smtClean="0"/>
              <a:t>labor.</a:t>
            </a:r>
          </a:p>
          <a:p>
            <a:pPr marL="285750" indent="-285750"/>
            <a:r>
              <a:rPr lang="en-US" dirty="0" smtClean="0"/>
              <a:t>Next analysis focuses on unexplained gaps.</a:t>
            </a:r>
            <a:endParaRPr lang="en-GB" dirty="0"/>
          </a:p>
          <a:p>
            <a:endParaRPr lang="sk-SK" dirty="0"/>
          </a:p>
          <a:p>
            <a:endParaRPr lang="sk-SK" dirty="0"/>
          </a:p>
        </p:txBody>
      </p:sp>
    </p:spTree>
    <p:extLst>
      <p:ext uri="{BB962C8B-B14F-4D97-AF65-F5344CB8AC3E}">
        <p14:creationId xmlns:p14="http://schemas.microsoft.com/office/powerpoint/2010/main" val="1546927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6632"/>
            <a:ext cx="1043607" cy="288032"/>
          </a:xfrm>
        </p:spPr>
        <p:txBody>
          <a:bodyPr>
            <a:normAutofit fontScale="90000"/>
          </a:bodyPr>
          <a:lstStyle/>
          <a:p>
            <a:r>
              <a:rPr lang="en-US" sz="1400" dirty="0" smtClean="0"/>
              <a:t>Employment</a:t>
            </a:r>
            <a:endParaRPr lang="sk-SK"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83131865"/>
              </p:ext>
            </p:extLst>
          </p:nvPr>
        </p:nvGraphicFramePr>
        <p:xfrm>
          <a:off x="683568" y="116632"/>
          <a:ext cx="7560837" cy="6430225"/>
        </p:xfrm>
        <a:graphic>
          <a:graphicData uri="http://schemas.openxmlformats.org/drawingml/2006/table">
            <a:tbl>
              <a:tblPr>
                <a:tableStyleId>{3B4B98B0-60AC-42C2-AFA5-B58CD77FA1E5}</a:tableStyleId>
              </a:tblPr>
              <a:tblGrid>
                <a:gridCol w="1801585"/>
                <a:gridCol w="497353"/>
                <a:gridCol w="169312"/>
                <a:gridCol w="433862"/>
                <a:gridCol w="169312"/>
                <a:gridCol w="455026"/>
                <a:gridCol w="169312"/>
                <a:gridCol w="433862"/>
                <a:gridCol w="169312"/>
                <a:gridCol w="433862"/>
                <a:gridCol w="222222"/>
                <a:gridCol w="433862"/>
                <a:gridCol w="169312"/>
                <a:gridCol w="436508"/>
                <a:gridCol w="222222"/>
                <a:gridCol w="497353"/>
                <a:gridCol w="222222"/>
                <a:gridCol w="455026"/>
                <a:gridCol w="169312"/>
              </a:tblGrid>
              <a:tr h="304885">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Baseline</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EU-NMS</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Europe</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Africa</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Asia</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YSM 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YSM 6-10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YSM 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800" u="none" strike="noStrike">
                          <a:effectLst/>
                        </a:rPr>
                        <a:t>(1)</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(2)</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(3)</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(4)</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(5)</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(6)</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(7)</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(8)</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(9)</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r>
              <a:tr h="157060">
                <a:tc>
                  <a:txBody>
                    <a:bodyPr/>
                    <a:lstStyle/>
                    <a:p>
                      <a:pPr algn="l" fontAlgn="b"/>
                      <a:r>
                        <a:rPr lang="sk-SK" sz="1000" u="none" strike="noStrike">
                          <a:effectLst/>
                        </a:rPr>
                        <a:t>Union density</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-0.0068</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Collective bargaining coverage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-0.0017</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-0.0042</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EPL - regular contract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-0.0477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0.0576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-0.0339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-0.0835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0.1175</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0.051</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EPL - temporary contract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-0.1009</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-0.0265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0.0222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0.247</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-0.1217</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The share of VET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-0.0493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-0.2512</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0.0138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-0.0269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0.0285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Export as % of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 GDP in agriculture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-0.0195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 GDP in manufacturing</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0.0119</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OECD ALMP %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-0.0187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OECD SOEX %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0.0244</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Migration rate from EU-15</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0.0575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-0.1631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0.2188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-0.5372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-0.6063</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-0.0113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0.2466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-0.4138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-0.0933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(0.155)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(0.372)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(0.262)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(0.477)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(0.499)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(1.145)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Migration rate from EU-12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-0.2184</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0.1704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0.4446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0.1154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-0.5361</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0.4958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-0.2369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-0.2952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0.0526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(0.267)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(0.268)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(0.437)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(0.576)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(0.357)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(0.194)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en-US" sz="1000" u="none" strike="noStrike">
                          <a:effectLst/>
                        </a:rPr>
                        <a:t>Migration rate from other Europe</a:t>
                      </a:r>
                      <a:endParaRPr lang="en-US"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-0.3169</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-0.0489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0.6838</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0.558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-0.0644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0.4163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0.2329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-0.5029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0.3551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(0.146)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(0.273)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(0.431)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(0.327)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(0.584)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(1.008)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(0.255)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Migration rate from Africa</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-0.1319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0.0478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0.5556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0.1551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0.3551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-0.0622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-0.6174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-0.0162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(0.146)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(0.254)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(0.375)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(0.270)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(0.614)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(1.265)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(0.543)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Migration rate from Asia</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-0.1557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-0.0283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0.482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0.1434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-0.0833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-0.0784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-1.0395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-0.5099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-0.0768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(0.153)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(0.434)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(0.324)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(0.391)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(0.333)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(0.554)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(1.238)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(0.397)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en-US" sz="1000" u="none" strike="noStrike">
                          <a:effectLst/>
                        </a:rPr>
                        <a:t>Inflow of immigrants, per 1000</a:t>
                      </a:r>
                      <a:endParaRPr lang="en-US"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0.0027</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0.0073</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-0.0035</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Per-capita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-0.0686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-0.2063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-0.0665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0.346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0.5698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0.0368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-0.0165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(0.266)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(0.136)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(0.322)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(0.586)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(0.195)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(0.131)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Unemployment rate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-0.0059</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N</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187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178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187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167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172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166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114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7060">
                <a:tc>
                  <a:txBody>
                    <a:bodyPr/>
                    <a:lstStyle/>
                    <a:p>
                      <a:pPr algn="l" fontAlgn="b"/>
                      <a:r>
                        <a:rPr lang="sk-SK" sz="1000" u="none" strike="noStrike">
                          <a:effectLst/>
                        </a:rPr>
                        <a:t>r2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dirty="0">
                        <a:solidFill>
                          <a:srgbClr val="000000"/>
                        </a:solidFill>
                        <a:effectLst/>
                        <a:latin typeface="Calibri"/>
                      </a:endParaRPr>
                    </a:p>
                  </a:txBody>
                  <a:tcPr marL="0" marR="0" marT="0" marB="0" anchor="b"/>
                </a:tc>
              </a:tr>
            </a:tbl>
          </a:graphicData>
        </a:graphic>
      </p:graphicFrame>
    </p:spTree>
    <p:extLst>
      <p:ext uri="{BB962C8B-B14F-4D97-AF65-F5344CB8AC3E}">
        <p14:creationId xmlns:p14="http://schemas.microsoft.com/office/powerpoint/2010/main" val="481359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6632"/>
            <a:ext cx="1187623" cy="288032"/>
          </a:xfrm>
        </p:spPr>
        <p:txBody>
          <a:bodyPr>
            <a:normAutofit fontScale="90000"/>
          </a:bodyPr>
          <a:lstStyle/>
          <a:p>
            <a:r>
              <a:rPr lang="en-US" sz="1400" dirty="0" err="1" smtClean="0"/>
              <a:t>Unmployment</a:t>
            </a:r>
            <a:endParaRPr lang="sk-SK" sz="1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91971521"/>
              </p:ext>
            </p:extLst>
          </p:nvPr>
        </p:nvGraphicFramePr>
        <p:xfrm>
          <a:off x="827584" y="274864"/>
          <a:ext cx="7560841" cy="6250480"/>
        </p:xfrm>
        <a:graphic>
          <a:graphicData uri="http://schemas.openxmlformats.org/drawingml/2006/table">
            <a:tbl>
              <a:tblPr>
                <a:tableStyleId>{3B4B98B0-60AC-42C2-AFA5-B58CD77FA1E5}</a:tableStyleId>
              </a:tblPr>
              <a:tblGrid>
                <a:gridCol w="1794054"/>
                <a:gridCol w="474200"/>
                <a:gridCol w="221292"/>
                <a:gridCol w="432049"/>
                <a:gridCol w="221292"/>
                <a:gridCol w="453123"/>
                <a:gridCol w="168604"/>
                <a:gridCol w="432049"/>
                <a:gridCol w="221292"/>
                <a:gridCol w="432049"/>
                <a:gridCol w="221292"/>
                <a:gridCol w="432049"/>
                <a:gridCol w="168604"/>
                <a:gridCol w="434683"/>
                <a:gridCol w="221292"/>
                <a:gridCol w="495275"/>
                <a:gridCol w="168604"/>
                <a:gridCol w="453123"/>
                <a:gridCol w="115915"/>
              </a:tblGrid>
              <a:tr h="156262">
                <a:tc>
                  <a:txBody>
                    <a:bodyPr/>
                    <a:lstStyle/>
                    <a:p>
                      <a:pPr algn="l" fontAlgn="b"/>
                      <a:endParaRPr lang="sk-SK" sz="1000" b="0" i="0" u="none" strike="noStrike" dirty="0">
                        <a:solidFill>
                          <a:srgbClr val="000000"/>
                        </a:solidFill>
                        <a:effectLst/>
                        <a:latin typeface="Calibri"/>
                      </a:endParaRPr>
                    </a:p>
                  </a:txBody>
                  <a:tcPr marL="0" marR="0" marT="0" marB="0" anchor="b"/>
                </a:tc>
                <a:tc>
                  <a:txBody>
                    <a:bodyPr/>
                    <a:lstStyle/>
                    <a:p>
                      <a:pPr algn="ctr" fontAlgn="b"/>
                      <a:r>
                        <a:rPr lang="sk-SK" sz="1000" u="none" strike="noStrike">
                          <a:effectLst/>
                        </a:rPr>
                        <a:t>Baseline</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EU-NMS</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Europe</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Africa</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Asia</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YSM 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dirty="0">
                          <a:effectLst/>
                        </a:rPr>
                        <a:t>YSM 6-10</a:t>
                      </a:r>
                      <a:endParaRPr lang="sk-SK" sz="1000" b="0" i="0" u="none" strike="noStrike" dirty="0">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YSM 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800" u="none" strike="noStrike">
                          <a:effectLst/>
                        </a:rPr>
                        <a:t>(1)</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(2)</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(3)</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(4)</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(5)</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(6)</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(7)</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(8)</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(9)</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r>
              <a:tr h="156262">
                <a:tc>
                  <a:txBody>
                    <a:bodyPr/>
                    <a:lstStyle/>
                    <a:p>
                      <a:pPr algn="l" fontAlgn="b"/>
                      <a:r>
                        <a:rPr lang="sk-SK" sz="1000" u="none" strike="noStrike">
                          <a:effectLst/>
                        </a:rPr>
                        <a:t>Union density</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-0.0092</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Collective bargaining coverage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EPL - regular contract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0.0249</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0.0961</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-0.0206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EPL - temporary contract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-0.0246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-0.0238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-0.0322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The share of VET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-0.0262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0.0646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-0.0284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(0.081)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Export as % of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-0.0029</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0.0018</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 GDP in agriculture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0.0092</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0.0168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0.0539</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-0.0152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0.0223</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 GDP in manufacturing</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OECD ALMP %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-0.0164</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0.0988</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0.0328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0.0311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-0.0135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OECD SOEX %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-0.0028</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Migration rate from EU-15</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-0.0739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0.087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0.513</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0.3747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0.3839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-0.6263</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0.2594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0.3371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0.0671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(0.142)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(0.293)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(0.324)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(0.491)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(0.363)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(0.379)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(0.331)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Migration rate from EU-12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0.0167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0.3358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0.1149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0.8489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-0.2887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0.4836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0.3441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(0.083)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(0.249)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(0.622)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(0.251)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(0.280)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(0.160)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en-US" sz="1000" u="none" strike="noStrike">
                          <a:effectLst/>
                        </a:rPr>
                        <a:t>Migration rate from other Europe</a:t>
                      </a:r>
                      <a:endParaRPr lang="en-US"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-0.0178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0.3361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0.1218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0.0255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-0.4141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1.0478</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0.2565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(0.289)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(0.280)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(0.442)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(0.276)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(0.360)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(0.277)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Migration rate from Africa</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-0.1744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0.0664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0.3034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0.3149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0.4941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-0.5573</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-0.1962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0.3751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0.3441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(0.145)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(0.335)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(0.434)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(0.382)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(0.341)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Migration rate from Asia</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-0.1533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0.4238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0.1249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-0.7805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-0.7091</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-0.8751</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-0.3204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0.0943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(0.244)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(0.875)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(0.327)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(0.347)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en-US" sz="1000" u="none" strike="noStrike">
                          <a:effectLst/>
                        </a:rPr>
                        <a:t>Inflow of immigrants, per 1000</a:t>
                      </a:r>
                      <a:endParaRPr lang="en-US"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Per-capita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0.0609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-0.1001</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0.1631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-0.0619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0.2643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-0.284</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0.3951</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0.1458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-0.1905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(0.134)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(0.139)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(0.253)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(0.159)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(0.168)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(0.135)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Unemployment rate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-0.0032</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0.0056</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0.0122</a:t>
                      </a:r>
                      <a:endParaRPr lang="sk-SK" sz="1000" b="0" i="0" u="none" strike="noStrike">
                        <a:solidFill>
                          <a:srgbClr val="000000"/>
                        </a:solidFill>
                        <a:effectLst/>
                        <a:latin typeface="Calibri"/>
                      </a:endParaRPr>
                    </a:p>
                  </a:txBody>
                  <a:tcPr marL="0" marR="0" marT="0" marB="0" anchor="b"/>
                </a:tc>
                <a:tc>
                  <a:txBody>
                    <a:bodyPr/>
                    <a:lstStyle/>
                    <a:p>
                      <a:pPr algn="l"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N</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187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149</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173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161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157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135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102</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114</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r>
              <a:tr h="156262">
                <a:tc>
                  <a:txBody>
                    <a:bodyPr/>
                    <a:lstStyle/>
                    <a:p>
                      <a:pPr algn="l" fontAlgn="b"/>
                      <a:r>
                        <a:rPr lang="sk-SK" sz="1000" u="none" strike="noStrike">
                          <a:effectLst/>
                        </a:rPr>
                        <a:t>r2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0.96</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0.85</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0.73</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0.97</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0.91</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a:t>
                      </a:r>
                      <a:endParaRPr lang="sk-SK" sz="1000" b="0" i="0" u="none" strike="noStrike">
                        <a:solidFill>
                          <a:srgbClr val="000000"/>
                        </a:solidFill>
                        <a:effectLst/>
                        <a:latin typeface="Calibri"/>
                      </a:endParaRPr>
                    </a:p>
                  </a:txBody>
                  <a:tcPr marL="0" marR="0" marT="0" marB="0" anchor="b"/>
                </a:tc>
                <a:tc>
                  <a:txBody>
                    <a:bodyPr/>
                    <a:lstStyle/>
                    <a:p>
                      <a:pPr algn="l" fontAlgn="b"/>
                      <a:endParaRPr lang="sk-SK" sz="1000" b="0" i="0" u="none" strike="noStrike" dirty="0">
                        <a:solidFill>
                          <a:srgbClr val="000000"/>
                        </a:solidFill>
                        <a:effectLst/>
                        <a:latin typeface="Calibri"/>
                      </a:endParaRPr>
                    </a:p>
                  </a:txBody>
                  <a:tcPr marL="0" marR="0" marT="0" marB="0" anchor="b"/>
                </a:tc>
              </a:tr>
            </a:tbl>
          </a:graphicData>
        </a:graphic>
      </p:graphicFrame>
    </p:spTree>
    <p:extLst>
      <p:ext uri="{BB962C8B-B14F-4D97-AF65-F5344CB8AC3E}">
        <p14:creationId xmlns:p14="http://schemas.microsoft.com/office/powerpoint/2010/main" val="28771714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variables - findings</a:t>
            </a:r>
            <a:endParaRPr lang="sk-SK" dirty="0"/>
          </a:p>
        </p:txBody>
      </p:sp>
      <p:sp>
        <p:nvSpPr>
          <p:cNvPr id="3" name="Content Placeholder 2"/>
          <p:cNvSpPr>
            <a:spLocks noGrp="1"/>
          </p:cNvSpPr>
          <p:nvPr>
            <p:ph idx="1"/>
          </p:nvPr>
        </p:nvSpPr>
        <p:spPr/>
        <p:txBody>
          <a:bodyPr>
            <a:normAutofit/>
          </a:bodyPr>
          <a:lstStyle/>
          <a:p>
            <a:r>
              <a:rPr lang="en-US" dirty="0" smtClean="0"/>
              <a:t>Central wage bargaining makes </a:t>
            </a:r>
            <a:r>
              <a:rPr lang="en-US" dirty="0"/>
              <a:t>access to LM worse (to new migrants) </a:t>
            </a:r>
            <a:r>
              <a:rPr lang="en-US" dirty="0" smtClean="0"/>
              <a:t>and keeps migrants in low-skill and temporary jobs. But it helps NMS and fresh immigrants to get better jobs. </a:t>
            </a:r>
          </a:p>
          <a:p>
            <a:r>
              <a:rPr lang="en-US" dirty="0" smtClean="0"/>
              <a:t>Unions help fresh immigrants to find a job but keeps African migrants out of labor market </a:t>
            </a:r>
          </a:p>
          <a:p>
            <a:r>
              <a:rPr lang="en-US" dirty="0" smtClean="0"/>
              <a:t>Regulated </a:t>
            </a:r>
            <a:r>
              <a:rPr lang="en-US" dirty="0"/>
              <a:t>markets </a:t>
            </a:r>
            <a:r>
              <a:rPr lang="en-US" dirty="0" smtClean="0"/>
              <a:t>provide more chances of NMS and fresh migrants to find a job. </a:t>
            </a:r>
          </a:p>
        </p:txBody>
      </p:sp>
    </p:spTree>
    <p:extLst>
      <p:ext uri="{BB962C8B-B14F-4D97-AF65-F5344CB8AC3E}">
        <p14:creationId xmlns:p14="http://schemas.microsoft.com/office/powerpoint/2010/main" val="15822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sp>
        <p:nvSpPr>
          <p:cNvPr id="3" name="Content Placeholder 2"/>
          <p:cNvSpPr>
            <a:spLocks noGrp="1"/>
          </p:cNvSpPr>
          <p:nvPr>
            <p:ph idx="1"/>
          </p:nvPr>
        </p:nvSpPr>
        <p:spPr>
          <a:xfrm>
            <a:off x="457200" y="1268760"/>
            <a:ext cx="8229600" cy="5256584"/>
          </a:xfrm>
        </p:spPr>
        <p:txBody>
          <a:bodyPr>
            <a:normAutofit fontScale="92500"/>
          </a:bodyPr>
          <a:lstStyle/>
          <a:p>
            <a:r>
              <a:rPr lang="en-US" dirty="0" smtClean="0"/>
              <a:t>Skill specialization helps migrants from NMS to get better positions and contracts, but it poses difficulties for older migrants.</a:t>
            </a:r>
          </a:p>
          <a:p>
            <a:r>
              <a:rPr lang="en-US" dirty="0" smtClean="0"/>
              <a:t>Agriculture seems to provide temporary jobs for NMS and </a:t>
            </a:r>
            <a:r>
              <a:rPr lang="en-US" dirty="0" smtClean="0"/>
              <a:t>non-EU </a:t>
            </a:r>
            <a:r>
              <a:rPr lang="en-US" dirty="0" smtClean="0"/>
              <a:t>immigrants. </a:t>
            </a:r>
          </a:p>
          <a:p>
            <a:r>
              <a:rPr lang="en-US" dirty="0" smtClean="0"/>
              <a:t>Manufacturing helps to find high-skilled job for migrants but with temporary contract. </a:t>
            </a:r>
          </a:p>
          <a:p>
            <a:r>
              <a:rPr lang="en-US" dirty="0" smtClean="0"/>
              <a:t>ALMP helps migrants in general to find job but low-skilled and temporary. </a:t>
            </a:r>
          </a:p>
          <a:p>
            <a:r>
              <a:rPr lang="en-US" dirty="0" smtClean="0"/>
              <a:t>SOCX keeps fresh migrants out of labor market.</a:t>
            </a:r>
          </a:p>
          <a:p>
            <a:endParaRPr lang="en-US" dirty="0" smtClean="0"/>
          </a:p>
          <a:p>
            <a:endParaRPr lang="en-US" dirty="0" smtClean="0"/>
          </a:p>
          <a:p>
            <a:pPr marL="0" indent="0">
              <a:buNone/>
            </a:pPr>
            <a:endParaRPr lang="en-US" dirty="0" smtClean="0"/>
          </a:p>
          <a:p>
            <a:endParaRPr lang="sk-SK" dirty="0"/>
          </a:p>
        </p:txBody>
      </p:sp>
    </p:spTree>
    <p:extLst>
      <p:ext uri="{BB962C8B-B14F-4D97-AF65-F5344CB8AC3E}">
        <p14:creationId xmlns:p14="http://schemas.microsoft.com/office/powerpoint/2010/main" val="294580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Motivation</a:t>
            </a:r>
            <a:endParaRPr lang="sk-SK" i="1" dirty="0"/>
          </a:p>
        </p:txBody>
      </p:sp>
      <p:sp>
        <p:nvSpPr>
          <p:cNvPr id="3" name="Content Placeholder 2"/>
          <p:cNvSpPr>
            <a:spLocks noGrp="1"/>
          </p:cNvSpPr>
          <p:nvPr>
            <p:ph idx="1"/>
          </p:nvPr>
        </p:nvSpPr>
        <p:spPr>
          <a:xfrm>
            <a:off x="457200" y="1600200"/>
            <a:ext cx="8147248" cy="5069160"/>
          </a:xfrm>
        </p:spPr>
        <p:txBody>
          <a:bodyPr>
            <a:normAutofit fontScale="85000" lnSpcReduction="10000"/>
          </a:bodyPr>
          <a:lstStyle/>
          <a:p>
            <a:r>
              <a:rPr lang="en-US" dirty="0" smtClean="0"/>
              <a:t>“Immigrant surplus” depends on economic potential of immigrants and the efficiency on how they use it in the host country</a:t>
            </a:r>
          </a:p>
          <a:p>
            <a:r>
              <a:rPr lang="en-GB" dirty="0"/>
              <a:t>Immigrant-natives gaps threaten the cohesion of receiving societies. </a:t>
            </a:r>
            <a:endParaRPr lang="en-US" dirty="0" smtClean="0"/>
          </a:p>
          <a:p>
            <a:r>
              <a:rPr lang="en-US" dirty="0" smtClean="0"/>
              <a:t>Existing research shows that immigrant characteristics are important to integration</a:t>
            </a:r>
            <a:br>
              <a:rPr lang="en-US" dirty="0" smtClean="0"/>
            </a:br>
            <a:r>
              <a:rPr lang="en-US" dirty="0" smtClean="0"/>
              <a:t>(e.g. high </a:t>
            </a:r>
            <a:r>
              <a:rPr lang="en-US" dirty="0" err="1" smtClean="0"/>
              <a:t>edu</a:t>
            </a:r>
            <a:r>
              <a:rPr lang="en-US" dirty="0" smtClean="0"/>
              <a:t>, age at migration, cultural similarities)</a:t>
            </a:r>
          </a:p>
          <a:p>
            <a:r>
              <a:rPr lang="en-US" dirty="0" smtClean="0"/>
              <a:t>The existing immigrant-native  differences in the labor market outcomes are only partially explained by observables (e.g. </a:t>
            </a:r>
            <a:r>
              <a:rPr lang="en-US" dirty="0" err="1" smtClean="0"/>
              <a:t>Cangiano</a:t>
            </a:r>
            <a:r>
              <a:rPr lang="en-US" dirty="0" smtClean="0"/>
              <a:t> 2012; </a:t>
            </a:r>
            <a:r>
              <a:rPr lang="en-US" dirty="0" err="1" smtClean="0"/>
              <a:t>Kogan</a:t>
            </a:r>
            <a:r>
              <a:rPr lang="en-US" dirty="0" smtClean="0"/>
              <a:t> 2006).</a:t>
            </a:r>
          </a:p>
        </p:txBody>
      </p:sp>
    </p:spTree>
    <p:extLst>
      <p:ext uri="{BB962C8B-B14F-4D97-AF65-F5344CB8AC3E}">
        <p14:creationId xmlns:p14="http://schemas.microsoft.com/office/powerpoint/2010/main" val="21420786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variables</a:t>
            </a:r>
            <a:endParaRPr lang="sk-SK" dirty="0"/>
          </a:p>
        </p:txBody>
      </p:sp>
      <p:sp>
        <p:nvSpPr>
          <p:cNvPr id="3" name="Content Placeholder 2"/>
          <p:cNvSpPr>
            <a:spLocks noGrp="1"/>
          </p:cNvSpPr>
          <p:nvPr>
            <p:ph idx="1"/>
          </p:nvPr>
        </p:nvSpPr>
        <p:spPr/>
        <p:txBody>
          <a:bodyPr>
            <a:normAutofit fontScale="92500"/>
          </a:bodyPr>
          <a:lstStyle/>
          <a:p>
            <a:r>
              <a:rPr lang="en-US" dirty="0" smtClean="0"/>
              <a:t>Diaspora helps to find job to fresh migrants (mostly low-skilled job but permanent). </a:t>
            </a:r>
            <a:br>
              <a:rPr lang="en-US" dirty="0" smtClean="0"/>
            </a:br>
            <a:r>
              <a:rPr lang="en-US" dirty="0" smtClean="0"/>
              <a:t>Mainly Asian community is well connected.</a:t>
            </a:r>
          </a:p>
          <a:p>
            <a:r>
              <a:rPr lang="en-US" dirty="0" smtClean="0"/>
              <a:t>Markets with high inflows keep fresh migrants out of jobs.</a:t>
            </a:r>
          </a:p>
          <a:p>
            <a:r>
              <a:rPr lang="en-US" dirty="0" smtClean="0"/>
              <a:t>Rising GDP levels help EU-15 and Asian migrants to find a </a:t>
            </a:r>
            <a:r>
              <a:rPr lang="en-US" dirty="0" smtClean="0"/>
              <a:t>job but fresh </a:t>
            </a:r>
            <a:r>
              <a:rPr lang="en-US" dirty="0" smtClean="0"/>
              <a:t>migrants </a:t>
            </a:r>
            <a:r>
              <a:rPr lang="en-US" dirty="0" smtClean="0"/>
              <a:t>fare worse.</a:t>
            </a:r>
            <a:endParaRPr lang="en-US" dirty="0" smtClean="0"/>
          </a:p>
          <a:p>
            <a:r>
              <a:rPr lang="en-US" dirty="0" smtClean="0"/>
              <a:t>High unemployment falls more onto migrants from outside EU. </a:t>
            </a:r>
            <a:endParaRPr lang="sk-SK" dirty="0"/>
          </a:p>
        </p:txBody>
      </p:sp>
    </p:spTree>
    <p:extLst>
      <p:ext uri="{BB962C8B-B14F-4D97-AF65-F5344CB8AC3E}">
        <p14:creationId xmlns:p14="http://schemas.microsoft.com/office/powerpoint/2010/main" val="305227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remarks</a:t>
            </a:r>
            <a:endParaRPr lang="sk-SK" dirty="0"/>
          </a:p>
        </p:txBody>
      </p:sp>
      <p:sp>
        <p:nvSpPr>
          <p:cNvPr id="3" name="Content Placeholder 2"/>
          <p:cNvSpPr>
            <a:spLocks noGrp="1"/>
          </p:cNvSpPr>
          <p:nvPr>
            <p:ph idx="1"/>
          </p:nvPr>
        </p:nvSpPr>
        <p:spPr>
          <a:xfrm>
            <a:off x="395536" y="1556792"/>
            <a:ext cx="8507288" cy="4525963"/>
          </a:xfrm>
        </p:spPr>
        <p:txBody>
          <a:bodyPr>
            <a:normAutofit/>
          </a:bodyPr>
          <a:lstStyle/>
          <a:p>
            <a:r>
              <a:rPr lang="en-US" dirty="0" smtClean="0"/>
              <a:t>Paper confirms that institutional settings </a:t>
            </a:r>
            <a:br>
              <a:rPr lang="en-US" dirty="0" smtClean="0"/>
            </a:br>
            <a:r>
              <a:rPr lang="en-US" dirty="0" smtClean="0"/>
              <a:t>matter to the integration of immigrants</a:t>
            </a:r>
          </a:p>
          <a:p>
            <a:r>
              <a:rPr lang="en-US" dirty="0" smtClean="0"/>
              <a:t>Migrants have difficulties in the highly regulated markets. </a:t>
            </a:r>
            <a:r>
              <a:rPr lang="en-US"/>
              <a:t>ALMP </a:t>
            </a:r>
            <a:r>
              <a:rPr lang="en-US" smtClean="0"/>
              <a:t>help </a:t>
            </a:r>
            <a:r>
              <a:rPr lang="en-US"/>
              <a:t>migrants to find a job</a:t>
            </a:r>
            <a:r>
              <a:rPr lang="en-US"/>
              <a:t>. </a:t>
            </a:r>
            <a:endParaRPr lang="en-US" dirty="0"/>
          </a:p>
          <a:p>
            <a:r>
              <a:rPr lang="en-US" dirty="0" smtClean="0"/>
              <a:t>Migrants from NMS do better in skill-specialized regimes, open economies and markets with higher unionization and central bargaining.</a:t>
            </a:r>
          </a:p>
          <a:p>
            <a:endParaRPr lang="en-US" dirty="0" smtClean="0"/>
          </a:p>
          <a:p>
            <a:endParaRPr lang="en-US" dirty="0" smtClean="0"/>
          </a:p>
          <a:p>
            <a:endParaRPr lang="sk-SK" dirty="0"/>
          </a:p>
        </p:txBody>
      </p:sp>
    </p:spTree>
    <p:extLst>
      <p:ext uri="{BB962C8B-B14F-4D97-AF65-F5344CB8AC3E}">
        <p14:creationId xmlns:p14="http://schemas.microsoft.com/office/powerpoint/2010/main" val="406445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27142325"/>
              </p:ext>
            </p:extLst>
          </p:nvPr>
        </p:nvGraphicFramePr>
        <p:xfrm>
          <a:off x="755576" y="332656"/>
          <a:ext cx="7832844" cy="6009840"/>
        </p:xfrm>
        <a:graphic>
          <a:graphicData uri="http://schemas.openxmlformats.org/drawingml/2006/table">
            <a:tbl>
              <a:tblPr>
                <a:tableStyleId>{3B4B98B0-60AC-42C2-AFA5-B58CD77FA1E5}</a:tableStyleId>
              </a:tblPr>
              <a:tblGrid>
                <a:gridCol w="1704753"/>
                <a:gridCol w="470621"/>
                <a:gridCol w="210278"/>
                <a:gridCol w="470621"/>
                <a:gridCol w="210278"/>
                <a:gridCol w="470621"/>
                <a:gridCol w="210278"/>
                <a:gridCol w="470621"/>
                <a:gridCol w="210278"/>
                <a:gridCol w="470621"/>
                <a:gridCol w="210278"/>
                <a:gridCol w="470621"/>
                <a:gridCol w="210278"/>
                <a:gridCol w="470621"/>
                <a:gridCol w="210278"/>
                <a:gridCol w="470621"/>
                <a:gridCol w="210278"/>
                <a:gridCol w="470621"/>
                <a:gridCol w="210278"/>
              </a:tblGrid>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Baseline</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900" u="none" strike="noStrike">
                          <a:effectLst/>
                        </a:rPr>
                        <a:t>EU-15</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900" u="none" strike="noStrike">
                          <a:effectLst/>
                        </a:rPr>
                        <a:t>EU-NMS</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900" u="none" strike="noStrike">
                          <a:effectLst/>
                        </a:rPr>
                        <a:t>Europe</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900" u="none" strike="noStrike">
                          <a:effectLst/>
                        </a:rPr>
                        <a:t>Africa</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900" u="none" strike="noStrike">
                          <a:effectLst/>
                        </a:rPr>
                        <a:t>Asia</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900" u="none" strike="noStrike">
                          <a:effectLst/>
                        </a:rPr>
                        <a:t>YSM 1-5</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900" u="none" strike="noStrike">
                          <a:effectLst/>
                        </a:rPr>
                        <a:t>YSM 6-10</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900" u="none" strike="noStrike">
                          <a:effectLst/>
                        </a:rPr>
                        <a:t>YSM 10+</a:t>
                      </a:r>
                      <a:endParaRPr lang="sk-SK" sz="9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800" u="none" strike="noStrike">
                          <a:effectLst/>
                        </a:rPr>
                        <a:t>(1)</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(2)</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(3)</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(4)</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(5)</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(6)</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(7)</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(8)</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(9)</a:t>
                      </a:r>
                      <a:endParaRPr lang="sk-SK" sz="800" b="0" i="0" u="none" strike="noStrike">
                        <a:solidFill>
                          <a:srgbClr val="000000"/>
                        </a:solidFill>
                        <a:effectLst/>
                        <a:latin typeface="Arial"/>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r>
              <a:tr h="150246">
                <a:tc>
                  <a:txBody>
                    <a:bodyPr/>
                    <a:lstStyle/>
                    <a:p>
                      <a:pPr algn="l" fontAlgn="b"/>
                      <a:r>
                        <a:rPr lang="sk-SK" sz="900" u="none" strike="noStrike">
                          <a:effectLst/>
                        </a:rPr>
                        <a:t>Union density</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-0.0022</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Collective bargaining coverage</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0.0009</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-0.0032</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-0.0045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EPL - regular contract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0.0256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-0.0217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0.2634</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-0.0092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-0.0123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(0.043)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(0.065)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(0.044)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EPL - temporary contract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-0.0148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0.0236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0.0124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0.0316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0.0324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-0.1294</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-0.0179</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(0.082)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(0.044)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The share of VET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-0.0173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0.0563</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-0.2056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-0.0134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0.1726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0.0325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0.1435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0.0541</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(0.048)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(0.123)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(0.070)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(0.064)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(0.059)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(0.068)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Export as % of GDP</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0.0024</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 GDP in agriculture</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0.0045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-0.0145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0.0281</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-0.0346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0.0063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-0.0328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-0.0296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-0.0152</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 GDP in manufacturing</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-0.0038</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0.0072</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OECD ALMP % GDP</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0.0428</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-0.0126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-0.0445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-0.0268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-0.0233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-0.0349</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OECD SOEX % GDP</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0.0084</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0.0046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0.0166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Migration rate from EU-15</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0.4236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-0.4345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-0.0912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-0.9334</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-0.4438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0.9783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-0.0394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-0.2789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(0.173)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(0.187)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(0.406)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(0.271)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(0.295)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(0.375)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(0.759)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(0.378)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(0.278)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Migration rate from EU-12</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-0.0577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-0.1507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0.2799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-0.5928</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-0.4035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2.1092</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0.1224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-0.1788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(0.155)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(0.160)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(0.357)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(0.264)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(0.249)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(0.333)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(0.625)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(0.240)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en-US" sz="900" u="none" strike="noStrike">
                          <a:effectLst/>
                        </a:rPr>
                        <a:t>Migration rate from other Europe</a:t>
                      </a:r>
                      <a:endParaRPr lang="en-US"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-0.3432</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0.3171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-0.1329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-1.0046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-0.2953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1.893</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-0.0285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0.228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(0.184)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(0.198)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(0.448)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(0.276)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(0.365)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(0.343)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(0.658)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(0.316)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(0.279)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Migration rate from Africa</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0.1657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-0.4731</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0.0563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0.328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-0.8975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-0.2499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1.7353</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0.2139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0.071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(0.171)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(0.185)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(0.410)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(0.280)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(0.284)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(0.436)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(0.771)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(0.391)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(0.236)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Migration rate from Asia</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-0.4765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-0.1447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0.8595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0.4407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-0.1207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-0.3805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2.2669</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0.7168</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0.4824</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(0.206)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(0.505)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(0.317)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(0.361)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(0.354)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(0.802)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(0.371)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(0.261)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en-US" sz="900" u="none" strike="noStrike">
                          <a:effectLst/>
                        </a:rPr>
                        <a:t>Inflow of immigrants, per 1000</a:t>
                      </a:r>
                      <a:endParaRPr lang="en-US"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-0.0015</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Per-capita GDP</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-0.0626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0.0695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0.1174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0.2091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-0.2719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-0.0232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0.1397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0.1033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(0.054)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(0.072)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(0.138)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(0.174)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(0.224)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(0.250)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(0.151)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(0.080)</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Unemployment rate</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-0.0007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-0.0096</a:t>
                      </a:r>
                      <a:endParaRPr lang="sk-SK" sz="900" b="0" i="0" u="none" strike="noStrike">
                        <a:solidFill>
                          <a:srgbClr val="000000"/>
                        </a:solidFill>
                        <a:effectLst/>
                        <a:latin typeface="Calibri"/>
                      </a:endParaRPr>
                    </a:p>
                  </a:txBody>
                  <a:tcPr marL="0" marR="0" marT="0" marB="0" anchor="b"/>
                </a:tc>
                <a:tc>
                  <a:txBody>
                    <a:bodyPr/>
                    <a:lstStyle/>
                    <a:p>
                      <a:pPr algn="l" fontAlgn="b"/>
                      <a:r>
                        <a:rPr lang="sk-SK" sz="900" u="none" strike="noStrike">
                          <a:effectLst/>
                        </a:rPr>
                        <a:t>*</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(0.001)</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(0.002)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N</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187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148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169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158</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149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134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102</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113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r>
              <a:tr h="150246">
                <a:tc>
                  <a:txBody>
                    <a:bodyPr/>
                    <a:lstStyle/>
                    <a:p>
                      <a:pPr algn="l" fontAlgn="b"/>
                      <a:r>
                        <a:rPr lang="sk-SK" sz="900" u="none" strike="noStrike">
                          <a:effectLst/>
                        </a:rPr>
                        <a:t>r2</a:t>
                      </a:r>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0.95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0.87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0.89</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0.95</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0.86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0.93</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0.87</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0.94</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a:solidFill>
                          <a:srgbClr val="000000"/>
                        </a:solidFill>
                        <a:effectLst/>
                        <a:latin typeface="Calibri"/>
                      </a:endParaRPr>
                    </a:p>
                  </a:txBody>
                  <a:tcPr marL="0" marR="0" marT="0" marB="0" anchor="b"/>
                </a:tc>
                <a:tc>
                  <a:txBody>
                    <a:bodyPr/>
                    <a:lstStyle/>
                    <a:p>
                      <a:pPr algn="ctr" fontAlgn="b"/>
                      <a:r>
                        <a:rPr lang="sk-SK" sz="900" u="none" strike="noStrike">
                          <a:effectLst/>
                        </a:rPr>
                        <a:t>0.96</a:t>
                      </a:r>
                      <a:endParaRPr lang="sk-SK" sz="900" b="0" i="0" u="none" strike="noStrike">
                        <a:solidFill>
                          <a:srgbClr val="000000"/>
                        </a:solidFill>
                        <a:effectLst/>
                        <a:latin typeface="Calibri"/>
                      </a:endParaRPr>
                    </a:p>
                  </a:txBody>
                  <a:tcPr marL="0" marR="0" marT="0" marB="0" anchor="b"/>
                </a:tc>
                <a:tc>
                  <a:txBody>
                    <a:bodyPr/>
                    <a:lstStyle/>
                    <a:p>
                      <a:pPr algn="l" fontAlgn="b"/>
                      <a:endParaRPr lang="sk-SK" sz="900" b="0" i="0" u="none" strike="noStrike" dirty="0">
                        <a:solidFill>
                          <a:srgbClr val="000000"/>
                        </a:solidFill>
                        <a:effectLst/>
                        <a:latin typeface="Calibri"/>
                      </a:endParaRPr>
                    </a:p>
                  </a:txBody>
                  <a:tcPr marL="0" marR="0" marT="0" marB="0" anchor="b"/>
                </a:tc>
              </a:tr>
            </a:tbl>
          </a:graphicData>
        </a:graphic>
      </p:graphicFrame>
      <p:sp>
        <p:nvSpPr>
          <p:cNvPr id="5" name="Title 1"/>
          <p:cNvSpPr txBox="1">
            <a:spLocks/>
          </p:cNvSpPr>
          <p:nvPr/>
        </p:nvSpPr>
        <p:spPr>
          <a:xfrm>
            <a:off x="1" y="116632"/>
            <a:ext cx="1187623" cy="28803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t>Low-skill</a:t>
            </a:r>
            <a:endParaRPr lang="sk-SK" sz="1400" dirty="0"/>
          </a:p>
        </p:txBody>
      </p:sp>
    </p:spTree>
    <p:extLst>
      <p:ext uri="{BB962C8B-B14F-4D97-AF65-F5344CB8AC3E}">
        <p14:creationId xmlns:p14="http://schemas.microsoft.com/office/powerpoint/2010/main" val="35187093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3750269"/>
              </p:ext>
            </p:extLst>
          </p:nvPr>
        </p:nvGraphicFramePr>
        <p:xfrm>
          <a:off x="539552" y="188640"/>
          <a:ext cx="8352930" cy="6202360"/>
        </p:xfrm>
        <a:graphic>
          <a:graphicData uri="http://schemas.openxmlformats.org/drawingml/2006/table">
            <a:tbl>
              <a:tblPr>
                <a:tableStyleId>{3B4B98B0-60AC-42C2-AFA5-B58CD77FA1E5}</a:tableStyleId>
              </a:tblPr>
              <a:tblGrid>
                <a:gridCol w="1806069"/>
                <a:gridCol w="498591"/>
                <a:gridCol w="222774"/>
                <a:gridCol w="498591"/>
                <a:gridCol w="222774"/>
                <a:gridCol w="498591"/>
                <a:gridCol w="222774"/>
                <a:gridCol w="498591"/>
                <a:gridCol w="222774"/>
                <a:gridCol w="498591"/>
                <a:gridCol w="222774"/>
                <a:gridCol w="498591"/>
                <a:gridCol w="222774"/>
                <a:gridCol w="498591"/>
                <a:gridCol w="222774"/>
                <a:gridCol w="498591"/>
                <a:gridCol w="222774"/>
                <a:gridCol w="498591"/>
                <a:gridCol w="277350"/>
              </a:tblGrid>
              <a:tr h="155059">
                <a:tc>
                  <a:txBody>
                    <a:bodyPr/>
                    <a:lstStyle/>
                    <a:p>
                      <a:pPr algn="l" fontAlgn="b"/>
                      <a:endParaRPr lang="sk-SK" sz="1000" b="0" i="0" u="none" strike="noStrike" dirty="0">
                        <a:solidFill>
                          <a:srgbClr val="000000"/>
                        </a:solidFill>
                        <a:effectLst/>
                        <a:latin typeface="Calibri"/>
                      </a:endParaRPr>
                    </a:p>
                  </a:txBody>
                  <a:tcPr marL="0" marR="0" marT="0" marB="0" anchor="b"/>
                </a:tc>
                <a:tc>
                  <a:txBody>
                    <a:bodyPr/>
                    <a:lstStyle/>
                    <a:p>
                      <a:pPr algn="ctr" fontAlgn="b"/>
                      <a:r>
                        <a:rPr lang="sk-SK" sz="1000" u="none" strike="noStrike">
                          <a:effectLst/>
                        </a:rPr>
                        <a:t>Baseline</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EU-NMS</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Europe</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Africa</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Asia</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YSM 1-5</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YSM 6-10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c>
                  <a:txBody>
                    <a:bodyPr/>
                    <a:lstStyle/>
                    <a:p>
                      <a:pPr algn="ctr" fontAlgn="b"/>
                      <a:r>
                        <a:rPr lang="sk-SK" sz="1000" u="none" strike="noStrike">
                          <a:effectLst/>
                        </a:rPr>
                        <a:t>YSM 10+</a:t>
                      </a:r>
                      <a:endParaRPr lang="sk-SK" sz="1000" b="0" i="0" u="none" strike="noStrike">
                        <a:solidFill>
                          <a:srgbClr val="000000"/>
                        </a:solidFill>
                        <a:effectLst/>
                        <a:latin typeface="Calibri"/>
                      </a:endParaRPr>
                    </a:p>
                  </a:txBody>
                  <a:tcPr marL="0" marR="0" marT="0" marB="0" anchor="b"/>
                </a:tc>
                <a:tc>
                  <a:txBody>
                    <a:bodyPr/>
                    <a:lstStyle/>
                    <a:p>
                      <a:pPr algn="l" fontAlgn="b"/>
                      <a:endParaRPr lang="sk-SK" sz="800" b="0" i="0" u="none" strike="noStrike">
                        <a:solidFill>
                          <a:srgbClr val="000000"/>
                        </a:solidFill>
                        <a:effectLst/>
                        <a:latin typeface="Arial"/>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800" u="none" strike="noStrike">
                          <a:effectLst/>
                        </a:rPr>
                        <a:t>(1)</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(2)</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(3)</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(4)</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(5)</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(6)</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(7)</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(8)</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c>
                  <a:txBody>
                    <a:bodyPr/>
                    <a:lstStyle/>
                    <a:p>
                      <a:pPr algn="ctr" fontAlgn="b"/>
                      <a:r>
                        <a:rPr lang="sk-SK" sz="800" u="none" strike="noStrike">
                          <a:effectLst/>
                        </a:rPr>
                        <a:t>(9)</a:t>
                      </a:r>
                      <a:endParaRPr lang="sk-SK" sz="800" b="0" i="0" u="none" strike="noStrike">
                        <a:solidFill>
                          <a:srgbClr val="000000"/>
                        </a:solidFill>
                        <a:effectLst/>
                        <a:latin typeface="Arial"/>
                      </a:endParaRPr>
                    </a:p>
                  </a:txBody>
                  <a:tcPr marL="0" marR="0" marT="0" marB="0" anchor="b"/>
                </a:tc>
                <a:tc>
                  <a:txBody>
                    <a:bodyPr/>
                    <a:lstStyle/>
                    <a:p>
                      <a:pPr algn="ctr" fontAlgn="b"/>
                      <a:endParaRPr lang="sk-SK" sz="800" b="0" i="0" u="none" strike="noStrike">
                        <a:solidFill>
                          <a:srgbClr val="000000"/>
                        </a:solidFill>
                        <a:effectLst/>
                        <a:latin typeface="Arial"/>
                      </a:endParaRPr>
                    </a:p>
                  </a:txBody>
                  <a:tcPr marL="0" marR="0" marT="0" marB="0" anchor="b"/>
                </a:tc>
              </a:tr>
              <a:tr h="155059">
                <a:tc>
                  <a:txBody>
                    <a:bodyPr/>
                    <a:lstStyle/>
                    <a:p>
                      <a:pPr algn="l" fontAlgn="b"/>
                      <a:r>
                        <a:rPr lang="sk-SK" sz="1000" u="none" strike="noStrike">
                          <a:effectLst/>
                        </a:rPr>
                        <a:t>Union density</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-0.0057</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Collective bargaining coverage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0.0018</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-0.0033</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-0.0029</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dirty="0">
                        <a:solidFill>
                          <a:srgbClr val="000000"/>
                        </a:solidFill>
                        <a:effectLst/>
                        <a:latin typeface="Calibri"/>
                      </a:endParaRPr>
                    </a:p>
                  </a:txBody>
                  <a:tcPr marL="0" marR="0" marT="0" marB="0" anchor="b"/>
                </a:tc>
              </a:tr>
              <a:tr h="155059">
                <a:tc>
                  <a:txBody>
                    <a:bodyPr/>
                    <a:lstStyle/>
                    <a:p>
                      <a:pPr algn="l" fontAlgn="b"/>
                      <a:r>
                        <a:rPr lang="sk-SK" sz="1000" u="none" strike="noStrike">
                          <a:effectLst/>
                        </a:rPr>
                        <a:t>EPL - regular contract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-0.0206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0.0165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0.0621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0.0733</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0.0099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-0.0149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0.0641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dirty="0">
                        <a:solidFill>
                          <a:srgbClr val="000000"/>
                        </a:solidFill>
                        <a:effectLst/>
                        <a:latin typeface="Calibri"/>
                      </a:endParaRPr>
                    </a:p>
                  </a:txBody>
                  <a:tcPr marL="0" marR="0" marT="0" marB="0" anchor="b"/>
                </a:tc>
              </a:tr>
              <a:tr h="155059">
                <a:tc>
                  <a:txBody>
                    <a:bodyPr/>
                    <a:lstStyle/>
                    <a:p>
                      <a:pPr algn="l" fontAlgn="b"/>
                      <a:r>
                        <a:rPr lang="sk-SK" sz="1000" u="none" strike="noStrike">
                          <a:effectLst/>
                        </a:rPr>
                        <a:t>EPL - temporary contract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0.0275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0.0677</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0.1461</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-0.1271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The share of VET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0.0614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0.0179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-0.2281</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0.0311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-0.0685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0.0349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0.0381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(0.089)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(0.087)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Export as % of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-0.0031</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-0.0036</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 GDP in agriculture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-0.0256</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0.0455</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0.0643</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0.0138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-0.0143</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 GDP in manufacturing</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0.0089</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0.0103</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-0.0138</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0.0142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OECD ALMP %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-0.0388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0.0543</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0.0456</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0.0143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0.044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0.0184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-0.0232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(0.037)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(0.021)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OECD SOEX %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-0.0085</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Migration rate from EU-15</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-0.1772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-0.2796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0.5247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0.3513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-0.6662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0.5499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-1.6726</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-0.4211</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(0.260)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(0.521)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(0.438)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(0.699)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(0.653)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(0.485)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(0.246)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Migration rate from EU-12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-0.089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-0.1021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0.2793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-0.4631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0.7326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-1.2528</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0.0131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-0.3537</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(0.208)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(0.185)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(0.424)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(0.466)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(0.340)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(0.600)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(0.531)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(0.297)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(0.187)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en-US" sz="1000" u="none" strike="noStrike">
                          <a:effectLst/>
                        </a:rPr>
                        <a:t>Migration rate from other Europe</a:t>
                      </a:r>
                      <a:endParaRPr lang="en-US"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0.0975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-0.2257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-0.3798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-0.4235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-0.7267</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0.5365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-1.2902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-0.1177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-0.4969</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(0.287)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(0.243)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(0.532)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(0.525)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(0.431)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(0.631)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(0.371)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Migration rate from Africa</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-0.2929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-0.2257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0.4441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1.1599</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-0.5308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1.4916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-1.9607</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0.3161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-0.3423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(0.268)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(0.231)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(0.580)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(0.662)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(0.381)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(0.900)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(0.769)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(0.432)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(0.239)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Migration rate from Asia</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0.1254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-0.3377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0.2157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-0.5305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-0.341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0.515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0.7729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0.5311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0.0937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(0.313)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(0.498)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(0.477)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(0.371)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(0.581)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(0.760)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(0.423)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(0.254)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en-US" sz="1000" u="none" strike="noStrike">
                          <a:effectLst/>
                        </a:rPr>
                        <a:t>Inflow of immigrants, per 1000</a:t>
                      </a:r>
                      <a:endParaRPr lang="en-US"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-0.0018</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0.0054</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0.0031</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0.0033</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Per-capita GDP</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0.0582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-0.0672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-0.0765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-0.1027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-0.1682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0.2778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-0.1267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-0.2328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0.0087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(0.071)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(0.092)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(0.153)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(0.196)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(0.215)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(0.307)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(0.242)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(0.179)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(0.064)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Unemployment rate</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0.0047</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-0.0077</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0.0068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-0.0049</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-0.0007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(0.001)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N</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186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153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172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151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146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137</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102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112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r>
              <a:tr h="155059">
                <a:tc>
                  <a:txBody>
                    <a:bodyPr/>
                    <a:lstStyle/>
                    <a:p>
                      <a:pPr algn="l" fontAlgn="b"/>
                      <a:r>
                        <a:rPr lang="sk-SK" sz="1000" u="none" strike="noStrike">
                          <a:effectLst/>
                        </a:rPr>
                        <a:t>r2</a:t>
                      </a:r>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0.84</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0.85</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0.86</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0.92</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0.78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0.91</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0.93</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a:solidFill>
                          <a:srgbClr val="000000"/>
                        </a:solidFill>
                        <a:effectLst/>
                        <a:latin typeface="Calibri"/>
                      </a:endParaRPr>
                    </a:p>
                  </a:txBody>
                  <a:tcPr marL="0" marR="0" marT="0" marB="0" anchor="b"/>
                </a:tc>
                <a:tc>
                  <a:txBody>
                    <a:bodyPr/>
                    <a:lstStyle/>
                    <a:p>
                      <a:pPr algn="ctr" fontAlgn="b"/>
                      <a:r>
                        <a:rPr lang="sk-SK" sz="1000" u="none" strike="noStrike">
                          <a:effectLst/>
                        </a:rPr>
                        <a:t>0.88</a:t>
                      </a:r>
                      <a:endParaRPr lang="sk-SK" sz="1000" b="0" i="0" u="none" strike="noStrike">
                        <a:solidFill>
                          <a:srgbClr val="000000"/>
                        </a:solidFill>
                        <a:effectLst/>
                        <a:latin typeface="Calibri"/>
                      </a:endParaRPr>
                    </a:p>
                  </a:txBody>
                  <a:tcPr marL="0" marR="0" marT="0" marB="0" anchor="b"/>
                </a:tc>
                <a:tc>
                  <a:txBody>
                    <a:bodyPr/>
                    <a:lstStyle/>
                    <a:p>
                      <a:pPr algn="ctr" fontAlgn="b"/>
                      <a:endParaRPr lang="sk-SK" sz="1000" b="0" i="0" u="none" strike="noStrike" dirty="0">
                        <a:solidFill>
                          <a:srgbClr val="000000"/>
                        </a:solidFill>
                        <a:effectLst/>
                        <a:latin typeface="Calibri"/>
                      </a:endParaRPr>
                    </a:p>
                  </a:txBody>
                  <a:tcPr marL="0" marR="0" marT="0" marB="0" anchor="b"/>
                </a:tc>
              </a:tr>
            </a:tbl>
          </a:graphicData>
        </a:graphic>
      </p:graphicFrame>
      <p:sp>
        <p:nvSpPr>
          <p:cNvPr id="5" name="Title 1"/>
          <p:cNvSpPr txBox="1">
            <a:spLocks/>
          </p:cNvSpPr>
          <p:nvPr/>
        </p:nvSpPr>
        <p:spPr>
          <a:xfrm>
            <a:off x="-108520" y="0"/>
            <a:ext cx="1403647" cy="432048"/>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t>Temporary contract</a:t>
            </a:r>
            <a:endParaRPr lang="sk-SK" sz="1400" dirty="0"/>
          </a:p>
        </p:txBody>
      </p:sp>
    </p:spTree>
    <p:extLst>
      <p:ext uri="{BB962C8B-B14F-4D97-AF65-F5344CB8AC3E}">
        <p14:creationId xmlns:p14="http://schemas.microsoft.com/office/powerpoint/2010/main" val="3481043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institutions</a:t>
            </a:r>
            <a:endParaRPr lang="sk-SK" dirty="0"/>
          </a:p>
        </p:txBody>
      </p:sp>
      <p:sp>
        <p:nvSpPr>
          <p:cNvPr id="3" name="Content Placeholder 2"/>
          <p:cNvSpPr>
            <a:spLocks noGrp="1"/>
          </p:cNvSpPr>
          <p:nvPr>
            <p:ph idx="1"/>
          </p:nvPr>
        </p:nvSpPr>
        <p:spPr/>
        <p:txBody>
          <a:bodyPr>
            <a:normAutofit fontScale="92500"/>
          </a:bodyPr>
          <a:lstStyle/>
          <a:p>
            <a:r>
              <a:rPr lang="en-US" dirty="0" err="1"/>
              <a:t>Dustmann</a:t>
            </a:r>
            <a:r>
              <a:rPr lang="en-US" dirty="0"/>
              <a:t> and </a:t>
            </a:r>
            <a:r>
              <a:rPr lang="en-US" dirty="0" err="1"/>
              <a:t>Frattini</a:t>
            </a:r>
            <a:r>
              <a:rPr lang="en-US" dirty="0"/>
              <a:t> (2012) </a:t>
            </a:r>
            <a:r>
              <a:rPr lang="en-US" dirty="0" smtClean="0"/>
              <a:t>find that job prospects for recent immigrants are worse in countries with stricter </a:t>
            </a:r>
            <a:r>
              <a:rPr lang="en-US" dirty="0"/>
              <a:t>employment </a:t>
            </a:r>
            <a:r>
              <a:rPr lang="en-US" dirty="0" smtClean="0"/>
              <a:t>protection</a:t>
            </a:r>
          </a:p>
          <a:p>
            <a:r>
              <a:rPr lang="en-US" dirty="0" smtClean="0"/>
              <a:t>Huber (2015) finds that immigrants have difficulties to find employment in countries with more centralized wage bargaining and stricter regulations.</a:t>
            </a:r>
          </a:p>
          <a:p>
            <a:r>
              <a:rPr lang="en-US" dirty="0" smtClean="0"/>
              <a:t>Bergh (2015) identifies the collective bargaining to have a robust impact on labor market gaps </a:t>
            </a:r>
            <a:endParaRPr lang="sk-SK" dirty="0"/>
          </a:p>
        </p:txBody>
      </p:sp>
    </p:spTree>
    <p:extLst>
      <p:ext uri="{BB962C8B-B14F-4D97-AF65-F5344CB8AC3E}">
        <p14:creationId xmlns:p14="http://schemas.microsoft.com/office/powerpoint/2010/main" val="840306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paper</a:t>
            </a:r>
            <a:endParaRPr lang="sk-SK" dirty="0"/>
          </a:p>
        </p:txBody>
      </p:sp>
      <p:sp>
        <p:nvSpPr>
          <p:cNvPr id="3" name="Content Placeholder 2"/>
          <p:cNvSpPr>
            <a:spLocks noGrp="1"/>
          </p:cNvSpPr>
          <p:nvPr>
            <p:ph idx="1"/>
          </p:nvPr>
        </p:nvSpPr>
        <p:spPr>
          <a:xfrm>
            <a:off x="457200" y="1600200"/>
            <a:ext cx="8229600" cy="4925144"/>
          </a:xfrm>
        </p:spPr>
        <p:txBody>
          <a:bodyPr>
            <a:normAutofit fontScale="92500"/>
          </a:bodyPr>
          <a:lstStyle/>
          <a:p>
            <a:pPr marL="0" indent="0">
              <a:buNone/>
            </a:pPr>
            <a:r>
              <a:rPr lang="en-US" dirty="0" err="1" smtClean="0"/>
              <a:t>VoC</a:t>
            </a:r>
            <a:r>
              <a:rPr lang="en-US" dirty="0" smtClean="0"/>
              <a:t> framework covers the range of institutional areas that influence the working and living environment of immigrants and natives.</a:t>
            </a:r>
          </a:p>
          <a:p>
            <a:pPr marL="514350" indent="-514350">
              <a:buAutoNum type="arabicPeriod"/>
            </a:pPr>
            <a:r>
              <a:rPr lang="en-US" sz="2800" dirty="0" smtClean="0"/>
              <a:t>Labor </a:t>
            </a:r>
            <a:r>
              <a:rPr lang="en-US" sz="2800" dirty="0"/>
              <a:t>market regulation </a:t>
            </a:r>
            <a:r>
              <a:rPr lang="en-US" sz="2800" dirty="0" smtClean="0"/>
              <a:t>regime</a:t>
            </a:r>
          </a:p>
          <a:p>
            <a:pPr marL="514350" indent="-514350">
              <a:buAutoNum type="arabicPeriod"/>
            </a:pPr>
            <a:r>
              <a:rPr lang="en-US" sz="2800" dirty="0"/>
              <a:t>Skill </a:t>
            </a:r>
            <a:r>
              <a:rPr lang="en-US" sz="2800" dirty="0" smtClean="0"/>
              <a:t>regime</a:t>
            </a:r>
          </a:p>
          <a:p>
            <a:pPr marL="514350" indent="-514350">
              <a:buAutoNum type="arabicPeriod"/>
            </a:pPr>
            <a:r>
              <a:rPr lang="en-US" sz="2800" dirty="0" smtClean="0"/>
              <a:t>Welfare </a:t>
            </a:r>
            <a:r>
              <a:rPr lang="en-US" sz="2800" dirty="0"/>
              <a:t>state regime</a:t>
            </a:r>
          </a:p>
          <a:p>
            <a:pPr marL="514350" indent="-514350">
              <a:buAutoNum type="arabicPeriod"/>
            </a:pPr>
            <a:r>
              <a:rPr lang="en-US" sz="2800" dirty="0"/>
              <a:t>Production </a:t>
            </a:r>
            <a:r>
              <a:rPr lang="en-US" sz="2800" dirty="0" smtClean="0"/>
              <a:t>regime</a:t>
            </a:r>
          </a:p>
          <a:p>
            <a:pPr marL="0" indent="0">
              <a:buNone/>
            </a:pPr>
            <a:endParaRPr lang="en-US" sz="2800" dirty="0"/>
          </a:p>
          <a:p>
            <a:pPr marL="0" indent="0">
              <a:buNone/>
            </a:pPr>
            <a:r>
              <a:rPr lang="en-US" sz="2800" dirty="0" smtClean="0"/>
              <a:t>We look at different outcomes to evaluate </a:t>
            </a:r>
            <a:r>
              <a:rPr lang="en-US" sz="2800" dirty="0"/>
              <a:t>chances of getting a </a:t>
            </a:r>
            <a:r>
              <a:rPr lang="en-US" sz="2800" dirty="0" smtClean="0"/>
              <a:t>job but also the quality </a:t>
            </a:r>
            <a:r>
              <a:rPr lang="en-US" sz="2800" dirty="0"/>
              <a:t>of the jobs </a:t>
            </a:r>
            <a:r>
              <a:rPr lang="en-US" sz="2800" dirty="0" smtClean="0"/>
              <a:t>of immigrants.</a:t>
            </a:r>
            <a:endParaRPr lang="en-US" sz="2800" dirty="0"/>
          </a:p>
          <a:p>
            <a:pPr marL="0" indent="0">
              <a:buNone/>
            </a:pPr>
            <a:endParaRPr lang="sk-SK" sz="2800" dirty="0"/>
          </a:p>
        </p:txBody>
      </p:sp>
    </p:spTree>
    <p:extLst>
      <p:ext uri="{BB962C8B-B14F-4D97-AF65-F5344CB8AC3E}">
        <p14:creationId xmlns:p14="http://schemas.microsoft.com/office/powerpoint/2010/main" val="213724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Labor </a:t>
            </a:r>
            <a:r>
              <a:rPr lang="en-US" dirty="0"/>
              <a:t>market regulation </a:t>
            </a:r>
            <a:r>
              <a:rPr lang="en-US" dirty="0" smtClean="0"/>
              <a:t>regime</a:t>
            </a:r>
            <a:endParaRPr lang="sk-SK" dirty="0"/>
          </a:p>
        </p:txBody>
      </p:sp>
      <p:sp>
        <p:nvSpPr>
          <p:cNvPr id="3" name="Content Placeholder 2"/>
          <p:cNvSpPr>
            <a:spLocks noGrp="1"/>
          </p:cNvSpPr>
          <p:nvPr>
            <p:ph idx="1"/>
          </p:nvPr>
        </p:nvSpPr>
        <p:spPr/>
        <p:txBody>
          <a:bodyPr>
            <a:normAutofit/>
          </a:bodyPr>
          <a:lstStyle/>
          <a:p>
            <a:pPr marL="914400" lvl="1" indent="-514350"/>
            <a:r>
              <a:rPr lang="en-US" dirty="0" smtClean="0"/>
              <a:t>less </a:t>
            </a:r>
            <a:r>
              <a:rPr lang="en-US" dirty="0"/>
              <a:t>rigid labor market </a:t>
            </a:r>
            <a:r>
              <a:rPr lang="en-US" dirty="0" smtClean="0"/>
              <a:t>(EPL) may </a:t>
            </a:r>
            <a:r>
              <a:rPr lang="en-US" dirty="0"/>
              <a:t>have positive effects on </a:t>
            </a:r>
            <a:r>
              <a:rPr lang="en-US" dirty="0" smtClean="0"/>
              <a:t>employment of </a:t>
            </a:r>
            <a:r>
              <a:rPr lang="en-US" dirty="0"/>
              <a:t>immigrants but at the cost of temporary and low-skilled employment </a:t>
            </a:r>
          </a:p>
          <a:p>
            <a:pPr marL="914400" lvl="1" indent="-514350"/>
            <a:r>
              <a:rPr lang="en-US" dirty="0"/>
              <a:t>Stronger unionization may ensure equal employment </a:t>
            </a:r>
            <a:r>
              <a:rPr lang="en-US" dirty="0" smtClean="0"/>
              <a:t>conditions for immigrants; </a:t>
            </a:r>
            <a:br>
              <a:rPr lang="en-US" dirty="0" smtClean="0"/>
            </a:br>
            <a:r>
              <a:rPr lang="en-US" dirty="0" smtClean="0"/>
              <a:t>in case of non-inclusive trade unions, immigrants are pushed to secondary market</a:t>
            </a:r>
          </a:p>
          <a:p>
            <a:pPr marL="914400" lvl="1" indent="-514350"/>
            <a:r>
              <a:rPr lang="en-US" dirty="0" smtClean="0"/>
              <a:t>Regulation through the collective agreement </a:t>
            </a:r>
          </a:p>
          <a:p>
            <a:pPr marL="914400" lvl="1" indent="-514350"/>
            <a:endParaRPr lang="en-US" dirty="0"/>
          </a:p>
          <a:p>
            <a:endParaRPr lang="sk-SK" sz="2800" dirty="0"/>
          </a:p>
        </p:txBody>
      </p:sp>
    </p:spTree>
    <p:extLst>
      <p:ext uri="{BB962C8B-B14F-4D97-AF65-F5344CB8AC3E}">
        <p14:creationId xmlns:p14="http://schemas.microsoft.com/office/powerpoint/2010/main" val="2340264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Indicators of social dialogues in Europe</a:t>
            </a:r>
            <a:endParaRPr lang="sk-SK"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53" y="1124744"/>
            <a:ext cx="7732294" cy="5661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755576" y="6453336"/>
            <a:ext cx="1691680" cy="752947"/>
          </a:xfrm>
        </p:spPr>
        <p:txBody>
          <a:bodyPr>
            <a:normAutofit/>
          </a:bodyPr>
          <a:lstStyle/>
          <a:p>
            <a:pPr marL="0" indent="0">
              <a:buNone/>
            </a:pPr>
            <a:r>
              <a:rPr lang="en-US" sz="1200" dirty="0" smtClean="0"/>
              <a:t>Source</a:t>
            </a:r>
            <a:r>
              <a:rPr lang="en-US" sz="1200" dirty="0"/>
              <a:t>: </a:t>
            </a:r>
            <a:r>
              <a:rPr lang="en-US" sz="1200" dirty="0" smtClean="0"/>
              <a:t>ICTWSS 2015</a:t>
            </a:r>
            <a:endParaRPr lang="sk-SK" sz="1200" dirty="0"/>
          </a:p>
        </p:txBody>
      </p:sp>
    </p:spTree>
    <p:extLst>
      <p:ext uri="{BB962C8B-B14F-4D97-AF65-F5344CB8AC3E}">
        <p14:creationId xmlns:p14="http://schemas.microsoft.com/office/powerpoint/2010/main" val="2299153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Skill regime</a:t>
            </a:r>
            <a:endParaRPr lang="sk-SK" dirty="0"/>
          </a:p>
        </p:txBody>
      </p:sp>
      <p:sp>
        <p:nvSpPr>
          <p:cNvPr id="3" name="Content Placeholder 2"/>
          <p:cNvSpPr>
            <a:spLocks noGrp="1"/>
          </p:cNvSpPr>
          <p:nvPr>
            <p:ph idx="1"/>
          </p:nvPr>
        </p:nvSpPr>
        <p:spPr/>
        <p:txBody>
          <a:bodyPr>
            <a:normAutofit/>
          </a:bodyPr>
          <a:lstStyle/>
          <a:p>
            <a:pPr lvl="1"/>
            <a:r>
              <a:rPr lang="en-US" dirty="0" smtClean="0"/>
              <a:t>Skill regime affects the nature of labor supply and competition in the labor market</a:t>
            </a:r>
          </a:p>
          <a:p>
            <a:pPr lvl="1"/>
            <a:r>
              <a:rPr lang="en-US" dirty="0" smtClean="0"/>
              <a:t>general skills regimes put less emphasis on skill certification that is supportive of immigrant integration</a:t>
            </a:r>
            <a:endParaRPr lang="en-US" dirty="0"/>
          </a:p>
          <a:p>
            <a:pPr lvl="1"/>
            <a:r>
              <a:rPr lang="en-US" dirty="0" smtClean="0"/>
              <a:t>specific skills are provided within companies (dual education) and are less transferable</a:t>
            </a:r>
          </a:p>
          <a:p>
            <a:pPr lvl="1"/>
            <a:r>
              <a:rPr lang="en-US" dirty="0" smtClean="0"/>
              <a:t>skill regime is measured by the share of students enrolled in the vocational secondary education</a:t>
            </a:r>
          </a:p>
          <a:p>
            <a:endParaRPr lang="sk-SK" dirty="0"/>
          </a:p>
        </p:txBody>
      </p:sp>
    </p:spTree>
    <p:extLst>
      <p:ext uri="{BB962C8B-B14F-4D97-AF65-F5344CB8AC3E}">
        <p14:creationId xmlns:p14="http://schemas.microsoft.com/office/powerpoint/2010/main" val="2605488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a:t>
            </a:r>
            <a:r>
              <a:rPr lang="en-US" dirty="0"/>
              <a:t>Welfare state </a:t>
            </a:r>
            <a:r>
              <a:rPr lang="en-US" dirty="0" smtClean="0"/>
              <a:t>regime</a:t>
            </a:r>
            <a:endParaRPr lang="sk-SK" dirty="0"/>
          </a:p>
        </p:txBody>
      </p:sp>
      <p:sp>
        <p:nvSpPr>
          <p:cNvPr id="3" name="Content Placeholder 2"/>
          <p:cNvSpPr>
            <a:spLocks noGrp="1"/>
          </p:cNvSpPr>
          <p:nvPr>
            <p:ph idx="1"/>
          </p:nvPr>
        </p:nvSpPr>
        <p:spPr/>
        <p:txBody>
          <a:bodyPr/>
          <a:lstStyle/>
          <a:p>
            <a:pPr lvl="1"/>
            <a:r>
              <a:rPr lang="en-US" dirty="0" smtClean="0"/>
              <a:t>The access to welfare is highly regulated</a:t>
            </a:r>
          </a:p>
          <a:p>
            <a:pPr lvl="1"/>
            <a:r>
              <a:rPr lang="en-US" dirty="0" smtClean="0"/>
              <a:t>Generous welfare regimes give advantage to natives but targeted welfare policy help disadvantaged groups and also immigrants </a:t>
            </a:r>
          </a:p>
          <a:p>
            <a:pPr lvl="1"/>
            <a:r>
              <a:rPr lang="en-US" dirty="0" smtClean="0"/>
              <a:t>Active labor market policies may increase labor market prospects of immigrants</a:t>
            </a:r>
            <a:br>
              <a:rPr lang="en-US" dirty="0" smtClean="0"/>
            </a:br>
            <a:r>
              <a:rPr lang="en-US" dirty="0" smtClean="0"/>
              <a:t>(e.g. </a:t>
            </a:r>
            <a:r>
              <a:rPr lang="en-US" dirty="0" err="1" smtClean="0"/>
              <a:t>Heinesen</a:t>
            </a:r>
            <a:r>
              <a:rPr lang="en-US" dirty="0" smtClean="0"/>
              <a:t> et al 2011; Clausen et al. 2009)</a:t>
            </a:r>
          </a:p>
          <a:p>
            <a:pPr lvl="1"/>
            <a:endParaRPr lang="sk-SK" dirty="0"/>
          </a:p>
        </p:txBody>
      </p:sp>
    </p:spTree>
    <p:extLst>
      <p:ext uri="{BB962C8B-B14F-4D97-AF65-F5344CB8AC3E}">
        <p14:creationId xmlns:p14="http://schemas.microsoft.com/office/powerpoint/2010/main" val="4157040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 </a:t>
            </a:r>
            <a:r>
              <a:rPr lang="en-US" dirty="0"/>
              <a:t>Production </a:t>
            </a:r>
            <a:r>
              <a:rPr lang="en-US" dirty="0" smtClean="0"/>
              <a:t>regime</a:t>
            </a:r>
            <a:endParaRPr lang="sk-SK" dirty="0"/>
          </a:p>
        </p:txBody>
      </p:sp>
      <p:sp>
        <p:nvSpPr>
          <p:cNvPr id="3" name="Content Placeholder 2"/>
          <p:cNvSpPr>
            <a:spLocks noGrp="1"/>
          </p:cNvSpPr>
          <p:nvPr>
            <p:ph idx="1"/>
          </p:nvPr>
        </p:nvSpPr>
        <p:spPr/>
        <p:txBody>
          <a:bodyPr/>
          <a:lstStyle/>
          <a:p>
            <a:pPr lvl="1"/>
            <a:r>
              <a:rPr lang="en-US" dirty="0" smtClean="0"/>
              <a:t>Structure of economy determines the supply and demand conditions and hence affects the desired profile of immigrants</a:t>
            </a:r>
          </a:p>
          <a:p>
            <a:pPr lvl="1"/>
            <a:r>
              <a:rPr lang="en-US" dirty="0" smtClean="0"/>
              <a:t>The higher share of services and agriculture may provide more employment (low-skilled) opportunities for immigrants relative to natives.</a:t>
            </a:r>
          </a:p>
          <a:p>
            <a:pPr lvl="1"/>
            <a:r>
              <a:rPr lang="en-US" dirty="0" smtClean="0"/>
              <a:t>More open economies may provide more favorable conditions to immigrant employment </a:t>
            </a:r>
          </a:p>
          <a:p>
            <a:pPr lvl="1"/>
            <a:endParaRPr lang="sk-SK" dirty="0"/>
          </a:p>
        </p:txBody>
      </p:sp>
    </p:spTree>
    <p:extLst>
      <p:ext uri="{BB962C8B-B14F-4D97-AF65-F5344CB8AC3E}">
        <p14:creationId xmlns:p14="http://schemas.microsoft.com/office/powerpoint/2010/main" val="1430720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TotalTime>
  <Words>4812</Words>
  <Application>Microsoft Office PowerPoint</Application>
  <PresentationFormat>On-screen Show (4:3)</PresentationFormat>
  <Paragraphs>1925</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What explains Immigrant-Native gaps in European Labour Markets: The role of institutions</vt:lpstr>
      <vt:lpstr>Motivation</vt:lpstr>
      <vt:lpstr>The role of institutions</vt:lpstr>
      <vt:lpstr>This paper</vt:lpstr>
      <vt:lpstr>1. Labor market regulation regime</vt:lpstr>
      <vt:lpstr>Indicators of social dialogues in Europe</vt:lpstr>
      <vt:lpstr>2. Skill regime</vt:lpstr>
      <vt:lpstr>3. Welfare state regime</vt:lpstr>
      <vt:lpstr>4. Production regime</vt:lpstr>
      <vt:lpstr>Other factors</vt:lpstr>
      <vt:lpstr>Institutional and structural variables</vt:lpstr>
      <vt:lpstr>Methodology</vt:lpstr>
      <vt:lpstr>Databases</vt:lpstr>
      <vt:lpstr>Labor market outcomes</vt:lpstr>
      <vt:lpstr>Findings from first stage</vt:lpstr>
      <vt:lpstr>Employment</vt:lpstr>
      <vt:lpstr>Unmployment</vt:lpstr>
      <vt:lpstr>Institutional variables - findings</vt:lpstr>
      <vt:lpstr>PowerPoint Presentation</vt:lpstr>
      <vt:lpstr>Structural variables</vt:lpstr>
      <vt:lpstr>Concluding remarks</vt:lpstr>
      <vt:lpstr>PowerPoint Presentation</vt:lpstr>
      <vt:lpstr>PowerPoint Presentation</vt:lpstr>
    </vt:vector>
  </TitlesOfParts>
  <Company>xx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immigration grease the wheels of European labor markets?</dc:title>
  <dc:creator>sekcov</dc:creator>
  <cp:lastModifiedBy>sekcov</cp:lastModifiedBy>
  <cp:revision>87</cp:revision>
  <dcterms:created xsi:type="dcterms:W3CDTF">2014-05-28T20:48:22Z</dcterms:created>
  <dcterms:modified xsi:type="dcterms:W3CDTF">2016-02-25T12:44:05Z</dcterms:modified>
</cp:coreProperties>
</file>