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6"/>
  </p:notesMasterIdLst>
  <p:handoutMasterIdLst>
    <p:handoutMasterId r:id="rId27"/>
  </p:handoutMasterIdLst>
  <p:sldIdLst>
    <p:sldId id="398" r:id="rId2"/>
    <p:sldId id="400" r:id="rId3"/>
    <p:sldId id="401" r:id="rId4"/>
    <p:sldId id="402" r:id="rId5"/>
    <p:sldId id="403" r:id="rId6"/>
    <p:sldId id="406" r:id="rId7"/>
    <p:sldId id="407" r:id="rId8"/>
    <p:sldId id="410" r:id="rId9"/>
    <p:sldId id="408" r:id="rId10"/>
    <p:sldId id="411" r:id="rId11"/>
    <p:sldId id="412" r:id="rId12"/>
    <p:sldId id="413" r:id="rId13"/>
    <p:sldId id="414" r:id="rId14"/>
    <p:sldId id="415" r:id="rId15"/>
    <p:sldId id="416" r:id="rId16"/>
    <p:sldId id="417" r:id="rId17"/>
    <p:sldId id="418" r:id="rId18"/>
    <p:sldId id="419" r:id="rId19"/>
    <p:sldId id="420" r:id="rId20"/>
    <p:sldId id="421" r:id="rId21"/>
    <p:sldId id="423" r:id="rId22"/>
    <p:sldId id="422" r:id="rId23"/>
    <p:sldId id="424" r:id="rId24"/>
    <p:sldId id="392" r:id="rId25"/>
  </p:sldIdLst>
  <p:sldSz cx="9144000" cy="6858000" type="screen4x3"/>
  <p:notesSz cx="67611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erdinan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84" d="100"/>
          <a:sy n="84" d="100"/>
        </p:scale>
        <p:origin x="96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87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96" cy="497603"/>
          </a:xfrm>
          <a:prstGeom prst="rect">
            <a:avLst/>
          </a:prstGeom>
        </p:spPr>
        <p:txBody>
          <a:bodyPr vert="horz" lIns="92818" tIns="46410" rIns="92818" bIns="4641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30589" y="0"/>
            <a:ext cx="2928996" cy="497603"/>
          </a:xfrm>
          <a:prstGeom prst="rect">
            <a:avLst/>
          </a:prstGeom>
        </p:spPr>
        <p:txBody>
          <a:bodyPr vert="horz" lIns="92818" tIns="46410" rIns="92818" bIns="4641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BD4DE91-228D-40B5-9CB1-C784C47A577C}" type="datetimeFigureOut">
              <a:rPr lang="en-US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321"/>
            <a:ext cx="2928996" cy="497603"/>
          </a:xfrm>
          <a:prstGeom prst="rect">
            <a:avLst/>
          </a:prstGeom>
        </p:spPr>
        <p:txBody>
          <a:bodyPr vert="horz" lIns="92818" tIns="46410" rIns="92818" bIns="4641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30589" y="9443321"/>
            <a:ext cx="2928996" cy="497603"/>
          </a:xfrm>
          <a:prstGeom prst="rect">
            <a:avLst/>
          </a:prstGeom>
        </p:spPr>
        <p:txBody>
          <a:bodyPr vert="horz" lIns="92818" tIns="46410" rIns="92818" bIns="4641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E616CCC-3D4A-458D-8E7A-A6BA03F0A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01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8996" cy="497603"/>
          </a:xfrm>
          <a:prstGeom prst="rect">
            <a:avLst/>
          </a:prstGeom>
        </p:spPr>
        <p:txBody>
          <a:bodyPr vert="horz" lIns="92818" tIns="46410" rIns="92818" bIns="46410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30589" y="0"/>
            <a:ext cx="2928996" cy="497603"/>
          </a:xfrm>
          <a:prstGeom prst="rect">
            <a:avLst/>
          </a:prstGeom>
        </p:spPr>
        <p:txBody>
          <a:bodyPr vert="horz" lIns="92818" tIns="46410" rIns="92818" bIns="46410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92E4E15-C91C-45C8-83E2-391D20011DB8}" type="datetimeFigureOut">
              <a:rPr lang="en-US"/>
              <a:pPr>
                <a:defRPr/>
              </a:pPr>
              <a:t>9/21/2015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18" tIns="46410" rIns="92818" bIns="4641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5801" y="4723251"/>
            <a:ext cx="5409562" cy="4473654"/>
          </a:xfrm>
          <a:prstGeom prst="rect">
            <a:avLst/>
          </a:prstGeom>
        </p:spPr>
        <p:txBody>
          <a:bodyPr vert="horz" lIns="92818" tIns="46410" rIns="92818" bIns="4641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321"/>
            <a:ext cx="2928996" cy="497603"/>
          </a:xfrm>
          <a:prstGeom prst="rect">
            <a:avLst/>
          </a:prstGeom>
        </p:spPr>
        <p:txBody>
          <a:bodyPr vert="horz" lIns="92818" tIns="46410" rIns="92818" bIns="46410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30589" y="9443321"/>
            <a:ext cx="2928996" cy="497603"/>
          </a:xfrm>
          <a:prstGeom prst="rect">
            <a:avLst/>
          </a:prstGeom>
        </p:spPr>
        <p:txBody>
          <a:bodyPr vert="horz" lIns="92818" tIns="46410" rIns="92818" bIns="46410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B04EB60-AB62-4EF7-ACDF-4556D0F0E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1771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i="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04EB60-AB62-4EF7-ACDF-4556D0F0E67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5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	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04EB60-AB62-4EF7-ACDF-4556D0F0E67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48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04EB60-AB62-4EF7-ACDF-4556D0F0E67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35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India –Turkey: </a:t>
            </a:r>
            <a:r>
              <a:rPr lang="en-GB" dirty="0" smtClean="0"/>
              <a:t> CU with EU raised T’s barriers on India – permitted if viewed as essential to CU structure and CU fully compliant.</a:t>
            </a:r>
          </a:p>
          <a:p>
            <a:r>
              <a:rPr lang="en-GB" dirty="0" smtClean="0"/>
              <a:t>EU- Argentina can members of CU be exempted from safeguards? – no, because Argentina</a:t>
            </a:r>
            <a:r>
              <a:rPr lang="en-GB" baseline="0" dirty="0" smtClean="0"/>
              <a:t> is signatory to Safeguards Agreement and it was Arg. That undertook </a:t>
            </a:r>
            <a:r>
              <a:rPr lang="en-GB" baseline="0" smtClean="0"/>
              <a:t>the action.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04EB60-AB62-4EF7-ACDF-4556D0F0E67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046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unprecedented in numbers of countries involved (</a:t>
            </a:r>
            <a:r>
              <a:rPr lang="en-GB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ab initio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),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their total GDP,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variance in their levels of development,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volume of world trade that they account for and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spread and depth of the issues.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include the major hubs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nearly all the world’s patents and 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bulk of the world’s outflows of FDI. </a:t>
            </a:r>
            <a:endParaRPr lang="en-GB" sz="1200" b="1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GB" sz="1200" b="1" i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GB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Trans-Pacific Partnership (TPP)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which is being negotiated between twelve countries, namely Australia, Brunei Darussalam, Canada, Chile, Japan, Malaysia, Mexico, New Zealand, Peru, Singapore, the USA, and Vietnam. They have a combined GDP of $27.8 trillion, (37 per cent of global total), total trade of $11.6 trillion (26%) and have a combined population of about 802 million (11%). </a:t>
            </a:r>
          </a:p>
          <a:p>
            <a:pPr lvl="0"/>
            <a:r>
              <a:rPr lang="en-GB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Trans-Atlantic Trade and Investment Partnership (TTIP)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which is being negotiated between the USA and the EU. These two economies have a combined GDP of $34.6 trillion, (46 per cent), total trade of $19.6 trillion (44%) and have a total population of over 823 million (12%). </a:t>
            </a:r>
          </a:p>
          <a:p>
            <a:pPr lvl="0"/>
            <a:r>
              <a:rPr lang="en-GB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Regional Comprehensive Economic Partnership (RCEP)</a:t>
            </a:r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which is being negotiated between the ten members of ASEAN (Brunei, Cambodia, Indonesia, Laos, Malaysia, Myanmar the Philippines, Singapore, Thailand and Vietnam), and six other, larger, economies - Australia, China, India, Japan, New Zealand and South Korea. They have a combined GDP of $21.8 trillion (31 per cent), total trade of $12 trillion (27%) and a total population of 3.43 billion (48%).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statistics come from WDI online and refer to 2013. Details are in Table 1.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04EB60-AB62-4EF7-ACDF-4556D0F0E67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219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 Chile, New Zealand and Singapore Brunei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04EB60-AB62-4EF7-ACDF-4556D0F0E67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81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04EB60-AB62-4EF7-ACDF-4556D0F0E67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4322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B04EB60-AB62-4EF7-ACDF-4556D0F0E67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767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0D097-3927-4C50-A39A-4590A7814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56861-FE5C-4E98-8E8C-4C3C97EE42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61FF40-90C6-4411-B3BD-E518DDF7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AW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9F0D3-1681-4C10-9954-AA28C8126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B30C8-94A5-458B-9BA6-081E6A841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0481B-E636-408B-B04E-745CEF2550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EBA19-B0C2-4DAB-87B3-00DCC4220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B18B3-FAE3-4CBC-A273-6C73BB0BC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2031C-1D79-457D-89BA-1FA8335BD6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EE4D4-5FAA-44CA-B041-21C880D2B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A78E1-1042-4C3A-ADB7-110B1F0809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1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charset="0"/>
              </a:defRPr>
            </a:lvl1pPr>
          </a:lstStyle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charset="0"/>
              </a:defRPr>
            </a:lvl1pPr>
          </a:lstStyle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8CDDF1C-573D-4E0C-B2E0-A9F849634A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r>
              <a:rPr lang="en-GB" dirty="0"/>
              <a:t>Regionalism and the </a:t>
            </a:r>
            <a:r>
              <a:rPr lang="en-GB" dirty="0" smtClean="0"/>
              <a:t>WTO: </a:t>
            </a:r>
            <a:br>
              <a:rPr lang="en-GB" dirty="0" smtClean="0"/>
            </a:br>
            <a:r>
              <a:rPr lang="en-GB" sz="1400" dirty="0" smtClean="0"/>
              <a:t> </a:t>
            </a:r>
            <a:r>
              <a:rPr lang="en-GB" dirty="0"/>
              <a:t/>
            </a:r>
            <a:br>
              <a:rPr lang="en-GB" dirty="0"/>
            </a:br>
            <a:r>
              <a:rPr lang="en-GB" sz="4000" dirty="0" smtClean="0"/>
              <a:t>Political </a:t>
            </a:r>
            <a:r>
              <a:rPr lang="en-GB" sz="4000" dirty="0"/>
              <a:t>Economy on a World </a:t>
            </a:r>
            <a:r>
              <a:rPr lang="en-GB" sz="4000" dirty="0" smtClean="0"/>
              <a:t>Scale?</a:t>
            </a:r>
            <a:endParaRPr lang="en-GB" sz="4000" dirty="0">
              <a:solidFill>
                <a:schemeClr val="tx1"/>
              </a:solidFill>
            </a:endParaRPr>
          </a:p>
        </p:txBody>
      </p:sp>
      <p:sp>
        <p:nvSpPr>
          <p:cNvPr id="60419" name="Rectangle 3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752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 Alan Winters</a:t>
            </a:r>
          </a:p>
          <a:p>
            <a:pPr>
              <a:spcBef>
                <a:spcPts val="0"/>
              </a:spcBef>
            </a:pP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Sussex</a:t>
            </a:r>
          </a:p>
          <a:p>
            <a:pPr>
              <a:spcBef>
                <a:spcPts val="0"/>
              </a:spcBef>
            </a:pPr>
            <a:r>
              <a:rPr lang="en-GB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CEPR, IZA and GDN</a:t>
            </a:r>
          </a:p>
          <a:p>
            <a:pPr>
              <a:spcBef>
                <a:spcPts val="0"/>
              </a:spcBef>
            </a:pPr>
            <a:endParaRPr lang="en-GB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Article XXIV - put to the test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First cases - procrastination</a:t>
            </a:r>
          </a:p>
          <a:p>
            <a:pPr lvl="1"/>
            <a:r>
              <a:rPr lang="en-GB" sz="28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South Africa-Rhodesia Customs </a:t>
            </a:r>
            <a:r>
              <a:rPr lang="en-GB" sz="28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Union, 1949</a:t>
            </a:r>
            <a:endParaRPr lang="en-GB" sz="28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/>
            <a:r>
              <a:rPr lang="en-GB" sz="28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Nicaragua-El Salvador </a:t>
            </a:r>
            <a:r>
              <a:rPr lang="en-GB" sz="28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FTA, 1951</a:t>
            </a:r>
            <a:endParaRPr lang="en-GB" sz="28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0"/>
            <a:r>
              <a:rPr lang="en-GB" dirty="0" smtClean="0"/>
              <a:t>First big cases – flunked</a:t>
            </a:r>
          </a:p>
          <a:p>
            <a:pPr lvl="1"/>
            <a:r>
              <a:rPr lang="en-GB" dirty="0" smtClean="0"/>
              <a:t>European Economic Community (EEC</a:t>
            </a:r>
            <a:r>
              <a:rPr lang="en-GB" dirty="0" smtClean="0"/>
              <a:t>), 1957</a:t>
            </a:r>
            <a:endParaRPr lang="en-GB" dirty="0" smtClean="0"/>
          </a:p>
          <a:p>
            <a:pPr lvl="1"/>
            <a:r>
              <a:rPr lang="en-GB" dirty="0" smtClean="0"/>
              <a:t>EEC’s treaties with overseas </a:t>
            </a:r>
            <a:r>
              <a:rPr lang="en-GB" dirty="0" smtClean="0"/>
              <a:t>territories, 1958</a:t>
            </a:r>
            <a:endParaRPr lang="en-GB" dirty="0" smtClean="0"/>
          </a:p>
          <a:p>
            <a:r>
              <a:rPr lang="en-GB" dirty="0" smtClean="0"/>
              <a:t>Strong EEC pressure, backed by USA 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rgbClr val="FF0000"/>
                </a:solidFill>
              </a:rPr>
              <a:t>Politics again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11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Failure to </a:t>
            </a:r>
            <a:r>
              <a:rPr lang="en-GB" dirty="0" smtClean="0"/>
              <a:t>enforce, 1957-1994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4012"/>
            <a:ext cx="8229600" cy="4525963"/>
          </a:xfrm>
        </p:spPr>
        <p:txBody>
          <a:bodyPr/>
          <a:lstStyle/>
          <a:p>
            <a:r>
              <a:rPr lang="en-GB" dirty="0" smtClean="0"/>
              <a:t>No agreement accepted or criticised</a:t>
            </a:r>
          </a:p>
          <a:p>
            <a:r>
              <a:rPr lang="en-GB" dirty="0" smtClean="0"/>
              <a:t>No dispute cases </a:t>
            </a:r>
          </a:p>
          <a:p>
            <a:r>
              <a:rPr lang="en-GB" dirty="0"/>
              <a:t>The Uruguay Round </a:t>
            </a:r>
            <a:r>
              <a:rPr lang="en-GB" dirty="0" smtClean="0"/>
              <a:t>Negotiations → Understanding on …..XXIV</a:t>
            </a:r>
          </a:p>
          <a:p>
            <a:pPr lvl="1"/>
            <a:r>
              <a:rPr lang="en-GB" dirty="0" smtClean="0"/>
              <a:t>Some</a:t>
            </a:r>
            <a:r>
              <a:rPr lang="en-GB" baseline="0" dirty="0" smtClean="0"/>
              <a:t> definitions and clarifications</a:t>
            </a:r>
          </a:p>
          <a:p>
            <a:pPr lvl="1"/>
            <a:r>
              <a:rPr lang="en-GB" baseline="0" dirty="0" smtClean="0"/>
              <a:t>No big issues – couldn’t agree</a:t>
            </a:r>
          </a:p>
          <a:p>
            <a:r>
              <a:rPr lang="en-GB" dirty="0" smtClean="0"/>
              <a:t>USA: NAFTA;    EU: Europe Agreements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rgbClr val="FF0000"/>
                </a:solidFill>
              </a:rPr>
              <a:t>More politics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07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Failure to Reform - the</a:t>
            </a:r>
            <a:r>
              <a:rPr lang="en-GB" baseline="0" dirty="0" smtClean="0"/>
              <a:t> WTO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Committee on RTAs (CRTA)</a:t>
            </a:r>
          </a:p>
          <a:p>
            <a:pPr lvl="1"/>
            <a:r>
              <a:rPr lang="en-GB" dirty="0" smtClean="0"/>
              <a:t>Expertise</a:t>
            </a:r>
            <a:r>
              <a:rPr lang="en-GB" baseline="0" dirty="0" smtClean="0"/>
              <a:t> and</a:t>
            </a:r>
            <a:r>
              <a:rPr lang="en-GB" dirty="0" smtClean="0"/>
              <a:t> higher standing</a:t>
            </a:r>
          </a:p>
          <a:p>
            <a:pPr lvl="1"/>
            <a:r>
              <a:rPr lang="en-GB" dirty="0" smtClean="0"/>
              <a:t>One RTA approved, none criticised</a:t>
            </a:r>
          </a:p>
          <a:p>
            <a:pPr lvl="1"/>
            <a:r>
              <a:rPr lang="en-GB" dirty="0" smtClean="0"/>
              <a:t>Two disputes (India-Turkey, EU-Argentina)</a:t>
            </a:r>
            <a:endParaRPr lang="en-GB" dirty="0" smtClean="0"/>
          </a:p>
          <a:p>
            <a:r>
              <a:rPr lang="en-GB" dirty="0" smtClean="0"/>
              <a:t>Prohibition of unilateral preferences → EPAs</a:t>
            </a:r>
          </a:p>
          <a:p>
            <a:r>
              <a:rPr lang="en-GB" dirty="0" smtClean="0"/>
              <a:t>2006 Transparency Mechanism</a:t>
            </a:r>
          </a:p>
          <a:p>
            <a:pPr lvl="1"/>
            <a:r>
              <a:rPr lang="en-GB" dirty="0" smtClean="0"/>
              <a:t>More information </a:t>
            </a:r>
          </a:p>
          <a:p>
            <a:pPr lvl="1"/>
            <a:r>
              <a:rPr lang="en-GB" i="1" dirty="0" smtClean="0"/>
              <a:t>De facto </a:t>
            </a:r>
            <a:r>
              <a:rPr lang="en-GB" dirty="0" smtClean="0"/>
              <a:t>no attempt to judge at all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36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Meanwhile 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Tariffs declining, NTMs become relatively more important</a:t>
            </a:r>
          </a:p>
          <a:p>
            <a:r>
              <a:rPr lang="en-GB" dirty="0" smtClean="0"/>
              <a:t>In fact, NTMs becoming more demanding</a:t>
            </a:r>
          </a:p>
          <a:p>
            <a:r>
              <a:rPr lang="en-GB" dirty="0" smtClean="0"/>
              <a:t>Business pressing for</a:t>
            </a:r>
            <a:r>
              <a:rPr lang="en-GB" baseline="0" dirty="0" smtClean="0"/>
              <a:t> solutions</a:t>
            </a:r>
          </a:p>
          <a:p>
            <a:r>
              <a:rPr lang="en-GB" baseline="0" dirty="0" smtClean="0"/>
              <a:t>Developing countries suspicious of regulatory agenda in WTO</a:t>
            </a:r>
            <a:r>
              <a:rPr lang="en-GB" dirty="0" smtClean="0"/>
              <a:t> </a:t>
            </a:r>
          </a:p>
          <a:p>
            <a:r>
              <a:rPr lang="en-GB" dirty="0" smtClean="0"/>
              <a:t>Mega-Regional solutions look easier.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47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Mega-Regionals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3871"/>
            <a:ext cx="8229600" cy="4525963"/>
          </a:xfrm>
        </p:spPr>
        <p:txBody>
          <a:bodyPr/>
          <a:lstStyle/>
          <a:p>
            <a:pPr lvl="0"/>
            <a:r>
              <a:rPr lang="en-GB" sz="32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Trans-Pacific Partnership (TPP)</a:t>
            </a:r>
            <a:r>
              <a:rPr lang="en-GB" sz="3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GB" sz="28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GDP 37% of global total; trade 26% population 11% </a:t>
            </a:r>
          </a:p>
          <a:p>
            <a:pPr lvl="0"/>
            <a:r>
              <a:rPr lang="en-GB" sz="32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Trans-Atlantic Trade and Investment Partnership (TTIP)</a:t>
            </a:r>
            <a:r>
              <a:rPr lang="en-GB" sz="3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GB" sz="28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GDP 46%, trade 44%, population 12%</a:t>
            </a:r>
          </a:p>
          <a:p>
            <a:pPr lvl="0"/>
            <a:r>
              <a:rPr lang="en-GB" sz="3200" i="1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 Regional Comprehensive Economic Partnership (RCEP)</a:t>
            </a:r>
            <a:r>
              <a:rPr lang="en-GB" sz="3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  <a:p>
            <a:pPr lvl="1"/>
            <a:r>
              <a:rPr lang="en-GB" sz="28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GDP 31%, trade 27% population 48%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0" fontAlgn="base" hangingPunct="0"/>
            <a:r>
              <a:rPr lang="en-GB" sz="400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The Trans-Pacific Partnership (TPP) </a:t>
            </a:r>
            <a:endParaRPr lang="en-GB" sz="4000" i="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P4 in 2006; USA seeks entry 2008</a:t>
            </a:r>
          </a:p>
          <a:p>
            <a:pPr lvl="1"/>
            <a:r>
              <a:rPr lang="en-GB" sz="28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“participate in the regional trade architecture”</a:t>
            </a:r>
          </a:p>
          <a:p>
            <a:pPr lvl="1"/>
            <a:r>
              <a:rPr lang="en-GB" sz="28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“Asia-Pacific countries … pursuing preferential trade agreements, … important commercial and strategic implications for the US” (USTR, 2008).  </a:t>
            </a:r>
          </a:p>
          <a:p>
            <a:r>
              <a:rPr lang="en-GB" dirty="0" smtClean="0"/>
              <a:t>Also: energise DDA, the ‘pivot’, bind Asians to USA, please business, wrong-foot the Democrats</a:t>
            </a:r>
          </a:p>
          <a:p>
            <a:r>
              <a:rPr lang="en-GB" dirty="0" smtClean="0"/>
              <a:t>Others rush to join – the Juggernaut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1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TPP aims to lead on standards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sz="3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“high standards … enter the bloodstream of the global system and improve the rules and norms.”</a:t>
            </a:r>
          </a:p>
          <a:p>
            <a:r>
              <a:rPr lang="en-GB" dirty="0" smtClean="0"/>
              <a:t>New issues are “model </a:t>
            </a:r>
            <a:r>
              <a:rPr lang="en-GB" dirty="0"/>
              <a:t>for future </a:t>
            </a:r>
            <a:r>
              <a:rPr lang="en-GB" dirty="0" smtClean="0"/>
              <a:t>negotiations”</a:t>
            </a:r>
          </a:p>
          <a:p>
            <a:r>
              <a:rPr lang="en-GB" dirty="0" smtClean="0"/>
              <a:t>“eclipse … </a:t>
            </a:r>
            <a:r>
              <a:rPr lang="en-GB" dirty="0"/>
              <a:t>FTAs </a:t>
            </a:r>
            <a:r>
              <a:rPr lang="en-GB" dirty="0" smtClean="0"/>
              <a:t>… offered </a:t>
            </a:r>
            <a:r>
              <a:rPr lang="en-GB" dirty="0"/>
              <a:t>by China </a:t>
            </a:r>
            <a:r>
              <a:rPr lang="en-GB" dirty="0" smtClean="0"/>
              <a:t>…EU and </a:t>
            </a:r>
            <a:r>
              <a:rPr lang="en-GB" dirty="0"/>
              <a:t>Japan that … could be seen as disadvantageous to U.S. businesses and </a:t>
            </a:r>
            <a:r>
              <a:rPr lang="en-GB" dirty="0" smtClean="0"/>
              <a:t>workers”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en-GB" sz="2800" dirty="0" smtClean="0"/>
              <a:t>Vice President </a:t>
            </a:r>
            <a:r>
              <a:rPr lang="en-GB" sz="2800" dirty="0"/>
              <a:t>Joseph </a:t>
            </a:r>
            <a:r>
              <a:rPr lang="en-GB" sz="2800" dirty="0" smtClean="0"/>
              <a:t>Bide</a:t>
            </a:r>
            <a:r>
              <a:rPr lang="en-GB" dirty="0" smtClean="0"/>
              <a:t>n</a:t>
            </a:r>
            <a:endParaRPr lang="en-GB" sz="32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06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But TPP is designed to exclude China 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617584"/>
            <a:ext cx="8610600" cy="4525963"/>
          </a:xfrm>
        </p:spPr>
        <p:txBody>
          <a:bodyPr/>
          <a:lstStyle/>
          <a:p>
            <a:r>
              <a:rPr lang="en-GB" dirty="0" smtClean="0"/>
              <a:t>China may have applied</a:t>
            </a:r>
            <a:r>
              <a:rPr lang="en-GB" baseline="0" dirty="0" smtClean="0"/>
              <a:t> (before window closed)</a:t>
            </a:r>
          </a:p>
          <a:p>
            <a:r>
              <a:rPr lang="en-GB" dirty="0" smtClean="0"/>
              <a:t>Disingenuous given China’s policies</a:t>
            </a:r>
          </a:p>
          <a:p>
            <a:pPr lvl="1"/>
            <a:r>
              <a:rPr lang="en-GB" dirty="0" smtClean="0"/>
              <a:t>No waivers or flexibility, such as Vietnam will require, because of China’s </a:t>
            </a:r>
          </a:p>
          <a:p>
            <a:pPr lvl="2"/>
            <a:r>
              <a:rPr lang="en-GB" dirty="0" smtClean="0"/>
              <a:t>asymmetric gains from WTO accession</a:t>
            </a:r>
          </a:p>
          <a:p>
            <a:pPr lvl="2"/>
            <a:r>
              <a:rPr lang="en-GB" dirty="0" smtClean="0"/>
              <a:t>size and competitiveness</a:t>
            </a:r>
          </a:p>
          <a:p>
            <a:r>
              <a:rPr lang="en-GB" dirty="0" smtClean="0"/>
              <a:t>Exclusion is only partly commercially inspired</a:t>
            </a:r>
          </a:p>
          <a:p>
            <a:endParaRPr lang="en-GB" sz="1200" dirty="0" smtClean="0"/>
          </a:p>
          <a:p>
            <a:pPr marL="0" indent="0" algn="ctr">
              <a:buNone/>
            </a:pPr>
            <a:r>
              <a:rPr lang="en-GB" dirty="0" smtClean="0">
                <a:solidFill>
                  <a:srgbClr val="FF0000"/>
                </a:solidFill>
              </a:rPr>
              <a:t>Politics again</a:t>
            </a:r>
            <a:r>
              <a:rPr lang="en-GB" dirty="0" smtClean="0"/>
              <a:t>	</a:t>
            </a:r>
          </a:p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60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4000" b="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The Trans-Atlantic Trade and Investment Partnership (TTIP) </a:t>
            </a:r>
            <a:endParaRPr lang="en-GB" sz="4000" b="0" i="0" dirty="0" smtClean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6639"/>
            <a:ext cx="8229600" cy="4525963"/>
          </a:xfrm>
        </p:spPr>
        <p:txBody>
          <a:bodyPr/>
          <a:lstStyle/>
          <a:p>
            <a:r>
              <a:rPr lang="en-GB" dirty="0" smtClean="0"/>
              <a:t>Europe proposed, desperate</a:t>
            </a:r>
            <a:r>
              <a:rPr lang="en-GB" baseline="0" dirty="0" smtClean="0"/>
              <a:t> to rekindle growth, reclaim leadership in trade/standards</a:t>
            </a:r>
          </a:p>
          <a:p>
            <a:r>
              <a:rPr lang="en-GB" baseline="0" dirty="0" smtClean="0"/>
              <a:t>USA agreed –</a:t>
            </a:r>
            <a:r>
              <a:rPr lang="en-GB" dirty="0" smtClean="0"/>
              <a:t> it </a:t>
            </a:r>
            <a:r>
              <a:rPr lang="en-GB" baseline="0" dirty="0" smtClean="0"/>
              <a:t>bolsters exclusion of China</a:t>
            </a:r>
          </a:p>
          <a:p>
            <a:pPr lvl="1"/>
            <a:r>
              <a:rPr lang="en-GB" sz="28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‘contribute to the development of global rules that can strengthen the multilateral trading system’ , President Obama </a:t>
            </a:r>
          </a:p>
          <a:p>
            <a:pPr lvl="1"/>
            <a:r>
              <a:rPr lang="en-GB" sz="28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‘to enshrine Europe and America's role as the world's standard-setters’, van </a:t>
            </a:r>
            <a:r>
              <a:rPr lang="en-GB" sz="2800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Rompouy</a:t>
            </a:r>
            <a:endParaRPr lang="en-GB" sz="28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56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en-GB" sz="4000" i="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The Regional Comprehensive Economic Partnership (RCEP): ASEAN + 6</a:t>
            </a:r>
            <a:endParaRPr lang="en-GB" i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30387"/>
            <a:ext cx="8229600" cy="4525963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GB" dirty="0" smtClean="0"/>
              <a:t>Originates from ASEAN</a:t>
            </a:r>
          </a:p>
          <a:p>
            <a:pPr lvl="1">
              <a:spcBef>
                <a:spcPts val="600"/>
              </a:spcBef>
            </a:pPr>
            <a:r>
              <a:rPr lang="en-GB" dirty="0" smtClean="0"/>
              <a:t>Japan seeks to avoid ASEAN +3 – counter China</a:t>
            </a:r>
          </a:p>
          <a:p>
            <a:pPr lvl="1">
              <a:spcBef>
                <a:spcPts val="600"/>
              </a:spcBef>
            </a:pPr>
            <a:r>
              <a:rPr lang="en-GB" dirty="0" smtClean="0"/>
              <a:t>China wants anything excluding the USA</a:t>
            </a:r>
          </a:p>
          <a:p>
            <a:pPr>
              <a:spcBef>
                <a:spcPts val="600"/>
              </a:spcBef>
            </a:pPr>
            <a:r>
              <a:rPr lang="en-GB" dirty="0" smtClean="0"/>
              <a:t>Greater gains from shallow integration – but unlikely to achieve much on deep integration</a:t>
            </a:r>
          </a:p>
          <a:p>
            <a:pPr>
              <a:spcBef>
                <a:spcPts val="600"/>
              </a:spcBef>
            </a:pPr>
            <a:r>
              <a:rPr lang="en-GB" dirty="0" smtClean="0"/>
              <a:t>May foster combination with TPP?</a:t>
            </a:r>
          </a:p>
          <a:p>
            <a:pPr>
              <a:spcBef>
                <a:spcPts val="600"/>
              </a:spcBef>
            </a:pPr>
            <a:r>
              <a:rPr lang="en-GB" dirty="0" smtClean="0"/>
              <a:t>More likely generate fractures in WTS</a:t>
            </a:r>
          </a:p>
          <a:p>
            <a:pPr>
              <a:spcBef>
                <a:spcPts val="600"/>
              </a:spcBef>
            </a:pPr>
            <a:r>
              <a:rPr lang="en-GB" dirty="0" smtClean="0"/>
              <a:t>China’s </a:t>
            </a:r>
            <a:r>
              <a:rPr lang="en-GB" i="1" dirty="0" smtClean="0"/>
              <a:t>One Road One Belt </a:t>
            </a:r>
            <a:r>
              <a:rPr lang="en-GB" dirty="0" smtClean="0"/>
              <a:t>plan is deeper 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5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Thesis</a:t>
            </a: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GB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GATT/WTO is influenced by politics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regionalism, it is dominated by politics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always has been …. and it still is</a:t>
            </a:r>
          </a:p>
          <a:p>
            <a:r>
              <a:rPr lang="en-GB" dirty="0" smtClean="0"/>
              <a:t>The trade policy agenda is now regulatory rather than about tariffs, and WTO can’t cope</a:t>
            </a:r>
          </a:p>
          <a:p>
            <a:r>
              <a:rPr lang="en-GB" dirty="0" smtClean="0"/>
              <a:t>The mega-regionals reflect these two forces</a:t>
            </a:r>
          </a:p>
          <a:p>
            <a:r>
              <a:rPr lang="en-GB" dirty="0" smtClean="0"/>
              <a:t>So now </a:t>
            </a:r>
            <a:r>
              <a:rPr lang="en-GB" dirty="0" smtClean="0">
                <a:solidFill>
                  <a:srgbClr val="FF0000"/>
                </a:solidFill>
              </a:rPr>
              <a:t>politics</a:t>
            </a:r>
            <a:r>
              <a:rPr lang="en-GB" dirty="0" smtClean="0"/>
              <a:t> </a:t>
            </a:r>
            <a:r>
              <a:rPr lang="en-GB" dirty="0"/>
              <a:t>is undermining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multilateralism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4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Why it matters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Trade policy is not a technical</a:t>
            </a:r>
            <a:r>
              <a:rPr lang="en-GB" baseline="0" dirty="0" smtClean="0"/>
              <a:t> or commercial issue, but in this case, one of high politics</a:t>
            </a:r>
          </a:p>
          <a:p>
            <a:pPr lvl="1"/>
            <a:r>
              <a:rPr lang="en-GB" dirty="0" smtClean="0"/>
              <a:t>It is a pawn in a bigger game</a:t>
            </a:r>
          </a:p>
          <a:p>
            <a:r>
              <a:rPr lang="en-GB" dirty="0" smtClean="0"/>
              <a:t>Encirclement and exclusion are risky, and probably misguided, policies</a:t>
            </a:r>
          </a:p>
          <a:p>
            <a:r>
              <a:rPr lang="en-GB" dirty="0" smtClean="0"/>
              <a:t>Selecting global standards in the absence of the second largest economy in the world seems highly divisive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5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it threatens</a:t>
            </a:r>
            <a:r>
              <a:rPr lang="en-GB" baseline="0" dirty="0" smtClean="0"/>
              <a:t> multilateralism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China’s exclusion erodes multilateralism</a:t>
            </a:r>
          </a:p>
          <a:p>
            <a:pPr lvl="0"/>
            <a:r>
              <a:rPr lang="en-GB" dirty="0" smtClean="0"/>
              <a:t>Any attempt </a:t>
            </a:r>
            <a:r>
              <a:rPr lang="en-GB" dirty="0"/>
              <a:t>by </a:t>
            </a:r>
            <a:r>
              <a:rPr lang="en-GB" dirty="0" smtClean="0"/>
              <a:t>a major </a:t>
            </a:r>
            <a:r>
              <a:rPr lang="en-GB" dirty="0"/>
              <a:t>bloc </a:t>
            </a:r>
            <a:r>
              <a:rPr lang="en-GB" dirty="0" smtClean="0"/>
              <a:t>to impose global standards is either </a:t>
            </a:r>
          </a:p>
          <a:p>
            <a:pPr lvl="1"/>
            <a:r>
              <a:rPr lang="en-GB" dirty="0" smtClean="0"/>
              <a:t>Accepted, </a:t>
            </a:r>
          </a:p>
          <a:p>
            <a:pPr lvl="2"/>
            <a:r>
              <a:rPr lang="en-GB" dirty="0" smtClean="0"/>
              <a:t>non-discriminatory, but not multilateral procedurally,  or</a:t>
            </a:r>
          </a:p>
          <a:p>
            <a:pPr lvl="1"/>
            <a:r>
              <a:rPr lang="en-GB" dirty="0" smtClean="0"/>
              <a:t>Rejected, </a:t>
            </a:r>
          </a:p>
          <a:p>
            <a:pPr lvl="2"/>
            <a:r>
              <a:rPr lang="en-GB" dirty="0" smtClean="0"/>
              <a:t>discriminatory</a:t>
            </a:r>
          </a:p>
          <a:p>
            <a:pPr marL="0" indent="0" algn="ctr">
              <a:buNone/>
            </a:pPr>
            <a:r>
              <a:rPr lang="en-GB" dirty="0" smtClean="0">
                <a:solidFill>
                  <a:srgbClr val="FF0000"/>
                </a:solidFill>
              </a:rPr>
              <a:t>And all because of politics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595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is the WTO</a:t>
            </a:r>
            <a:r>
              <a:rPr lang="en-GB" baseline="0" dirty="0" smtClean="0"/>
              <a:t> when you need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WTO is still useful, e.g.  </a:t>
            </a:r>
          </a:p>
          <a:p>
            <a:pPr lvl="1"/>
            <a:r>
              <a:rPr lang="en-GB" dirty="0" smtClean="0"/>
              <a:t>Dispute</a:t>
            </a:r>
            <a:r>
              <a:rPr lang="en-GB" baseline="0" dirty="0" smtClean="0"/>
              <a:t> Settlement</a:t>
            </a:r>
          </a:p>
          <a:p>
            <a:pPr lvl="1"/>
            <a:r>
              <a:rPr lang="en-GB" dirty="0" smtClean="0"/>
              <a:t>Trade facilitation</a:t>
            </a:r>
          </a:p>
          <a:p>
            <a:pPr lvl="1"/>
            <a:r>
              <a:rPr lang="en-GB" dirty="0" smtClean="0"/>
              <a:t>Day-to-day standards processes</a:t>
            </a:r>
          </a:p>
          <a:p>
            <a:r>
              <a:rPr lang="en-GB" dirty="0" smtClean="0"/>
              <a:t>But with RTAs it is just out-gunned and always has been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0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Tragedy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7638"/>
            <a:ext cx="8382000" cy="4525963"/>
          </a:xfrm>
        </p:spPr>
        <p:txBody>
          <a:bodyPr/>
          <a:lstStyle/>
          <a:p>
            <a:r>
              <a:rPr lang="en-GB" dirty="0" smtClean="0"/>
              <a:t>Two forces have come together over 50 years:</a:t>
            </a:r>
          </a:p>
          <a:p>
            <a:pPr lvl="1"/>
            <a:r>
              <a:rPr lang="en-GB" dirty="0" smtClean="0"/>
              <a:t>Tariff</a:t>
            </a:r>
            <a:r>
              <a:rPr lang="en-GB" baseline="0" dirty="0" smtClean="0"/>
              <a:t> reductions have raised the profile of NTMs</a:t>
            </a:r>
          </a:p>
          <a:p>
            <a:pPr lvl="1"/>
            <a:r>
              <a:rPr lang="en-GB" baseline="0" dirty="0" smtClean="0"/>
              <a:t>The GATT/WTO cannot resist RTAs</a:t>
            </a:r>
          </a:p>
          <a:p>
            <a:pPr lvl="0"/>
            <a:r>
              <a:rPr lang="en-GB" baseline="0" dirty="0" smtClean="0"/>
              <a:t>RTAs are the perfect instrument of exclusion</a:t>
            </a:r>
          </a:p>
          <a:p>
            <a:r>
              <a:rPr lang="en-GB" baseline="0" dirty="0" smtClean="0"/>
              <a:t>But its collateral damage will be multilateralism</a:t>
            </a:r>
          </a:p>
          <a:p>
            <a:r>
              <a:rPr lang="en-GB" dirty="0" smtClean="0"/>
              <a:t>Cordell Hull was right! </a:t>
            </a:r>
          </a:p>
          <a:p>
            <a:pPr lvl="1"/>
            <a:r>
              <a:rPr lang="en-GB" dirty="0" smtClean="0"/>
              <a:t>Discrimination is corrosive</a:t>
            </a:r>
          </a:p>
          <a:p>
            <a:r>
              <a:rPr lang="en-GB" dirty="0" smtClean="0"/>
              <a:t>We need to call a halt soon</a:t>
            </a:r>
          </a:p>
          <a:p>
            <a:endParaRPr lang="en-GB" baseline="0" dirty="0" smtClean="0"/>
          </a:p>
          <a:p>
            <a:pPr lvl="0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505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8229600" cy="4525963"/>
          </a:xfrm>
        </p:spPr>
        <p:txBody>
          <a:bodyPr/>
          <a:lstStyle/>
          <a:p>
            <a:pPr lvl="1"/>
            <a:endParaRPr lang="en-GB" dirty="0" smtClean="0">
              <a:latin typeface="Times New Roman" pitchFamily="18" charset="0"/>
            </a:endParaRPr>
          </a:p>
        </p:txBody>
      </p:sp>
      <p:sp>
        <p:nvSpPr>
          <p:cNvPr id="100354" name="Rectangle 2"/>
          <p:cNvSpPr>
            <a:spLocks noGrp="1"/>
          </p:cNvSpPr>
          <p:nvPr>
            <p:ph type="title"/>
          </p:nvPr>
        </p:nvSpPr>
        <p:spPr>
          <a:xfrm>
            <a:off x="533400" y="2514600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b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GB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Negotiating regionalism in the GATT</a:t>
            </a:r>
          </a:p>
          <a:p>
            <a:pPr lvl="1" indent="-342900">
              <a:buFont typeface="Arial" charset="0"/>
              <a:buChar char="•"/>
            </a:pPr>
            <a:r>
              <a:rPr lang="en-GB" dirty="0" smtClean="0"/>
              <a:t>Discrimination and multilateralism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marR="0" lvl="1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en-GB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XXIV</a:t>
            </a: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Failing to implement</a:t>
            </a:r>
            <a:r>
              <a:rPr lang="en-GB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Article XXIV</a:t>
            </a:r>
          </a:p>
          <a:p>
            <a:r>
              <a:rPr lang="en-GB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Failing to reform Article XXIV</a:t>
            </a:r>
          </a:p>
          <a:p>
            <a:r>
              <a:rPr lang="en-GB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Where did the mega-regionals come from?</a:t>
            </a:r>
          </a:p>
          <a:p>
            <a:r>
              <a:rPr lang="en-GB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it is all so worrying?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789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Non-discrimination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Cordell Hull, US Secretary of State 1933-1944</a:t>
            </a:r>
          </a:p>
          <a:p>
            <a:pPr lvl="1"/>
            <a:r>
              <a:rPr lang="en-GB" sz="28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“wars were often largely caused by economic rivalry conducted unfairly”</a:t>
            </a:r>
            <a:r>
              <a:rPr lang="en-GB" sz="2800" kern="1200" baseline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(1948, p.84)</a:t>
            </a:r>
          </a:p>
          <a:p>
            <a:pPr lvl="0"/>
            <a:r>
              <a:rPr lang="en-GB" sz="3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Actually rather a </a:t>
            </a:r>
            <a:r>
              <a:rPr lang="en-GB" sz="3200" kern="1200" dirty="0" err="1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bilateralist</a:t>
            </a:r>
            <a:endParaRPr lang="en-GB" sz="32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/>
            <a:r>
              <a:rPr lang="en-GB" sz="28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Bilateral negotiations extended by MFN (RTAA)</a:t>
            </a:r>
          </a:p>
          <a:p>
            <a:pPr lvl="1"/>
            <a:r>
              <a:rPr lang="en-GB" sz="28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Multilateral</a:t>
            </a:r>
            <a:r>
              <a:rPr lang="en-GB" sz="2800" kern="1200" baseline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enforcement – proposed </a:t>
            </a:r>
            <a:r>
              <a:rPr lang="en-GB" sz="28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1916, </a:t>
            </a:r>
            <a:r>
              <a:rPr lang="en-GB" sz="2800" kern="1200" baseline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but then dropped</a:t>
            </a:r>
          </a:p>
          <a:p>
            <a:pPr lvl="0"/>
            <a:r>
              <a:rPr lang="en-GB" dirty="0" smtClean="0"/>
              <a:t>Not heavily involved in the negotiation</a:t>
            </a:r>
            <a:r>
              <a:rPr lang="en-GB" baseline="0" dirty="0" smtClean="0"/>
              <a:t> of the ITO or, therefore, the GATT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39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Multilateralism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Percy Bidwell </a:t>
            </a:r>
          </a:p>
          <a:p>
            <a:pPr lvl="1"/>
            <a:r>
              <a:rPr lang="en-GB" sz="28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Multilateral negotiations proposed in 1933</a:t>
            </a:r>
          </a:p>
          <a:p>
            <a:pPr lvl="2"/>
            <a:r>
              <a:rPr lang="en-GB" sz="24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Overcome</a:t>
            </a:r>
            <a:r>
              <a:rPr lang="en-GB" sz="2400" kern="1200" baseline="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interests; help others liberalise</a:t>
            </a:r>
          </a:p>
          <a:p>
            <a:pPr lvl="1"/>
            <a:r>
              <a:rPr lang="en-GB" sz="28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Multilateral arbitration and oversight (1943, 1944)</a:t>
            </a:r>
          </a:p>
          <a:p>
            <a:r>
              <a:rPr lang="en-GB" sz="3200" dirty="0" smtClean="0"/>
              <a:t>James Meade</a:t>
            </a:r>
          </a:p>
          <a:p>
            <a:pPr lvl="1"/>
            <a:r>
              <a:rPr lang="en-GB" dirty="0" smtClean="0"/>
              <a:t>International Commercial Union, 1942</a:t>
            </a:r>
            <a:endParaRPr lang="en-GB" sz="280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lvl="1"/>
            <a:r>
              <a:rPr lang="en-GB" sz="28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Multilateral limits on protection and subsidies</a:t>
            </a:r>
          </a:p>
          <a:p>
            <a:pPr lvl="1"/>
            <a:r>
              <a:rPr lang="en-GB" dirty="0" smtClean="0"/>
              <a:t>‘International </a:t>
            </a:r>
            <a:r>
              <a:rPr lang="en-GB" dirty="0"/>
              <a:t>Commerce Commission of a semi-arbitral semi-judicial </a:t>
            </a:r>
            <a:r>
              <a:rPr lang="en-GB" dirty="0" smtClean="0"/>
              <a:t>nature’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31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r>
              <a:rPr lang="en-GB" dirty="0" smtClean="0"/>
              <a:t>Bidwell</a:t>
            </a:r>
            <a:r>
              <a:rPr lang="en-GB" baseline="0" dirty="0" smtClean="0"/>
              <a:t> and </a:t>
            </a:r>
            <a:r>
              <a:rPr lang="en-GB" dirty="0" smtClean="0"/>
              <a:t>Meade on Customs Unions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3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Maximal degrees of preference or maximal durations</a:t>
            </a:r>
          </a:p>
          <a:p>
            <a:pPr lvl="0"/>
            <a:r>
              <a:rPr lang="en-GB" sz="3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Restricted to recognised groups or specific circumstances, </a:t>
            </a:r>
          </a:p>
          <a:p>
            <a:pPr lvl="0"/>
            <a:r>
              <a:rPr lang="en-GB" sz="3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Multilateral over-sight to represent the interests of non-partners, with, at least implicitly, the right to veto agreements.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Havana Charter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Initially only CUs, along Bidwell-Meade lines</a:t>
            </a:r>
          </a:p>
          <a:p>
            <a:pPr lvl="1"/>
            <a:r>
              <a:rPr lang="en-GB" dirty="0" smtClean="0"/>
              <a:t>No provision for transition period to CU </a:t>
            </a:r>
          </a:p>
          <a:p>
            <a:pPr lvl="1"/>
            <a:r>
              <a:rPr lang="en-GB" dirty="0" smtClean="0"/>
              <a:t>UK Imperial Preference were grandfathered</a:t>
            </a:r>
          </a:p>
          <a:p>
            <a:pPr lvl="1"/>
            <a:r>
              <a:rPr lang="en-GB" dirty="0" smtClean="0"/>
              <a:t>CUs treated not as an MFN but a technical</a:t>
            </a:r>
            <a:r>
              <a:rPr lang="en-GB" baseline="0" dirty="0" smtClean="0"/>
              <a:t> matter </a:t>
            </a:r>
          </a:p>
          <a:p>
            <a:pPr lvl="2"/>
            <a:r>
              <a:rPr lang="en-GB" baseline="0" dirty="0" smtClean="0"/>
              <a:t>the definition of a customs territory</a:t>
            </a:r>
          </a:p>
          <a:p>
            <a:r>
              <a:rPr lang="en-GB" dirty="0" smtClean="0"/>
              <a:t>Free Trade Areas added at last moment, and</a:t>
            </a:r>
          </a:p>
          <a:p>
            <a:r>
              <a:rPr lang="en-GB" dirty="0" smtClean="0"/>
              <a:t>Disciplines weakened (notably RTAs need only cover ‘substantially all’ trade)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50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 smtClean="0"/>
              <a:t>Why add FTAs?  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295400"/>
            <a:ext cx="8610600" cy="4525963"/>
          </a:xfrm>
        </p:spPr>
        <p:txBody>
          <a:bodyPr/>
          <a:lstStyle/>
          <a:p>
            <a:pPr lvl="0"/>
            <a:r>
              <a:rPr lang="en-GB" dirty="0" smtClean="0"/>
              <a:t>Secret negotiations of a USA-Canada FTA (see Kerry Chase, </a:t>
            </a:r>
            <a:r>
              <a:rPr lang="en-GB" i="1" dirty="0" smtClean="0"/>
              <a:t>WTR</a:t>
            </a:r>
            <a:r>
              <a:rPr lang="en-GB" dirty="0" smtClean="0"/>
              <a:t>, 2006) </a:t>
            </a:r>
          </a:p>
          <a:p>
            <a:r>
              <a:rPr lang="en-GB" dirty="0" smtClean="0"/>
              <a:t>USA induced others to seek the amendments</a:t>
            </a:r>
          </a:p>
          <a:p>
            <a:r>
              <a:rPr lang="en-GB" dirty="0" smtClean="0"/>
              <a:t>USA foreign policy shifted </a:t>
            </a:r>
          </a:p>
          <a:p>
            <a:pPr lvl="1"/>
            <a:r>
              <a:rPr lang="en-GB" dirty="0" smtClean="0"/>
              <a:t>from military response to Russian threat to economic re-</a:t>
            </a:r>
            <a:r>
              <a:rPr lang="en-GB" dirty="0" err="1" smtClean="0"/>
              <a:t>inforcement</a:t>
            </a:r>
            <a:r>
              <a:rPr lang="en-GB" dirty="0" smtClean="0"/>
              <a:t> of allies (to meet internal threat too)</a:t>
            </a:r>
          </a:p>
          <a:p>
            <a:r>
              <a:rPr lang="en-GB" dirty="0" smtClean="0"/>
              <a:t>CUs were essentially domestic policy </a:t>
            </a:r>
          </a:p>
          <a:p>
            <a:r>
              <a:rPr lang="en-GB" dirty="0" smtClean="0"/>
              <a:t>but FTAs were part of foreign policy</a:t>
            </a:r>
          </a:p>
          <a:p>
            <a:pPr marL="0" indent="0" algn="ctr">
              <a:buNone/>
            </a:pPr>
            <a:r>
              <a:rPr lang="en-GB" dirty="0">
                <a:solidFill>
                  <a:srgbClr val="FF0000"/>
                </a:solidFill>
              </a:rPr>
              <a:t>Politics!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84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Article XXIV: CUs and FTAs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C</a:t>
            </a:r>
            <a:r>
              <a:rPr lang="en-GB" sz="3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over substantially all trade</a:t>
            </a:r>
          </a:p>
          <a:p>
            <a:pPr lvl="0"/>
            <a:r>
              <a:rPr lang="en-GB" sz="3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Abolish duties and other regulations on internal trade between members</a:t>
            </a:r>
          </a:p>
          <a:p>
            <a:r>
              <a:rPr lang="en-GB" dirty="0"/>
              <a:t>N</a:t>
            </a:r>
            <a:r>
              <a:rPr lang="en-GB" sz="3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ot raise average levels of protection against third countries</a:t>
            </a:r>
          </a:p>
          <a:p>
            <a:r>
              <a:rPr lang="en-GB" dirty="0" smtClean="0"/>
              <a:t>Agreements to be reviewed for consistency with the GATT – implicitly scope to reject</a:t>
            </a:r>
          </a:p>
          <a:p>
            <a:endParaRPr lang="en-GB" sz="1050" kern="12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en-GB" sz="3200" kern="12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Too vague to enforce?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22nd 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FIW-Workshop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9F0D3-1681-4C10-9954-AA28C8126A7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7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W Stand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 wrap="square">
        <a:spAutoFit/>
      </a:bodyPr>
      <a:lstStyle>
        <a:defPPr>
          <a:buFont typeface="Arial" charset="0"/>
          <a:buChar char="•"/>
          <a:defRPr sz="3200" dirty="0" smtClean="0">
            <a:latin typeface="Times New Roman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1650</Words>
  <Application>Microsoft Office PowerPoint</Application>
  <PresentationFormat>On-screen Show (4:3)</PresentationFormat>
  <Paragraphs>257</Paragraphs>
  <Slides>24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Times New Roman</vt:lpstr>
      <vt:lpstr>LAW Standard</vt:lpstr>
      <vt:lpstr>Regionalism and the WTO:    Political Economy on a World Scale?</vt:lpstr>
      <vt:lpstr>The Thesis</vt:lpstr>
      <vt:lpstr>Outline</vt:lpstr>
      <vt:lpstr>Non-discrimination</vt:lpstr>
      <vt:lpstr>Multilateralism</vt:lpstr>
      <vt:lpstr>Bidwell and Meade on Customs Unions </vt:lpstr>
      <vt:lpstr>The Havana Charter</vt:lpstr>
      <vt:lpstr>Why add FTAs?    </vt:lpstr>
      <vt:lpstr>Article XXIV: CUs and FTAs</vt:lpstr>
      <vt:lpstr>Article XXIV - put to the test</vt:lpstr>
      <vt:lpstr>Failure to enforce, 1957-1994</vt:lpstr>
      <vt:lpstr>Failure to Reform - the WTO</vt:lpstr>
      <vt:lpstr>Meanwhile …</vt:lpstr>
      <vt:lpstr>Mega-Regionals</vt:lpstr>
      <vt:lpstr>The Trans-Pacific Partnership (TPP) </vt:lpstr>
      <vt:lpstr>TPP aims to lead on standards </vt:lpstr>
      <vt:lpstr>But TPP is designed to exclude China !</vt:lpstr>
      <vt:lpstr>The Trans-Atlantic Trade and Investment Partnership (TTIP) </vt:lpstr>
      <vt:lpstr>The Regional Comprehensive Economic Partnership (RCEP): ASEAN + 6</vt:lpstr>
      <vt:lpstr>Why it matters </vt:lpstr>
      <vt:lpstr>And it threatens multilateralism</vt:lpstr>
      <vt:lpstr>Where is the WTO when you need it?</vt:lpstr>
      <vt:lpstr>The Tragedy</vt:lpstr>
      <vt:lpstr> Thank you 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FRAUCH</dc:creator>
  <cp:lastModifiedBy>L. Alan Winters</cp:lastModifiedBy>
  <cp:revision>662</cp:revision>
  <cp:lastPrinted>2015-09-19T15:51:58Z</cp:lastPrinted>
  <dcterms:created xsi:type="dcterms:W3CDTF">2009-08-31T15:30:10Z</dcterms:created>
  <dcterms:modified xsi:type="dcterms:W3CDTF">2015-09-21T08:08:47Z</dcterms:modified>
</cp:coreProperties>
</file>