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84" r:id="rId3"/>
    <p:sldId id="285" r:id="rId4"/>
    <p:sldId id="286" r:id="rId5"/>
    <p:sldId id="287" r:id="rId6"/>
    <p:sldId id="261" r:id="rId7"/>
    <p:sldId id="289" r:id="rId8"/>
    <p:sldId id="292" r:id="rId9"/>
    <p:sldId id="298" r:id="rId10"/>
    <p:sldId id="281" r:id="rId11"/>
    <p:sldId id="275" r:id="rId12"/>
    <p:sldId id="265" r:id="rId13"/>
    <p:sldId id="301" r:id="rId14"/>
    <p:sldId id="302" r:id="rId15"/>
    <p:sldId id="270" r:id="rId16"/>
    <p:sldId id="274" r:id="rId17"/>
    <p:sldId id="276" r:id="rId18"/>
    <p:sldId id="293" r:id="rId19"/>
    <p:sldId id="294" r:id="rId20"/>
    <p:sldId id="280" r:id="rId21"/>
    <p:sldId id="307" r:id="rId22"/>
    <p:sldId id="308" r:id="rId23"/>
  </p:sldIdLst>
  <p:sldSz cx="9144000" cy="6858000" type="screen4x3"/>
  <p:notesSz cx="7010400" cy="92964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493"/>
    <a:srgbClr val="9C9D9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1" autoAdjust="0"/>
    <p:restoredTop sz="94660"/>
  </p:normalViewPr>
  <p:slideViewPr>
    <p:cSldViewPr>
      <p:cViewPr varScale="1">
        <p:scale>
          <a:sx n="118" d="100"/>
          <a:sy n="118" d="100"/>
        </p:scale>
        <p:origin x="-192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image" Target="../media/image4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38049" cy="464315"/>
          </a:xfrm>
          <a:prstGeom prst="rect">
            <a:avLst/>
          </a:prstGeom>
        </p:spPr>
        <p:txBody>
          <a:bodyPr vert="horz" lIns="93174" tIns="46587" rIns="93174" bIns="46587" rtlCol="0"/>
          <a:lstStyle>
            <a:lvl1pPr algn="l">
              <a:defRPr sz="1200" smtClean="0"/>
            </a:lvl1pPr>
          </a:lstStyle>
          <a:p>
            <a:pPr>
              <a:defRPr/>
            </a:pPr>
            <a:endParaRPr lang="de-AT"/>
          </a:p>
        </p:txBody>
      </p:sp>
      <p:sp>
        <p:nvSpPr>
          <p:cNvPr id="3" name="Datumsplatzhalter 2"/>
          <p:cNvSpPr>
            <a:spLocks noGrp="1"/>
          </p:cNvSpPr>
          <p:nvPr>
            <p:ph type="dt" sz="quarter" idx="1"/>
          </p:nvPr>
        </p:nvSpPr>
        <p:spPr>
          <a:xfrm>
            <a:off x="3970784" y="1"/>
            <a:ext cx="3038049" cy="464315"/>
          </a:xfrm>
          <a:prstGeom prst="rect">
            <a:avLst/>
          </a:prstGeom>
        </p:spPr>
        <p:txBody>
          <a:bodyPr vert="horz" lIns="93174" tIns="46587" rIns="93174" bIns="46587" rtlCol="0"/>
          <a:lstStyle>
            <a:lvl1pPr algn="r">
              <a:defRPr sz="1200" smtClean="0"/>
            </a:lvl1pPr>
          </a:lstStyle>
          <a:p>
            <a:pPr>
              <a:defRPr/>
            </a:pPr>
            <a:fld id="{4BA03AA0-F3FB-4D8E-AB67-E9BB42DE6FAB}" type="datetimeFigureOut">
              <a:rPr lang="de-AT"/>
              <a:pPr>
                <a:defRPr/>
              </a:pPr>
              <a:t>25.02.2016</a:t>
            </a:fld>
            <a:endParaRPr lang="de-AT"/>
          </a:p>
        </p:txBody>
      </p:sp>
      <p:sp>
        <p:nvSpPr>
          <p:cNvPr id="4" name="Fußzeilenplatzhalter 3"/>
          <p:cNvSpPr>
            <a:spLocks noGrp="1"/>
          </p:cNvSpPr>
          <p:nvPr>
            <p:ph type="ftr" sz="quarter" idx="2"/>
          </p:nvPr>
        </p:nvSpPr>
        <p:spPr>
          <a:xfrm>
            <a:off x="1" y="8830643"/>
            <a:ext cx="3038049" cy="464315"/>
          </a:xfrm>
          <a:prstGeom prst="rect">
            <a:avLst/>
          </a:prstGeom>
        </p:spPr>
        <p:txBody>
          <a:bodyPr vert="horz" lIns="93174" tIns="46587" rIns="93174" bIns="46587" rtlCol="0" anchor="b"/>
          <a:lstStyle>
            <a:lvl1pPr algn="l">
              <a:defRPr sz="1200" smtClean="0"/>
            </a:lvl1pPr>
          </a:lstStyle>
          <a:p>
            <a:pPr>
              <a:defRPr/>
            </a:pPr>
            <a:endParaRPr lang="de-AT"/>
          </a:p>
        </p:txBody>
      </p:sp>
    </p:spTree>
    <p:extLst>
      <p:ext uri="{BB962C8B-B14F-4D97-AF65-F5344CB8AC3E}">
        <p14:creationId xmlns:p14="http://schemas.microsoft.com/office/powerpoint/2010/main" xmlns="" val="1078455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3038049" cy="464315"/>
          </a:xfrm>
          <a:prstGeom prst="rect">
            <a:avLst/>
          </a:prstGeom>
        </p:spPr>
        <p:txBody>
          <a:bodyPr vert="horz" lIns="93174" tIns="46587" rIns="93174" bIns="46587" rtlCol="0"/>
          <a:lstStyle>
            <a:lvl1pPr algn="l">
              <a:defRPr sz="1200"/>
            </a:lvl1pPr>
          </a:lstStyle>
          <a:p>
            <a:pPr>
              <a:defRPr/>
            </a:pPr>
            <a:endParaRPr lang="de-AT"/>
          </a:p>
        </p:txBody>
      </p:sp>
      <p:sp>
        <p:nvSpPr>
          <p:cNvPr id="3" name="Datumsplatzhalter 2"/>
          <p:cNvSpPr>
            <a:spLocks noGrp="1"/>
          </p:cNvSpPr>
          <p:nvPr>
            <p:ph type="dt" idx="1"/>
          </p:nvPr>
        </p:nvSpPr>
        <p:spPr>
          <a:xfrm>
            <a:off x="3970784" y="1"/>
            <a:ext cx="3038049" cy="464315"/>
          </a:xfrm>
          <a:prstGeom prst="rect">
            <a:avLst/>
          </a:prstGeom>
        </p:spPr>
        <p:txBody>
          <a:bodyPr vert="horz" lIns="93174" tIns="46587" rIns="93174" bIns="46587" rtlCol="0"/>
          <a:lstStyle>
            <a:lvl1pPr algn="r">
              <a:defRPr sz="1200"/>
            </a:lvl1pPr>
          </a:lstStyle>
          <a:p>
            <a:pPr>
              <a:defRPr/>
            </a:pPr>
            <a:fld id="{BA05CDF8-8547-4D16-B3E8-6EF8FAA1A161}" type="datetimeFigureOut">
              <a:rPr lang="de-AT"/>
              <a:pPr>
                <a:defRPr/>
              </a:pPr>
              <a:t>25.02.2016</a:t>
            </a:fld>
            <a:endParaRPr lang="de-AT"/>
          </a:p>
        </p:txBody>
      </p:sp>
      <p:sp>
        <p:nvSpPr>
          <p:cNvPr id="4" name="Folienbildplatzhalt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4" tIns="46587" rIns="93174" bIns="46587" rtlCol="0" anchor="ctr"/>
          <a:lstStyle/>
          <a:p>
            <a:pPr lvl="0"/>
            <a:endParaRPr lang="de-AT" noProof="0" smtClean="0"/>
          </a:p>
        </p:txBody>
      </p:sp>
      <p:sp>
        <p:nvSpPr>
          <p:cNvPr id="5" name="Notizenplatzhalter 4"/>
          <p:cNvSpPr>
            <a:spLocks noGrp="1"/>
          </p:cNvSpPr>
          <p:nvPr>
            <p:ph type="body" sz="quarter" idx="3"/>
          </p:nvPr>
        </p:nvSpPr>
        <p:spPr>
          <a:xfrm>
            <a:off x="700727" y="4415321"/>
            <a:ext cx="5608947" cy="4183164"/>
          </a:xfrm>
          <a:prstGeom prst="rect">
            <a:avLst/>
          </a:prstGeom>
        </p:spPr>
        <p:txBody>
          <a:bodyPr vert="horz" lIns="93174" tIns="46587" rIns="93174" bIns="46587"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AT" noProof="0" smtClean="0"/>
          </a:p>
        </p:txBody>
      </p:sp>
      <p:sp>
        <p:nvSpPr>
          <p:cNvPr id="6" name="Fußzeilenplatzhalter 5"/>
          <p:cNvSpPr>
            <a:spLocks noGrp="1"/>
          </p:cNvSpPr>
          <p:nvPr>
            <p:ph type="ftr" sz="quarter" idx="4"/>
          </p:nvPr>
        </p:nvSpPr>
        <p:spPr>
          <a:xfrm>
            <a:off x="1" y="8830643"/>
            <a:ext cx="3038049" cy="464315"/>
          </a:xfrm>
          <a:prstGeom prst="rect">
            <a:avLst/>
          </a:prstGeom>
        </p:spPr>
        <p:txBody>
          <a:bodyPr vert="horz" lIns="93174" tIns="46587" rIns="93174" bIns="46587" rtlCol="0" anchor="b"/>
          <a:lstStyle>
            <a:lvl1pPr algn="l">
              <a:defRPr sz="1200"/>
            </a:lvl1pPr>
          </a:lstStyle>
          <a:p>
            <a:pPr>
              <a:defRPr/>
            </a:pPr>
            <a:endParaRPr lang="de-AT"/>
          </a:p>
        </p:txBody>
      </p:sp>
      <p:sp>
        <p:nvSpPr>
          <p:cNvPr id="7" name="Foliennummernplatzhalter 6"/>
          <p:cNvSpPr>
            <a:spLocks noGrp="1"/>
          </p:cNvSpPr>
          <p:nvPr>
            <p:ph type="sldNum" sz="quarter" idx="5"/>
          </p:nvPr>
        </p:nvSpPr>
        <p:spPr>
          <a:xfrm>
            <a:off x="3970784" y="8830643"/>
            <a:ext cx="3038049" cy="464315"/>
          </a:xfrm>
          <a:prstGeom prst="rect">
            <a:avLst/>
          </a:prstGeom>
        </p:spPr>
        <p:txBody>
          <a:bodyPr vert="horz" lIns="93174" tIns="46587" rIns="93174" bIns="46587" rtlCol="0" anchor="b"/>
          <a:lstStyle>
            <a:lvl1pPr algn="r">
              <a:defRPr sz="1200"/>
            </a:lvl1pPr>
          </a:lstStyle>
          <a:p>
            <a:pPr>
              <a:defRPr/>
            </a:pPr>
            <a:fld id="{8304B848-6321-42E8-95F8-D3BDBD6429B1}" type="slidenum">
              <a:rPr lang="de-AT"/>
              <a:pPr>
                <a:defRPr/>
              </a:pPr>
              <a:t>‹Nr.›</a:t>
            </a:fld>
            <a:endParaRPr lang="de-AT"/>
          </a:p>
        </p:txBody>
      </p:sp>
    </p:spTree>
    <p:extLst>
      <p:ext uri="{BB962C8B-B14F-4D97-AF65-F5344CB8AC3E}">
        <p14:creationId xmlns:p14="http://schemas.microsoft.com/office/powerpoint/2010/main" xmlns="" val="4214157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jpeg"/><Relationship Id="rId26" Type="http://schemas.openxmlformats.org/officeDocument/2006/relationships/image" Target="../media/image25.jpeg"/><Relationship Id="rId3" Type="http://schemas.openxmlformats.org/officeDocument/2006/relationships/image" Target="../media/image2.jpeg"/><Relationship Id="rId21" Type="http://schemas.openxmlformats.org/officeDocument/2006/relationships/image" Target="../media/image20.jpeg"/><Relationship Id="rId34" Type="http://schemas.openxmlformats.org/officeDocument/2006/relationships/image" Target="../media/image33.jpeg"/><Relationship Id="rId7" Type="http://schemas.openxmlformats.org/officeDocument/2006/relationships/image" Target="../media/image6.jpeg"/><Relationship Id="rId12" Type="http://schemas.openxmlformats.org/officeDocument/2006/relationships/image" Target="../media/image11.jpeg"/><Relationship Id="rId17" Type="http://schemas.openxmlformats.org/officeDocument/2006/relationships/image" Target="../media/image16.jpeg"/><Relationship Id="rId25" Type="http://schemas.openxmlformats.org/officeDocument/2006/relationships/image" Target="../media/image24.png"/><Relationship Id="rId33" Type="http://schemas.openxmlformats.org/officeDocument/2006/relationships/image" Target="../media/image32.jpe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jpeg"/><Relationship Id="rId29" Type="http://schemas.openxmlformats.org/officeDocument/2006/relationships/image" Target="../media/image28.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jpeg"/><Relationship Id="rId24" Type="http://schemas.openxmlformats.org/officeDocument/2006/relationships/image" Target="../media/image23.jpeg"/><Relationship Id="rId32" Type="http://schemas.openxmlformats.org/officeDocument/2006/relationships/image" Target="../media/image31.png"/><Relationship Id="rId37" Type="http://schemas.openxmlformats.org/officeDocument/2006/relationships/image" Target="../media/image36.png"/><Relationship Id="rId5" Type="http://schemas.openxmlformats.org/officeDocument/2006/relationships/image" Target="../media/image4.jpeg"/><Relationship Id="rId15" Type="http://schemas.openxmlformats.org/officeDocument/2006/relationships/image" Target="../media/image14.jpeg"/><Relationship Id="rId23" Type="http://schemas.openxmlformats.org/officeDocument/2006/relationships/image" Target="../media/image22.jpeg"/><Relationship Id="rId28" Type="http://schemas.openxmlformats.org/officeDocument/2006/relationships/image" Target="../media/image27.png"/><Relationship Id="rId36" Type="http://schemas.openxmlformats.org/officeDocument/2006/relationships/image" Target="../media/image35.png"/><Relationship Id="rId10" Type="http://schemas.openxmlformats.org/officeDocument/2006/relationships/image" Target="../media/image9.jpeg"/><Relationship Id="rId19" Type="http://schemas.openxmlformats.org/officeDocument/2006/relationships/image" Target="../media/image18.jpeg"/><Relationship Id="rId31" Type="http://schemas.openxmlformats.org/officeDocument/2006/relationships/image" Target="../media/image30.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 Id="rId22" Type="http://schemas.openxmlformats.org/officeDocument/2006/relationships/image" Target="../media/image21.jpeg"/><Relationship Id="rId27" Type="http://schemas.openxmlformats.org/officeDocument/2006/relationships/image" Target="../media/image26.jpeg"/><Relationship Id="rId30" Type="http://schemas.openxmlformats.org/officeDocument/2006/relationships/image" Target="../media/image29.jpeg"/><Relationship Id="rId35" Type="http://schemas.openxmlformats.org/officeDocument/2006/relationships/image" Target="../media/image3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cxnSp>
        <p:nvCxnSpPr>
          <p:cNvPr id="2" name="Gerade Verbindung 11"/>
          <p:cNvCxnSpPr>
            <a:cxnSpLocks noChangeShapeType="1"/>
          </p:cNvCxnSpPr>
          <p:nvPr/>
        </p:nvCxnSpPr>
        <p:spPr bwMode="auto">
          <a:xfrm>
            <a:off x="179388" y="1628775"/>
            <a:ext cx="8786812" cy="0"/>
          </a:xfrm>
          <a:prstGeom prst="line">
            <a:avLst/>
          </a:prstGeom>
          <a:noFill/>
          <a:ln w="28575" algn="ctr">
            <a:solidFill>
              <a:srgbClr val="014493"/>
            </a:solidFill>
            <a:round/>
            <a:headEnd/>
            <a:tailEnd/>
          </a:ln>
        </p:spPr>
      </p:cxnSp>
      <p:sp>
        <p:nvSpPr>
          <p:cNvPr id="3" name="Textfeld 2"/>
          <p:cNvSpPr txBox="1"/>
          <p:nvPr/>
        </p:nvSpPr>
        <p:spPr>
          <a:xfrm>
            <a:off x="307975" y="549275"/>
            <a:ext cx="8616950" cy="1030288"/>
          </a:xfrm>
          <a:prstGeom prst="rect">
            <a:avLst/>
          </a:prstGeom>
          <a:noFill/>
          <a:ln w="12700">
            <a:noFill/>
          </a:ln>
          <a:effectLst/>
        </p:spPr>
        <p:txBody>
          <a:bodyPr>
            <a:spAutoFit/>
          </a:bodyPr>
          <a:lstStyle/>
          <a:p>
            <a:pPr>
              <a:spcAft>
                <a:spcPts val="1200"/>
              </a:spcAft>
              <a:defRPr/>
            </a:pPr>
            <a:r>
              <a:rPr lang="en-GB" sz="1915" b="1" cap="all" dirty="0">
                <a:solidFill>
                  <a:srgbClr val="014493"/>
                </a:solidFill>
              </a:rPr>
              <a:t>Welfare, Wealth and Work – a new growth path for Europe</a:t>
            </a:r>
            <a:endParaRPr lang="en-GB" sz="1915" dirty="0">
              <a:solidFill>
                <a:srgbClr val="9C9D9F"/>
              </a:solidFill>
            </a:endParaRPr>
          </a:p>
          <a:p>
            <a:pPr>
              <a:defRPr/>
            </a:pPr>
            <a:r>
              <a:rPr lang="en-GB" sz="1600" dirty="0">
                <a:solidFill>
                  <a:schemeClr val="bg1">
                    <a:lumMod val="50000"/>
                  </a:schemeClr>
                </a:solidFill>
              </a:rPr>
              <a:t>A European research consortium is working on empirical </a:t>
            </a:r>
            <a:br>
              <a:rPr lang="en-GB" sz="1600" dirty="0">
                <a:solidFill>
                  <a:schemeClr val="bg1">
                    <a:lumMod val="50000"/>
                  </a:schemeClr>
                </a:solidFill>
              </a:rPr>
            </a:br>
            <a:r>
              <a:rPr lang="en-GB" sz="1600" dirty="0">
                <a:solidFill>
                  <a:schemeClr val="bg1">
                    <a:lumMod val="50000"/>
                  </a:schemeClr>
                </a:solidFill>
              </a:rPr>
              <a:t>foundations for a new socio-ecological growth model </a:t>
            </a:r>
            <a:endParaRPr lang="de-AT" sz="1600" dirty="0">
              <a:solidFill>
                <a:schemeClr val="bg1">
                  <a:lumMod val="50000"/>
                </a:schemeClr>
              </a:solidFill>
            </a:endParaRPr>
          </a:p>
        </p:txBody>
      </p:sp>
      <p:pic>
        <p:nvPicPr>
          <p:cNvPr id="4" name="Grafik 3" descr="EC-FP7-SSH_HR_130"/>
          <p:cNvPicPr>
            <a:picLocks noChangeAspect="1" noChangeArrowheads="1"/>
          </p:cNvPicPr>
          <p:nvPr/>
        </p:nvPicPr>
        <p:blipFill>
          <a:blip r:embed="rId2" cstate="print"/>
          <a:srcRect/>
          <a:stretch>
            <a:fillRect/>
          </a:stretch>
        </p:blipFill>
        <p:spPr bwMode="auto">
          <a:xfrm>
            <a:off x="7459663" y="6092825"/>
            <a:ext cx="1368425" cy="604838"/>
          </a:xfrm>
          <a:prstGeom prst="rect">
            <a:avLst/>
          </a:prstGeom>
          <a:noFill/>
          <a:ln w="9525">
            <a:noFill/>
            <a:miter lim="800000"/>
            <a:headEnd/>
            <a:tailEnd/>
          </a:ln>
        </p:spPr>
      </p:pic>
      <p:pic>
        <p:nvPicPr>
          <p:cNvPr id="5" name="Grafik 31" descr="WWWforEUROPE_small.jpg"/>
          <p:cNvPicPr>
            <a:picLocks noChangeAspect="1"/>
          </p:cNvPicPr>
          <p:nvPr/>
        </p:nvPicPr>
        <p:blipFill>
          <a:blip r:embed="rId3" cstate="print"/>
          <a:srcRect/>
          <a:stretch>
            <a:fillRect/>
          </a:stretch>
        </p:blipFill>
        <p:spPr bwMode="auto">
          <a:xfrm>
            <a:off x="7372350" y="982663"/>
            <a:ext cx="1382713" cy="517525"/>
          </a:xfrm>
          <a:prstGeom prst="rect">
            <a:avLst/>
          </a:prstGeom>
          <a:noFill/>
          <a:ln w="9525">
            <a:noFill/>
            <a:miter lim="800000"/>
            <a:headEnd/>
            <a:tailEnd/>
          </a:ln>
        </p:spPr>
      </p:pic>
      <p:grpSp>
        <p:nvGrpSpPr>
          <p:cNvPr id="6" name="Gruppieren 53"/>
          <p:cNvGrpSpPr>
            <a:grpSpLocks/>
          </p:cNvGrpSpPr>
          <p:nvPr/>
        </p:nvGrpSpPr>
        <p:grpSpPr bwMode="auto">
          <a:xfrm>
            <a:off x="485775" y="5795963"/>
            <a:ext cx="6354763" cy="874712"/>
            <a:chOff x="485775" y="5795963"/>
            <a:chExt cx="6354763" cy="873998"/>
          </a:xfrm>
        </p:grpSpPr>
        <p:pic>
          <p:nvPicPr>
            <p:cNvPr id="7" name="Grafik 3" descr="EC-FP7-SSH_HR_130"/>
            <p:cNvPicPr>
              <a:picLocks noChangeAspect="1" noChangeArrowheads="1"/>
            </p:cNvPicPr>
            <p:nvPr/>
          </p:nvPicPr>
          <p:blipFill>
            <a:blip r:embed="rId4" cstate="print"/>
            <a:srcRect/>
            <a:stretch>
              <a:fillRect/>
            </a:stretch>
          </p:blipFill>
          <p:spPr bwMode="auto">
            <a:xfrm>
              <a:off x="1961866" y="6063822"/>
              <a:ext cx="165389" cy="256378"/>
            </a:xfrm>
            <a:prstGeom prst="rect">
              <a:avLst/>
            </a:prstGeom>
            <a:noFill/>
            <a:ln w="9525">
              <a:noFill/>
              <a:miter lim="800000"/>
              <a:headEnd/>
              <a:tailEnd/>
            </a:ln>
          </p:spPr>
        </p:pic>
        <p:pic>
          <p:nvPicPr>
            <p:cNvPr id="8" name="Grafik 5" descr="EC-FP7-SSH_HR_130"/>
            <p:cNvPicPr>
              <a:picLocks noChangeAspect="1" noChangeArrowheads="1"/>
            </p:cNvPicPr>
            <p:nvPr/>
          </p:nvPicPr>
          <p:blipFill>
            <a:blip r:embed="rId5" cstate="print"/>
            <a:srcRect/>
            <a:stretch>
              <a:fillRect/>
            </a:stretch>
          </p:blipFill>
          <p:spPr bwMode="auto">
            <a:xfrm>
              <a:off x="485775" y="6136187"/>
              <a:ext cx="421740" cy="179878"/>
            </a:xfrm>
            <a:prstGeom prst="rect">
              <a:avLst/>
            </a:prstGeom>
            <a:noFill/>
            <a:ln w="9525">
              <a:noFill/>
              <a:miter lim="800000"/>
              <a:headEnd/>
              <a:tailEnd/>
            </a:ln>
          </p:spPr>
        </p:pic>
        <p:pic>
          <p:nvPicPr>
            <p:cNvPr id="9" name="Grafik 5" descr="EC-FP7-SSH_HR_130"/>
            <p:cNvPicPr>
              <a:picLocks noChangeAspect="1" noChangeArrowheads="1"/>
            </p:cNvPicPr>
            <p:nvPr/>
          </p:nvPicPr>
          <p:blipFill>
            <a:blip r:embed="rId6" cstate="print"/>
            <a:srcRect/>
            <a:stretch>
              <a:fillRect/>
            </a:stretch>
          </p:blipFill>
          <p:spPr bwMode="auto">
            <a:xfrm>
              <a:off x="1025355" y="6105173"/>
              <a:ext cx="390729" cy="215026"/>
            </a:xfrm>
            <a:prstGeom prst="rect">
              <a:avLst/>
            </a:prstGeom>
            <a:noFill/>
            <a:ln w="9525">
              <a:noFill/>
              <a:miter lim="800000"/>
              <a:headEnd/>
              <a:tailEnd/>
            </a:ln>
          </p:spPr>
        </p:pic>
        <p:pic>
          <p:nvPicPr>
            <p:cNvPr id="10" name="Grafik 5" descr="EC-FP7-SSH_HR_130"/>
            <p:cNvPicPr>
              <a:picLocks noChangeAspect="1" noChangeArrowheads="1"/>
            </p:cNvPicPr>
            <p:nvPr/>
          </p:nvPicPr>
          <p:blipFill>
            <a:blip r:embed="rId7" cstate="print"/>
            <a:srcRect/>
            <a:stretch>
              <a:fillRect/>
            </a:stretch>
          </p:blipFill>
          <p:spPr bwMode="auto">
            <a:xfrm>
              <a:off x="2149996" y="6078263"/>
              <a:ext cx="446905" cy="337044"/>
            </a:xfrm>
            <a:prstGeom prst="rect">
              <a:avLst/>
            </a:prstGeom>
            <a:noFill/>
            <a:ln w="9525">
              <a:noFill/>
              <a:miter lim="800000"/>
              <a:headEnd/>
              <a:tailEnd/>
            </a:ln>
          </p:spPr>
        </p:pic>
        <p:pic>
          <p:nvPicPr>
            <p:cNvPr id="11" name="Grafik 5" descr="EC-FP7-SSH_HR_130"/>
            <p:cNvPicPr>
              <a:picLocks noChangeAspect="1" noChangeArrowheads="1"/>
            </p:cNvPicPr>
            <p:nvPr/>
          </p:nvPicPr>
          <p:blipFill>
            <a:blip r:embed="rId8" cstate="print"/>
            <a:srcRect/>
            <a:stretch>
              <a:fillRect/>
            </a:stretch>
          </p:blipFill>
          <p:spPr bwMode="auto">
            <a:xfrm>
              <a:off x="1484308" y="6113444"/>
              <a:ext cx="425875" cy="206755"/>
            </a:xfrm>
            <a:prstGeom prst="rect">
              <a:avLst/>
            </a:prstGeom>
            <a:noFill/>
            <a:ln w="9525">
              <a:noFill/>
              <a:miter lim="800000"/>
              <a:headEnd/>
              <a:tailEnd/>
            </a:ln>
          </p:spPr>
        </p:pic>
        <p:pic>
          <p:nvPicPr>
            <p:cNvPr id="12" name="Grafik 5" descr="EC-FP7-SSH_HR_130"/>
            <p:cNvPicPr>
              <a:picLocks noChangeAspect="1" noChangeArrowheads="1"/>
            </p:cNvPicPr>
            <p:nvPr/>
          </p:nvPicPr>
          <p:blipFill>
            <a:blip r:embed="rId9" cstate="print"/>
            <a:srcRect/>
            <a:stretch>
              <a:fillRect/>
            </a:stretch>
          </p:blipFill>
          <p:spPr bwMode="auto">
            <a:xfrm>
              <a:off x="2619285" y="6113444"/>
              <a:ext cx="287363" cy="202621"/>
            </a:xfrm>
            <a:prstGeom prst="rect">
              <a:avLst/>
            </a:prstGeom>
            <a:noFill/>
            <a:ln w="9525">
              <a:noFill/>
              <a:miter lim="800000"/>
              <a:headEnd/>
              <a:tailEnd/>
            </a:ln>
          </p:spPr>
        </p:pic>
        <p:pic>
          <p:nvPicPr>
            <p:cNvPr id="13" name="Grafik 5" descr="EC-FP7-SSH_HR_130"/>
            <p:cNvPicPr>
              <a:picLocks noChangeAspect="1" noChangeArrowheads="1"/>
            </p:cNvPicPr>
            <p:nvPr/>
          </p:nvPicPr>
          <p:blipFill>
            <a:blip r:embed="rId10" cstate="print"/>
            <a:srcRect/>
            <a:stretch>
              <a:fillRect/>
            </a:stretch>
          </p:blipFill>
          <p:spPr bwMode="auto">
            <a:xfrm>
              <a:off x="2987530" y="6120904"/>
              <a:ext cx="617532" cy="179224"/>
            </a:xfrm>
            <a:prstGeom prst="rect">
              <a:avLst/>
            </a:prstGeom>
            <a:noFill/>
            <a:ln w="9525">
              <a:noFill/>
              <a:miter lim="800000"/>
              <a:headEnd/>
              <a:tailEnd/>
            </a:ln>
          </p:spPr>
        </p:pic>
        <p:pic>
          <p:nvPicPr>
            <p:cNvPr id="14" name="Grafik 5" descr="EC-FP7-SSH_HR_130"/>
            <p:cNvPicPr>
              <a:picLocks noChangeAspect="1" noChangeArrowheads="1"/>
            </p:cNvPicPr>
            <p:nvPr/>
          </p:nvPicPr>
          <p:blipFill>
            <a:blip r:embed="rId11" cstate="print"/>
            <a:srcRect/>
            <a:stretch>
              <a:fillRect/>
            </a:stretch>
          </p:blipFill>
          <p:spPr bwMode="auto">
            <a:xfrm>
              <a:off x="3650348" y="6035479"/>
              <a:ext cx="305968" cy="264648"/>
            </a:xfrm>
            <a:prstGeom prst="rect">
              <a:avLst/>
            </a:prstGeom>
            <a:noFill/>
            <a:ln w="9525">
              <a:noFill/>
              <a:miter lim="800000"/>
              <a:headEnd/>
              <a:tailEnd/>
            </a:ln>
          </p:spPr>
        </p:pic>
        <p:pic>
          <p:nvPicPr>
            <p:cNvPr id="15" name="Grafik 5" descr="EC-FP7-SSH_HR_130"/>
            <p:cNvPicPr>
              <a:picLocks noChangeAspect="1" noChangeArrowheads="1"/>
            </p:cNvPicPr>
            <p:nvPr/>
          </p:nvPicPr>
          <p:blipFill>
            <a:blip r:embed="rId12" cstate="print"/>
            <a:srcRect/>
            <a:stretch>
              <a:fillRect/>
            </a:stretch>
          </p:blipFill>
          <p:spPr bwMode="auto">
            <a:xfrm>
              <a:off x="4323898" y="6012132"/>
              <a:ext cx="863371" cy="395660"/>
            </a:xfrm>
            <a:prstGeom prst="rect">
              <a:avLst/>
            </a:prstGeom>
            <a:noFill/>
            <a:ln w="9525">
              <a:noFill/>
              <a:miter lim="800000"/>
              <a:headEnd/>
              <a:tailEnd/>
            </a:ln>
          </p:spPr>
        </p:pic>
        <p:pic>
          <p:nvPicPr>
            <p:cNvPr id="16" name="Grafik 5" descr="EC-FP7-SSH_HR_130"/>
            <p:cNvPicPr>
              <a:picLocks noChangeAspect="1" noChangeArrowheads="1"/>
            </p:cNvPicPr>
            <p:nvPr/>
          </p:nvPicPr>
          <p:blipFill>
            <a:blip r:embed="rId13" cstate="print"/>
            <a:srcRect/>
            <a:stretch>
              <a:fillRect/>
            </a:stretch>
          </p:blipFill>
          <p:spPr bwMode="auto">
            <a:xfrm>
              <a:off x="5363514" y="5879709"/>
              <a:ext cx="448617" cy="132324"/>
            </a:xfrm>
            <a:prstGeom prst="rect">
              <a:avLst/>
            </a:prstGeom>
            <a:noFill/>
            <a:ln w="9525">
              <a:noFill/>
              <a:miter lim="800000"/>
              <a:headEnd/>
              <a:tailEnd/>
            </a:ln>
          </p:spPr>
        </p:pic>
        <p:pic>
          <p:nvPicPr>
            <p:cNvPr id="17" name="Grafik 5" descr="EC-FP7-SSH_HR_130"/>
            <p:cNvPicPr>
              <a:picLocks noChangeAspect="1" noChangeArrowheads="1"/>
            </p:cNvPicPr>
            <p:nvPr/>
          </p:nvPicPr>
          <p:blipFill>
            <a:blip r:embed="rId14" cstate="print"/>
            <a:srcRect/>
            <a:stretch>
              <a:fillRect/>
            </a:stretch>
          </p:blipFill>
          <p:spPr bwMode="auto">
            <a:xfrm>
              <a:off x="4678608" y="5867986"/>
              <a:ext cx="540906" cy="179564"/>
            </a:xfrm>
            <a:prstGeom prst="rect">
              <a:avLst/>
            </a:prstGeom>
            <a:noFill/>
            <a:ln w="9525">
              <a:noFill/>
              <a:miter lim="800000"/>
              <a:headEnd/>
              <a:tailEnd/>
            </a:ln>
          </p:spPr>
        </p:pic>
        <p:pic>
          <p:nvPicPr>
            <p:cNvPr id="18" name="Grafik 5" descr="EC-FP7-SSH_HR_130"/>
            <p:cNvPicPr>
              <a:picLocks noChangeAspect="1" noChangeArrowheads="1"/>
            </p:cNvPicPr>
            <p:nvPr/>
          </p:nvPicPr>
          <p:blipFill>
            <a:blip r:embed="rId15" cstate="print"/>
            <a:srcRect/>
            <a:stretch>
              <a:fillRect/>
            </a:stretch>
          </p:blipFill>
          <p:spPr bwMode="auto">
            <a:xfrm>
              <a:off x="3275528" y="5856164"/>
              <a:ext cx="791995" cy="193504"/>
            </a:xfrm>
            <a:prstGeom prst="rect">
              <a:avLst/>
            </a:prstGeom>
            <a:noFill/>
            <a:ln w="9525">
              <a:noFill/>
              <a:miter lim="800000"/>
              <a:headEnd/>
              <a:tailEnd/>
            </a:ln>
          </p:spPr>
        </p:pic>
        <p:pic>
          <p:nvPicPr>
            <p:cNvPr id="19" name="Grafik 5" descr="EC-FP7-SSH_HR_130"/>
            <p:cNvPicPr>
              <a:picLocks noChangeAspect="1" noChangeArrowheads="1"/>
            </p:cNvPicPr>
            <p:nvPr/>
          </p:nvPicPr>
          <p:blipFill>
            <a:blip r:embed="rId16" cstate="print"/>
            <a:srcRect/>
            <a:stretch>
              <a:fillRect/>
            </a:stretch>
          </p:blipFill>
          <p:spPr bwMode="auto">
            <a:xfrm>
              <a:off x="1626955" y="6378784"/>
              <a:ext cx="711170" cy="281188"/>
            </a:xfrm>
            <a:prstGeom prst="rect">
              <a:avLst/>
            </a:prstGeom>
            <a:noFill/>
            <a:ln w="9525">
              <a:noFill/>
              <a:miter lim="800000"/>
              <a:headEnd/>
              <a:tailEnd/>
            </a:ln>
          </p:spPr>
        </p:pic>
        <p:pic>
          <p:nvPicPr>
            <p:cNvPr id="20" name="Grafik 5" descr="EC-FP7-SSH_HR_130"/>
            <p:cNvPicPr>
              <a:picLocks noChangeAspect="1" noChangeArrowheads="1"/>
            </p:cNvPicPr>
            <p:nvPr/>
          </p:nvPicPr>
          <p:blipFill>
            <a:blip r:embed="rId17" cstate="print"/>
            <a:srcRect/>
            <a:stretch>
              <a:fillRect/>
            </a:stretch>
          </p:blipFill>
          <p:spPr bwMode="auto">
            <a:xfrm>
              <a:off x="537459" y="6387055"/>
              <a:ext cx="202600" cy="179878"/>
            </a:xfrm>
            <a:prstGeom prst="rect">
              <a:avLst/>
            </a:prstGeom>
            <a:noFill/>
            <a:ln w="9525">
              <a:noFill/>
              <a:miter lim="800000"/>
              <a:headEnd/>
              <a:tailEnd/>
            </a:ln>
          </p:spPr>
        </p:pic>
        <p:pic>
          <p:nvPicPr>
            <p:cNvPr id="21" name="Grafik 5" descr="EC-FP7-SSH_HR_130"/>
            <p:cNvPicPr>
              <a:picLocks noChangeAspect="1" noChangeArrowheads="1"/>
            </p:cNvPicPr>
            <p:nvPr/>
          </p:nvPicPr>
          <p:blipFill>
            <a:blip r:embed="rId18" cstate="print"/>
            <a:srcRect/>
            <a:stretch>
              <a:fillRect/>
            </a:stretch>
          </p:blipFill>
          <p:spPr bwMode="auto">
            <a:xfrm>
              <a:off x="837226" y="6405662"/>
              <a:ext cx="789730" cy="161270"/>
            </a:xfrm>
            <a:prstGeom prst="rect">
              <a:avLst/>
            </a:prstGeom>
            <a:noFill/>
            <a:ln w="9525">
              <a:noFill/>
              <a:miter lim="800000"/>
              <a:headEnd/>
              <a:tailEnd/>
            </a:ln>
          </p:spPr>
        </p:pic>
        <p:pic>
          <p:nvPicPr>
            <p:cNvPr id="22" name="Grafik 5" descr="EC-FP7-SSH_HR_130"/>
            <p:cNvPicPr>
              <a:picLocks noChangeAspect="1" noChangeArrowheads="1"/>
            </p:cNvPicPr>
            <p:nvPr/>
          </p:nvPicPr>
          <p:blipFill>
            <a:blip r:embed="rId19" cstate="print"/>
            <a:srcRect/>
            <a:stretch>
              <a:fillRect/>
            </a:stretch>
          </p:blipFill>
          <p:spPr bwMode="auto">
            <a:xfrm>
              <a:off x="2342931" y="6394831"/>
              <a:ext cx="857149" cy="186575"/>
            </a:xfrm>
            <a:prstGeom prst="rect">
              <a:avLst/>
            </a:prstGeom>
            <a:noFill/>
            <a:ln w="9525">
              <a:noFill/>
              <a:miter lim="800000"/>
              <a:headEnd/>
              <a:tailEnd/>
            </a:ln>
          </p:spPr>
        </p:pic>
        <p:pic>
          <p:nvPicPr>
            <p:cNvPr id="23" name="Grafik 5" descr="EC-FP7-SSH_HR_130"/>
            <p:cNvPicPr>
              <a:picLocks noChangeAspect="1" noChangeArrowheads="1"/>
            </p:cNvPicPr>
            <p:nvPr/>
          </p:nvPicPr>
          <p:blipFill>
            <a:blip r:embed="rId20" cstate="print"/>
            <a:srcRect/>
            <a:stretch>
              <a:fillRect/>
            </a:stretch>
          </p:blipFill>
          <p:spPr bwMode="auto">
            <a:xfrm>
              <a:off x="3275528" y="6372151"/>
              <a:ext cx="383857" cy="297810"/>
            </a:xfrm>
            <a:prstGeom prst="rect">
              <a:avLst/>
            </a:prstGeom>
            <a:noFill/>
            <a:ln w="9525">
              <a:noFill/>
              <a:miter lim="800000"/>
              <a:headEnd/>
              <a:tailEnd/>
            </a:ln>
          </p:spPr>
        </p:pic>
        <p:pic>
          <p:nvPicPr>
            <p:cNvPr id="24" name="Grafik 5" descr="EC-FP7-SSH_HR_130"/>
            <p:cNvPicPr>
              <a:picLocks noChangeAspect="1" noChangeArrowheads="1"/>
            </p:cNvPicPr>
            <p:nvPr/>
          </p:nvPicPr>
          <p:blipFill>
            <a:blip r:embed="rId21" cstate="print"/>
            <a:srcRect/>
            <a:stretch>
              <a:fillRect/>
            </a:stretch>
          </p:blipFill>
          <p:spPr bwMode="auto">
            <a:xfrm>
              <a:off x="3703085" y="6444174"/>
              <a:ext cx="580436" cy="140118"/>
            </a:xfrm>
            <a:prstGeom prst="rect">
              <a:avLst/>
            </a:prstGeom>
            <a:noFill/>
            <a:ln w="9525">
              <a:noFill/>
              <a:miter lim="800000"/>
              <a:headEnd/>
              <a:tailEnd/>
            </a:ln>
          </p:spPr>
        </p:pic>
        <p:pic>
          <p:nvPicPr>
            <p:cNvPr id="25" name="Grafik 5" descr="EC-FP7-SSH_HR_130"/>
            <p:cNvPicPr>
              <a:picLocks noChangeAspect="1" noChangeArrowheads="1"/>
            </p:cNvPicPr>
            <p:nvPr/>
          </p:nvPicPr>
          <p:blipFill>
            <a:blip r:embed="rId22" cstate="print"/>
            <a:srcRect/>
            <a:stretch>
              <a:fillRect/>
            </a:stretch>
          </p:blipFill>
          <p:spPr bwMode="auto">
            <a:xfrm>
              <a:off x="4787518" y="6372151"/>
              <a:ext cx="515240" cy="257646"/>
            </a:xfrm>
            <a:prstGeom prst="rect">
              <a:avLst/>
            </a:prstGeom>
            <a:noFill/>
            <a:ln w="9525">
              <a:noFill/>
              <a:miter lim="800000"/>
              <a:headEnd/>
              <a:tailEnd/>
            </a:ln>
          </p:spPr>
        </p:pic>
        <p:pic>
          <p:nvPicPr>
            <p:cNvPr id="26" name="Grafik 5" descr="EC-FP7-SSH_HR_130"/>
            <p:cNvPicPr>
              <a:picLocks noChangeAspect="1" noChangeArrowheads="1"/>
            </p:cNvPicPr>
            <p:nvPr/>
          </p:nvPicPr>
          <p:blipFill>
            <a:blip r:embed="rId23" cstate="print"/>
            <a:srcRect/>
            <a:stretch>
              <a:fillRect/>
            </a:stretch>
          </p:blipFill>
          <p:spPr bwMode="auto">
            <a:xfrm>
              <a:off x="1979536" y="5795963"/>
              <a:ext cx="210870" cy="210891"/>
            </a:xfrm>
            <a:prstGeom prst="rect">
              <a:avLst/>
            </a:prstGeom>
            <a:noFill/>
            <a:ln w="9525">
              <a:noFill/>
              <a:miter lim="800000"/>
              <a:headEnd/>
              <a:tailEnd/>
            </a:ln>
          </p:spPr>
        </p:pic>
        <p:pic>
          <p:nvPicPr>
            <p:cNvPr id="27" name="Grafik 5" descr="EC-FP7-SSH_HR_130"/>
            <p:cNvPicPr>
              <a:picLocks noChangeAspect="1" noChangeArrowheads="1"/>
            </p:cNvPicPr>
            <p:nvPr/>
          </p:nvPicPr>
          <p:blipFill>
            <a:blip r:embed="rId24" cstate="print"/>
            <a:srcRect/>
            <a:stretch>
              <a:fillRect/>
            </a:stretch>
          </p:blipFill>
          <p:spPr bwMode="auto">
            <a:xfrm>
              <a:off x="6083509" y="6300127"/>
              <a:ext cx="469290" cy="330809"/>
            </a:xfrm>
            <a:prstGeom prst="rect">
              <a:avLst/>
            </a:prstGeom>
            <a:noFill/>
            <a:ln w="9525">
              <a:noFill/>
              <a:miter lim="800000"/>
              <a:headEnd/>
              <a:tailEnd/>
            </a:ln>
          </p:spPr>
        </p:pic>
        <p:pic>
          <p:nvPicPr>
            <p:cNvPr id="28" name="Grafik 5" descr="EC-FP7-SSH_HR_130"/>
            <p:cNvPicPr>
              <a:picLocks noChangeAspect="1" noChangeArrowheads="1"/>
            </p:cNvPicPr>
            <p:nvPr/>
          </p:nvPicPr>
          <p:blipFill>
            <a:blip r:embed="rId25" cstate="print"/>
            <a:srcRect/>
            <a:stretch>
              <a:fillRect/>
            </a:stretch>
          </p:blipFill>
          <p:spPr bwMode="auto">
            <a:xfrm>
              <a:off x="6083509" y="6084057"/>
              <a:ext cx="236336" cy="233790"/>
            </a:xfrm>
            <a:prstGeom prst="rect">
              <a:avLst/>
            </a:prstGeom>
            <a:noFill/>
            <a:ln w="9525">
              <a:noFill/>
              <a:miter lim="800000"/>
              <a:headEnd/>
              <a:tailEnd/>
            </a:ln>
          </p:spPr>
        </p:pic>
        <p:pic>
          <p:nvPicPr>
            <p:cNvPr id="29" name="Grafik 5" descr="EC-FP7-SSH_HR_130"/>
            <p:cNvPicPr>
              <a:picLocks noChangeAspect="1" noChangeArrowheads="1"/>
            </p:cNvPicPr>
            <p:nvPr/>
          </p:nvPicPr>
          <p:blipFill>
            <a:blip r:embed="rId26" cstate="print"/>
            <a:srcRect/>
            <a:stretch>
              <a:fillRect/>
            </a:stretch>
          </p:blipFill>
          <p:spPr bwMode="auto">
            <a:xfrm>
              <a:off x="5148064" y="6093296"/>
              <a:ext cx="509738" cy="226039"/>
            </a:xfrm>
            <a:prstGeom prst="rect">
              <a:avLst/>
            </a:prstGeom>
            <a:noFill/>
            <a:ln w="9525">
              <a:noFill/>
              <a:miter lim="800000"/>
              <a:headEnd/>
              <a:tailEnd/>
            </a:ln>
          </p:spPr>
        </p:pic>
        <p:pic>
          <p:nvPicPr>
            <p:cNvPr id="30" name="Grafik 31" descr="2010-11-09_LogoUni_International_BLACK.jpg"/>
            <p:cNvPicPr>
              <a:picLocks noChangeAspect="1"/>
            </p:cNvPicPr>
            <p:nvPr/>
          </p:nvPicPr>
          <p:blipFill>
            <a:blip r:embed="rId27" cstate="print"/>
            <a:srcRect/>
            <a:stretch>
              <a:fillRect/>
            </a:stretch>
          </p:blipFill>
          <p:spPr bwMode="auto">
            <a:xfrm>
              <a:off x="5435513" y="6372151"/>
              <a:ext cx="639967" cy="216070"/>
            </a:xfrm>
            <a:prstGeom prst="rect">
              <a:avLst/>
            </a:prstGeom>
            <a:noFill/>
            <a:ln w="9525">
              <a:noFill/>
              <a:miter lim="800000"/>
              <a:headEnd/>
              <a:tailEnd/>
            </a:ln>
          </p:spPr>
        </p:pic>
        <p:pic>
          <p:nvPicPr>
            <p:cNvPr id="31" name="Grafik 32" descr="ICLEI Logo_TIF.tif"/>
            <p:cNvPicPr>
              <a:picLocks noChangeAspect="1"/>
            </p:cNvPicPr>
            <p:nvPr/>
          </p:nvPicPr>
          <p:blipFill>
            <a:blip r:embed="rId28" cstate="print"/>
            <a:srcRect/>
            <a:stretch>
              <a:fillRect/>
            </a:stretch>
          </p:blipFill>
          <p:spPr bwMode="auto">
            <a:xfrm>
              <a:off x="2699531" y="5835572"/>
              <a:ext cx="431997" cy="248295"/>
            </a:xfrm>
            <a:prstGeom prst="rect">
              <a:avLst/>
            </a:prstGeom>
            <a:noFill/>
            <a:ln w="9525">
              <a:noFill/>
              <a:miter lim="800000"/>
              <a:headEnd/>
              <a:tailEnd/>
            </a:ln>
          </p:spPr>
        </p:pic>
        <p:pic>
          <p:nvPicPr>
            <p:cNvPr id="32" name="Grafik 33" descr="ifw_logo.jpg"/>
            <p:cNvPicPr>
              <a:picLocks noChangeAspect="1"/>
            </p:cNvPicPr>
            <p:nvPr/>
          </p:nvPicPr>
          <p:blipFill>
            <a:blip r:embed="rId29" cstate="print"/>
            <a:srcRect/>
            <a:stretch>
              <a:fillRect/>
            </a:stretch>
          </p:blipFill>
          <p:spPr bwMode="auto">
            <a:xfrm>
              <a:off x="6443507" y="5805679"/>
              <a:ext cx="397031" cy="353382"/>
            </a:xfrm>
            <a:prstGeom prst="rect">
              <a:avLst/>
            </a:prstGeom>
            <a:noFill/>
            <a:ln w="9525">
              <a:noFill/>
              <a:miter lim="800000"/>
              <a:headEnd/>
              <a:tailEnd/>
            </a:ln>
          </p:spPr>
        </p:pic>
        <p:pic>
          <p:nvPicPr>
            <p:cNvPr id="33" name="Grafik 34" descr="PN_NEW LOGO.jpg"/>
            <p:cNvPicPr>
              <a:picLocks noChangeAspect="1"/>
            </p:cNvPicPr>
            <p:nvPr/>
          </p:nvPicPr>
          <p:blipFill>
            <a:blip r:embed="rId30" cstate="print"/>
            <a:srcRect/>
            <a:stretch>
              <a:fillRect/>
            </a:stretch>
          </p:blipFill>
          <p:spPr bwMode="auto">
            <a:xfrm>
              <a:off x="3993957" y="6046026"/>
              <a:ext cx="433563" cy="326125"/>
            </a:xfrm>
            <a:prstGeom prst="rect">
              <a:avLst/>
            </a:prstGeom>
            <a:noFill/>
            <a:ln w="9525">
              <a:noFill/>
              <a:miter lim="800000"/>
              <a:headEnd/>
              <a:tailEnd/>
            </a:ln>
          </p:spPr>
        </p:pic>
        <p:pic>
          <p:nvPicPr>
            <p:cNvPr id="34" name="Grafik 35" descr="UEB_blue_RGB_400.jpg"/>
            <p:cNvPicPr>
              <a:picLocks noChangeAspect="1"/>
            </p:cNvPicPr>
            <p:nvPr/>
          </p:nvPicPr>
          <p:blipFill>
            <a:blip r:embed="rId31" cstate="print"/>
            <a:srcRect/>
            <a:stretch>
              <a:fillRect/>
            </a:stretch>
          </p:blipFill>
          <p:spPr bwMode="auto">
            <a:xfrm>
              <a:off x="5768237" y="6084057"/>
              <a:ext cx="243923" cy="221230"/>
            </a:xfrm>
            <a:prstGeom prst="rect">
              <a:avLst/>
            </a:prstGeom>
            <a:noFill/>
            <a:ln w="9525">
              <a:noFill/>
              <a:miter lim="800000"/>
              <a:headEnd/>
              <a:tailEnd/>
            </a:ln>
          </p:spPr>
        </p:pic>
        <p:pic>
          <p:nvPicPr>
            <p:cNvPr id="35" name="Grafik 36" descr="VKI logo.tif"/>
            <p:cNvPicPr>
              <a:picLocks noChangeAspect="1"/>
            </p:cNvPicPr>
            <p:nvPr/>
          </p:nvPicPr>
          <p:blipFill>
            <a:blip r:embed="rId32" cstate="print"/>
            <a:srcRect/>
            <a:stretch>
              <a:fillRect/>
            </a:stretch>
          </p:blipFill>
          <p:spPr bwMode="auto">
            <a:xfrm>
              <a:off x="5867511" y="5867986"/>
              <a:ext cx="551363" cy="184349"/>
            </a:xfrm>
            <a:prstGeom prst="rect">
              <a:avLst/>
            </a:prstGeom>
            <a:noFill/>
            <a:ln w="9525">
              <a:noFill/>
              <a:miter lim="800000"/>
              <a:headEnd/>
              <a:tailEnd/>
            </a:ln>
          </p:spPr>
        </p:pic>
        <p:pic>
          <p:nvPicPr>
            <p:cNvPr id="36" name="Grafik 37" descr="ZEW-Logo 2C dt_engl.jpg"/>
            <p:cNvPicPr>
              <a:picLocks noChangeAspect="1"/>
            </p:cNvPicPr>
            <p:nvPr/>
          </p:nvPicPr>
          <p:blipFill>
            <a:blip r:embed="rId33" cstate="print"/>
            <a:srcRect/>
            <a:stretch>
              <a:fillRect/>
            </a:stretch>
          </p:blipFill>
          <p:spPr bwMode="auto">
            <a:xfrm>
              <a:off x="2322212" y="5831298"/>
              <a:ext cx="305320" cy="252759"/>
            </a:xfrm>
            <a:prstGeom prst="rect">
              <a:avLst/>
            </a:prstGeom>
            <a:noFill/>
            <a:ln w="9525">
              <a:noFill/>
              <a:miter lim="800000"/>
              <a:headEnd/>
              <a:tailEnd/>
            </a:ln>
          </p:spPr>
        </p:pic>
        <p:pic>
          <p:nvPicPr>
            <p:cNvPr id="37" name="Grafik 38" descr="logo_qu_r.jpg"/>
            <p:cNvPicPr>
              <a:picLocks noChangeAspect="1"/>
            </p:cNvPicPr>
            <p:nvPr/>
          </p:nvPicPr>
          <p:blipFill>
            <a:blip r:embed="rId34" cstate="print"/>
            <a:srcRect/>
            <a:stretch>
              <a:fillRect/>
            </a:stretch>
          </p:blipFill>
          <p:spPr bwMode="auto">
            <a:xfrm>
              <a:off x="539546" y="5795963"/>
              <a:ext cx="1307438" cy="275903"/>
            </a:xfrm>
            <a:prstGeom prst="rect">
              <a:avLst/>
            </a:prstGeom>
            <a:noFill/>
            <a:ln w="9525">
              <a:noFill/>
              <a:miter lim="800000"/>
              <a:headEnd/>
              <a:tailEnd/>
            </a:ln>
          </p:spPr>
        </p:pic>
        <p:pic>
          <p:nvPicPr>
            <p:cNvPr id="38" name="Picture 2" descr="P:\800438_WIFO_WWWforEurope\05_Templates\Partner_Logos\fehlende-logos\RTEmagicC_husiegel_bw_gross.jpg.jpg"/>
            <p:cNvPicPr>
              <a:picLocks noChangeAspect="1" noChangeArrowheads="1"/>
            </p:cNvPicPr>
            <p:nvPr/>
          </p:nvPicPr>
          <p:blipFill>
            <a:blip r:embed="rId35" cstate="print"/>
            <a:srcRect/>
            <a:stretch>
              <a:fillRect/>
            </a:stretch>
          </p:blipFill>
          <p:spPr bwMode="auto">
            <a:xfrm>
              <a:off x="6443507" y="6165797"/>
              <a:ext cx="287998" cy="288094"/>
            </a:xfrm>
            <a:prstGeom prst="rect">
              <a:avLst/>
            </a:prstGeom>
            <a:noFill/>
            <a:ln w="9525">
              <a:noFill/>
              <a:miter lim="800000"/>
              <a:headEnd/>
              <a:tailEnd/>
            </a:ln>
          </p:spPr>
        </p:pic>
        <p:pic>
          <p:nvPicPr>
            <p:cNvPr id="39" name="Grafik 38" descr="Hasselt.png"/>
            <p:cNvPicPr>
              <a:picLocks noChangeAspect="1"/>
            </p:cNvPicPr>
            <p:nvPr/>
          </p:nvPicPr>
          <p:blipFill>
            <a:blip r:embed="rId36" cstate="print"/>
            <a:srcRect/>
            <a:stretch>
              <a:fillRect/>
            </a:stretch>
          </p:blipFill>
          <p:spPr bwMode="auto">
            <a:xfrm>
              <a:off x="4154400" y="5868000"/>
              <a:ext cx="417631" cy="194400"/>
            </a:xfrm>
            <a:prstGeom prst="rect">
              <a:avLst/>
            </a:prstGeom>
            <a:noFill/>
            <a:ln w="9525">
              <a:noFill/>
              <a:miter lim="800000"/>
              <a:headEnd/>
              <a:tailEnd/>
            </a:ln>
          </p:spPr>
        </p:pic>
        <p:pic>
          <p:nvPicPr>
            <p:cNvPr id="40" name="Grafik 39" descr="eusav.png"/>
            <p:cNvPicPr>
              <a:picLocks noChangeAspect="1"/>
            </p:cNvPicPr>
            <p:nvPr/>
          </p:nvPicPr>
          <p:blipFill>
            <a:blip r:embed="rId37" cstate="print"/>
            <a:srcRect/>
            <a:stretch>
              <a:fillRect/>
            </a:stretch>
          </p:blipFill>
          <p:spPr bwMode="auto">
            <a:xfrm>
              <a:off x="4355109" y="6453336"/>
              <a:ext cx="319873" cy="162000"/>
            </a:xfrm>
            <a:prstGeom prst="rect">
              <a:avLst/>
            </a:prstGeom>
            <a:noFill/>
            <a:ln w="9525">
              <a:noFill/>
              <a:miter lim="800000"/>
              <a:headEnd/>
              <a:tailEnd/>
            </a:ln>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Rechteck 3"/>
          <p:cNvSpPr/>
          <p:nvPr/>
        </p:nvSpPr>
        <p:spPr>
          <a:xfrm>
            <a:off x="273050" y="6453188"/>
            <a:ext cx="8475663" cy="215900"/>
          </a:xfrm>
          <a:prstGeom prst="rect">
            <a:avLst/>
          </a:prstGeom>
        </p:spPr>
        <p:txBody>
          <a:bodyPr>
            <a:spAutoFit/>
          </a:bodyPr>
          <a:lstStyle/>
          <a:p>
            <a:pPr>
              <a:defRPr/>
            </a:pPr>
            <a:fld id="{095EE7D7-644E-4511-B97B-375D553C4B98}" type="slidenum">
              <a:rPr lang="de-AT" sz="800">
                <a:latin typeface="Arial" pitchFamily="34" charset="0"/>
                <a:cs typeface="Arial" pitchFamily="34" charset="0"/>
              </a:rPr>
              <a:pPr>
                <a:defRPr/>
              </a:pPr>
              <a:t>‹Nr.›</a:t>
            </a:fld>
            <a:r>
              <a:rPr lang="de-AT" sz="800" b="1" dirty="0">
                <a:latin typeface="Century Gothic" pitchFamily="34" charset="0"/>
              </a:rPr>
              <a:t>| </a:t>
            </a:r>
            <a:r>
              <a:rPr lang="en-GB" sz="800" b="1" dirty="0">
                <a:solidFill>
                  <a:srgbClr val="014493"/>
                </a:solidFill>
              </a:rPr>
              <a:t>Event, Date</a:t>
            </a:r>
          </a:p>
        </p:txBody>
      </p:sp>
      <p:pic>
        <p:nvPicPr>
          <p:cNvPr id="5" name="Grafik 3" descr="EC-FP7-SSH_HR_130"/>
          <p:cNvPicPr>
            <a:picLocks noChangeAspect="1" noChangeArrowheads="1"/>
          </p:cNvPicPr>
          <p:nvPr/>
        </p:nvPicPr>
        <p:blipFill>
          <a:blip r:embed="rId2" cstate="print"/>
          <a:srcRect/>
          <a:stretch>
            <a:fillRect/>
          </a:stretch>
        </p:blipFill>
        <p:spPr bwMode="auto">
          <a:xfrm>
            <a:off x="7459663" y="6092825"/>
            <a:ext cx="1368425" cy="604838"/>
          </a:xfrm>
          <a:prstGeom prst="rect">
            <a:avLst/>
          </a:prstGeom>
          <a:noFill/>
          <a:ln w="9525">
            <a:noFill/>
            <a:miter lim="800000"/>
            <a:headEnd/>
            <a:tailEnd/>
          </a:ln>
        </p:spPr>
      </p:pic>
      <p:cxnSp>
        <p:nvCxnSpPr>
          <p:cNvPr id="6" name="Gerade Verbindung 11"/>
          <p:cNvCxnSpPr>
            <a:cxnSpLocks noChangeShapeType="1"/>
          </p:cNvCxnSpPr>
          <p:nvPr/>
        </p:nvCxnSpPr>
        <p:spPr bwMode="auto">
          <a:xfrm>
            <a:off x="214313" y="1052513"/>
            <a:ext cx="8786812" cy="0"/>
          </a:xfrm>
          <a:prstGeom prst="line">
            <a:avLst/>
          </a:prstGeom>
          <a:noFill/>
          <a:ln w="28575" algn="ctr">
            <a:solidFill>
              <a:srgbClr val="014493"/>
            </a:solidFill>
            <a:round/>
            <a:headEnd/>
            <a:tailEnd/>
          </a:ln>
        </p:spPr>
      </p:cxnSp>
      <p:pic>
        <p:nvPicPr>
          <p:cNvPr id="7" name="Grafik 4" descr="WWWforEUROPE_small.jpg"/>
          <p:cNvPicPr>
            <a:picLocks noChangeAspect="1"/>
          </p:cNvPicPr>
          <p:nvPr/>
        </p:nvPicPr>
        <p:blipFill>
          <a:blip r:embed="rId3" cstate="print"/>
          <a:srcRect/>
          <a:stretch>
            <a:fillRect/>
          </a:stretch>
        </p:blipFill>
        <p:spPr bwMode="auto">
          <a:xfrm>
            <a:off x="7570788" y="371475"/>
            <a:ext cx="1382712" cy="517525"/>
          </a:xfrm>
          <a:prstGeom prst="rect">
            <a:avLst/>
          </a:prstGeom>
          <a:noFill/>
          <a:ln w="9525">
            <a:noFill/>
            <a:miter lim="800000"/>
            <a:headEnd/>
            <a:tailEnd/>
          </a:ln>
        </p:spPr>
      </p:pic>
      <p:sp>
        <p:nvSpPr>
          <p:cNvPr id="3" name="Inhaltsplatzhalter 2"/>
          <p:cNvSpPr>
            <a:spLocks noGrp="1"/>
          </p:cNvSpPr>
          <p:nvPr>
            <p:ph idx="1"/>
          </p:nvPr>
        </p:nvSpPr>
        <p:spPr>
          <a:xfrm>
            <a:off x="457200" y="1411200"/>
            <a:ext cx="8229600" cy="4608000"/>
          </a:xfrm>
          <a:prstGeom prst="rect">
            <a:avLst/>
          </a:prstGeom>
        </p:spPr>
        <p:txBody>
          <a:bodyPr/>
          <a:lstStyle>
            <a:lvl1pPr>
              <a:defRPr>
                <a:latin typeface="Arial" pitchFamily="34" charset="0"/>
                <a:cs typeface="Arial" pitchFamily="34" charset="0"/>
              </a:defRPr>
            </a:lvl1pPr>
            <a:lvl2pPr>
              <a:defRPr sz="2600">
                <a:latin typeface="Arial" pitchFamily="34" charset="0"/>
                <a:cs typeface="Arial" pitchFamily="34" charset="0"/>
              </a:defRPr>
            </a:lvl2pPr>
            <a:lvl3pPr>
              <a:defRPr>
                <a:latin typeface="Arial" pitchFamily="34" charset="0"/>
                <a:cs typeface="Arial" pitchFamily="34" charset="0"/>
              </a:defRPr>
            </a:lvl3pPr>
            <a:lvl4pPr>
              <a:defRPr sz="2200">
                <a:latin typeface="Arial" pitchFamily="34" charset="0"/>
                <a:cs typeface="Arial" pitchFamily="34" charset="0"/>
              </a:defRPr>
            </a:lvl4pPr>
            <a:lvl5pPr>
              <a:defRPr>
                <a:latin typeface="Arial" pitchFamily="34" charset="0"/>
                <a:cs typeface="Arial" pitchFamily="34" charset="0"/>
              </a:defRPr>
            </a:lvl5p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en-GB" noProof="0"/>
          </a:p>
        </p:txBody>
      </p:sp>
      <p:sp>
        <p:nvSpPr>
          <p:cNvPr id="11" name="Titel 1"/>
          <p:cNvSpPr>
            <a:spLocks noGrp="1"/>
          </p:cNvSpPr>
          <p:nvPr>
            <p:ph type="ctrTitle"/>
          </p:nvPr>
        </p:nvSpPr>
        <p:spPr>
          <a:xfrm>
            <a:off x="251520" y="324000"/>
            <a:ext cx="7056784" cy="720080"/>
          </a:xfrm>
          <a:prstGeom prst="rect">
            <a:avLst/>
          </a:prstGeom>
        </p:spPr>
        <p:txBody>
          <a:bodyPr anchor="b" anchorCtr="0"/>
          <a:lstStyle>
            <a:lvl1pPr algn="l">
              <a:defRPr sz="2800">
                <a:solidFill>
                  <a:srgbClr val="014493"/>
                </a:solidFill>
                <a:latin typeface="Arial" pitchFamily="34" charset="0"/>
                <a:cs typeface="Arial" pitchFamily="34" charset="0"/>
              </a:defRPr>
            </a:lvl1pPr>
          </a:lstStyle>
          <a:p>
            <a:r>
              <a:rPr lang="de-DE" noProof="0" smtClean="0"/>
              <a:t>Titelmasterformat durch Klicken bearbeiten</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Rechteck 3"/>
          <p:cNvSpPr/>
          <p:nvPr/>
        </p:nvSpPr>
        <p:spPr>
          <a:xfrm>
            <a:off x="273050" y="6453188"/>
            <a:ext cx="8475663" cy="215900"/>
          </a:xfrm>
          <a:prstGeom prst="rect">
            <a:avLst/>
          </a:prstGeom>
        </p:spPr>
        <p:txBody>
          <a:bodyPr>
            <a:spAutoFit/>
          </a:bodyPr>
          <a:lstStyle/>
          <a:p>
            <a:pPr>
              <a:defRPr/>
            </a:pPr>
            <a:fld id="{26F7CEBE-46CB-4838-9FA1-4E4C0F99B20E}" type="slidenum">
              <a:rPr lang="de-AT" sz="800">
                <a:latin typeface="Arial" pitchFamily="34" charset="0"/>
                <a:cs typeface="Arial" pitchFamily="34" charset="0"/>
              </a:rPr>
              <a:pPr>
                <a:defRPr/>
              </a:pPr>
              <a:t>‹Nr.›</a:t>
            </a:fld>
            <a:r>
              <a:rPr lang="de-AT" sz="800" b="1" dirty="0">
                <a:latin typeface="Century Gothic" pitchFamily="34" charset="0"/>
              </a:rPr>
              <a:t>| </a:t>
            </a:r>
            <a:r>
              <a:rPr lang="en-GB" sz="800" b="1" dirty="0">
                <a:solidFill>
                  <a:srgbClr val="014493"/>
                </a:solidFill>
              </a:rPr>
              <a:t>Event, Date</a:t>
            </a:r>
          </a:p>
        </p:txBody>
      </p:sp>
      <p:pic>
        <p:nvPicPr>
          <p:cNvPr id="5" name="Grafik 3" descr="EC-FP7-SSH_HR_130"/>
          <p:cNvPicPr>
            <a:picLocks noChangeAspect="1" noChangeArrowheads="1"/>
          </p:cNvPicPr>
          <p:nvPr/>
        </p:nvPicPr>
        <p:blipFill>
          <a:blip r:embed="rId2" cstate="print"/>
          <a:srcRect/>
          <a:stretch>
            <a:fillRect/>
          </a:stretch>
        </p:blipFill>
        <p:spPr bwMode="auto">
          <a:xfrm>
            <a:off x="7459663" y="6092825"/>
            <a:ext cx="1368425" cy="604838"/>
          </a:xfrm>
          <a:prstGeom prst="rect">
            <a:avLst/>
          </a:prstGeom>
          <a:noFill/>
          <a:ln w="9525">
            <a:noFill/>
            <a:miter lim="800000"/>
            <a:headEnd/>
            <a:tailEnd/>
          </a:ln>
        </p:spPr>
      </p:pic>
      <p:cxnSp>
        <p:nvCxnSpPr>
          <p:cNvPr id="7" name="Gerade Verbindung 11"/>
          <p:cNvCxnSpPr>
            <a:cxnSpLocks noChangeShapeType="1"/>
          </p:cNvCxnSpPr>
          <p:nvPr/>
        </p:nvCxnSpPr>
        <p:spPr bwMode="auto">
          <a:xfrm>
            <a:off x="214313" y="1052513"/>
            <a:ext cx="8786812" cy="0"/>
          </a:xfrm>
          <a:prstGeom prst="line">
            <a:avLst/>
          </a:prstGeom>
          <a:noFill/>
          <a:ln w="28575" algn="ctr">
            <a:solidFill>
              <a:srgbClr val="014493"/>
            </a:solidFill>
            <a:round/>
            <a:headEnd/>
            <a:tailEnd/>
          </a:ln>
        </p:spPr>
      </p:cxnSp>
      <p:pic>
        <p:nvPicPr>
          <p:cNvPr id="8" name="Grafik 4" descr="WWWforEUROPE_small.jpg"/>
          <p:cNvPicPr>
            <a:picLocks noChangeAspect="1"/>
          </p:cNvPicPr>
          <p:nvPr/>
        </p:nvPicPr>
        <p:blipFill>
          <a:blip r:embed="rId3" cstate="print"/>
          <a:srcRect/>
          <a:stretch>
            <a:fillRect/>
          </a:stretch>
        </p:blipFill>
        <p:spPr bwMode="auto">
          <a:xfrm>
            <a:off x="7570788" y="371475"/>
            <a:ext cx="1382712" cy="517525"/>
          </a:xfrm>
          <a:prstGeom prst="rect">
            <a:avLst/>
          </a:prstGeom>
          <a:noFill/>
          <a:ln w="9525">
            <a:noFill/>
            <a:miter lim="800000"/>
            <a:headEnd/>
            <a:tailEnd/>
          </a:ln>
        </p:spPr>
      </p:pic>
      <p:sp>
        <p:nvSpPr>
          <p:cNvPr id="6" name="Inhaltsplatzhalter 2"/>
          <p:cNvSpPr>
            <a:spLocks noGrp="1"/>
          </p:cNvSpPr>
          <p:nvPr>
            <p:ph idx="1"/>
          </p:nvPr>
        </p:nvSpPr>
        <p:spPr>
          <a:xfrm>
            <a:off x="457200" y="1411200"/>
            <a:ext cx="8229600" cy="4608000"/>
          </a:xfrm>
          <a:prstGeom prst="rect">
            <a:avLst/>
          </a:prstGeom>
        </p:spPr>
        <p:txBody>
          <a:bodyPr/>
          <a:lstStyle>
            <a:lvl1pPr>
              <a:buFontTx/>
              <a:buNone/>
              <a:defRPr/>
            </a:lvl1pPr>
            <a:lvl2pPr>
              <a:buFontTx/>
              <a:buNone/>
              <a:defRPr/>
            </a:lvl2pPr>
            <a:lvl3pPr>
              <a:buFontTx/>
              <a:buNone/>
              <a:defRPr/>
            </a:lvl3pPr>
            <a:lvl4pPr>
              <a:buFontTx/>
              <a:buNone/>
              <a:defRPr/>
            </a:lvl4pPr>
            <a:lvl5pPr>
              <a:buFontTx/>
              <a:buNone/>
              <a:defRPr/>
            </a:lvl5pPr>
          </a:lstStyle>
          <a:p>
            <a:pPr lvl="0"/>
            <a:r>
              <a:rPr lang="de-DE" noProof="0" smtClean="0"/>
              <a:t>Textmasterformate durch Klicken bearbeiten</a:t>
            </a:r>
          </a:p>
        </p:txBody>
      </p:sp>
      <p:sp>
        <p:nvSpPr>
          <p:cNvPr id="11" name="Titel 1"/>
          <p:cNvSpPr>
            <a:spLocks noGrp="1"/>
          </p:cNvSpPr>
          <p:nvPr>
            <p:ph type="ctrTitle"/>
          </p:nvPr>
        </p:nvSpPr>
        <p:spPr>
          <a:xfrm>
            <a:off x="251520" y="324000"/>
            <a:ext cx="7056784" cy="720080"/>
          </a:xfrm>
          <a:prstGeom prst="rect">
            <a:avLst/>
          </a:prstGeom>
        </p:spPr>
        <p:txBody>
          <a:bodyPr anchor="b" anchorCtr="0"/>
          <a:lstStyle>
            <a:lvl1pPr algn="l">
              <a:defRPr sz="2800">
                <a:solidFill>
                  <a:srgbClr val="014493"/>
                </a:solidFill>
                <a:latin typeface="Arial" pitchFamily="34" charset="0"/>
                <a:cs typeface="Arial" pitchFamily="34" charset="0"/>
              </a:defRPr>
            </a:lvl1pPr>
          </a:lstStyle>
          <a:p>
            <a:r>
              <a:rPr lang="de-DE" noProof="0" smtClean="0"/>
              <a:t>Titelmasterformat durch Klicken bearbeiten</a:t>
            </a:r>
            <a:endParaRPr lang="en-GB"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Wingdings" pitchFamily="2"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Dok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Dokument2.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288" y="2000241"/>
            <a:ext cx="8280400" cy="1357322"/>
          </a:xfrm>
          <a:prstGeom prst="rect">
            <a:avLst/>
          </a:prstGeom>
          <a:noFill/>
        </p:spPr>
        <p:txBody>
          <a:bodyPr/>
          <a:lstStyle/>
          <a:p>
            <a:pPr>
              <a:defRPr/>
            </a:pPr>
            <a:r>
              <a:rPr lang="en-GB" sz="3600" dirty="0"/>
              <a:t>Ethnic diversity and the labour market integration of immigrants</a:t>
            </a:r>
            <a:endParaRPr lang="en-GB" sz="3600" b="1" cap="all" dirty="0">
              <a:solidFill>
                <a:srgbClr val="014493"/>
              </a:solidFill>
              <a:latin typeface="Arial" pitchFamily="34" charset="0"/>
              <a:ea typeface="+mj-ea"/>
              <a:cs typeface="Arial" pitchFamily="34" charset="0"/>
            </a:endParaRPr>
          </a:p>
        </p:txBody>
      </p:sp>
      <p:sp>
        <p:nvSpPr>
          <p:cNvPr id="3" name="Textfeld 2"/>
          <p:cNvSpPr txBox="1"/>
          <p:nvPr/>
        </p:nvSpPr>
        <p:spPr>
          <a:xfrm>
            <a:off x="428596" y="3714752"/>
            <a:ext cx="8280400" cy="431800"/>
          </a:xfrm>
          <a:prstGeom prst="rect">
            <a:avLst/>
          </a:prstGeom>
          <a:noFill/>
        </p:spPr>
        <p:txBody>
          <a:bodyPr/>
          <a:lstStyle/>
          <a:p>
            <a:pPr>
              <a:defRPr/>
            </a:pPr>
            <a:r>
              <a:rPr lang="en-GB" dirty="0" smtClean="0">
                <a:solidFill>
                  <a:schemeClr val="bg1">
                    <a:lumMod val="50000"/>
                  </a:schemeClr>
                </a:solidFill>
                <a:latin typeface="Arial" pitchFamily="34" charset="0"/>
                <a:cs typeface="Arial" pitchFamily="34" charset="0"/>
              </a:rPr>
              <a:t>Thomas Horvath, Peter Huber, </a:t>
            </a:r>
            <a:endParaRPr lang="en-GB" dirty="0">
              <a:solidFill>
                <a:schemeClr val="bg1">
                  <a:lumMod val="50000"/>
                </a:schemeClr>
              </a:solidFill>
              <a:latin typeface="Arial" pitchFamily="34" charset="0"/>
              <a:cs typeface="Arial" pitchFamily="34" charset="0"/>
            </a:endParaRPr>
          </a:p>
        </p:txBody>
      </p:sp>
      <p:sp>
        <p:nvSpPr>
          <p:cNvPr id="4100" name="Textfeld 3"/>
          <p:cNvSpPr txBox="1">
            <a:spLocks noChangeArrowheads="1"/>
          </p:cNvSpPr>
          <p:nvPr/>
        </p:nvSpPr>
        <p:spPr bwMode="auto">
          <a:xfrm>
            <a:off x="395288" y="4859338"/>
            <a:ext cx="6480175" cy="450850"/>
          </a:xfrm>
          <a:prstGeom prst="rect">
            <a:avLst/>
          </a:prstGeom>
          <a:noFill/>
          <a:ln w="9525">
            <a:noFill/>
            <a:miter lim="800000"/>
            <a:headEnd/>
            <a:tailEnd/>
          </a:ln>
        </p:spPr>
        <p:txBody>
          <a:bodyPr/>
          <a:lstStyle/>
          <a:p>
            <a:r>
              <a:rPr lang="en-GB" sz="2000" dirty="0" smtClean="0">
                <a:solidFill>
                  <a:srgbClr val="014493"/>
                </a:solidFill>
              </a:rPr>
              <a:t>FIW Workshop, WIFO</a:t>
            </a:r>
            <a:endParaRPr lang="en-GB" sz="2000" dirty="0">
              <a:solidFill>
                <a:srgbClr val="014493"/>
              </a:solidFill>
            </a:endParaRPr>
          </a:p>
        </p:txBody>
      </p:sp>
      <p:sp>
        <p:nvSpPr>
          <p:cNvPr id="5" name="Textfeld 4"/>
          <p:cNvSpPr txBox="1"/>
          <p:nvPr/>
        </p:nvSpPr>
        <p:spPr>
          <a:xfrm>
            <a:off x="7131050" y="4859338"/>
            <a:ext cx="1720850" cy="450850"/>
          </a:xfrm>
          <a:prstGeom prst="rect">
            <a:avLst/>
          </a:prstGeom>
          <a:noFill/>
        </p:spPr>
        <p:txBody>
          <a:bodyPr/>
          <a:lstStyle/>
          <a:p>
            <a:pPr algn="r">
              <a:defRPr/>
            </a:pPr>
            <a:endParaRPr lang="en-GB" sz="2000"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411200"/>
            <a:ext cx="8229600" cy="4970128"/>
          </a:xfrm>
        </p:spPr>
        <p:txBody>
          <a:bodyPr/>
          <a:lstStyle/>
          <a:p>
            <a:r>
              <a:rPr lang="de-DE" sz="1800" dirty="0" err="1" smtClean="0"/>
              <a:t>We</a:t>
            </a:r>
            <a:r>
              <a:rPr lang="de-DE" sz="1800" dirty="0" smtClean="0"/>
              <a:t> </a:t>
            </a:r>
            <a:r>
              <a:rPr lang="de-DE" sz="1800" dirty="0" err="1" smtClean="0"/>
              <a:t>estimate</a:t>
            </a:r>
            <a:r>
              <a:rPr lang="de-DE" sz="1800" dirty="0"/>
              <a:t> </a:t>
            </a:r>
            <a:r>
              <a:rPr lang="de-DE" sz="1800" dirty="0" smtClean="0"/>
              <a:t>linear </a:t>
            </a:r>
            <a:r>
              <a:rPr lang="de-DE" sz="1800" dirty="0" err="1" smtClean="0"/>
              <a:t>probability</a:t>
            </a:r>
            <a:r>
              <a:rPr lang="de-DE" sz="1800" dirty="0" smtClean="0"/>
              <a:t> </a:t>
            </a:r>
            <a:r>
              <a:rPr lang="de-DE" sz="1800" dirty="0" err="1" smtClean="0"/>
              <a:t>model</a:t>
            </a:r>
            <a:endParaRPr lang="de-DE" sz="1800" dirty="0" smtClean="0"/>
          </a:p>
          <a:p>
            <a:endParaRPr lang="de-DE" sz="1800" dirty="0"/>
          </a:p>
          <a:p>
            <a:r>
              <a:rPr lang="de-DE" sz="1800" dirty="0" err="1" smtClean="0"/>
              <a:t>and</a:t>
            </a:r>
            <a:endParaRPr lang="de-DE" sz="1800" dirty="0"/>
          </a:p>
          <a:p>
            <a:pPr lvl="1">
              <a:buNone/>
            </a:pPr>
            <a:endParaRPr lang="de-DE" sz="1600" dirty="0" smtClean="0"/>
          </a:p>
          <a:p>
            <a:pPr lvl="1">
              <a:buNone/>
            </a:pPr>
            <a:endParaRPr lang="de-DE" sz="1600" dirty="0" smtClean="0"/>
          </a:p>
          <a:p>
            <a:r>
              <a:rPr lang="de-DE" sz="1800" dirty="0" err="1" smtClean="0"/>
              <a:t>Separately</a:t>
            </a:r>
            <a:r>
              <a:rPr lang="de-DE" sz="1800" dirty="0" smtClean="0"/>
              <a:t> </a:t>
            </a:r>
            <a:r>
              <a:rPr lang="de-DE" sz="1800" dirty="0" err="1" smtClean="0"/>
              <a:t>for</a:t>
            </a:r>
            <a:r>
              <a:rPr lang="de-DE" sz="1800" dirty="0" smtClean="0"/>
              <a:t> </a:t>
            </a:r>
            <a:r>
              <a:rPr lang="de-DE" sz="1800" dirty="0" err="1" smtClean="0"/>
              <a:t>recent</a:t>
            </a:r>
            <a:r>
              <a:rPr lang="de-DE" sz="1800" dirty="0" smtClean="0"/>
              <a:t> </a:t>
            </a:r>
            <a:r>
              <a:rPr lang="de-DE" sz="1800" dirty="0" err="1" smtClean="0"/>
              <a:t>established</a:t>
            </a:r>
            <a:r>
              <a:rPr lang="de-DE" sz="1800" dirty="0" smtClean="0"/>
              <a:t> </a:t>
            </a:r>
            <a:r>
              <a:rPr lang="de-DE" sz="1800" dirty="0" err="1" smtClean="0"/>
              <a:t>immigrants</a:t>
            </a:r>
            <a:endParaRPr lang="de-DE" sz="1800" dirty="0" smtClean="0"/>
          </a:p>
          <a:p>
            <a:pPr lvl="1">
              <a:buNone/>
            </a:pPr>
            <a:endParaRPr lang="de-DE" sz="1600" dirty="0" smtClean="0"/>
          </a:p>
          <a:p>
            <a:pPr lvl="1">
              <a:buNone/>
            </a:pPr>
            <a:r>
              <a:rPr lang="de-DE" sz="1600" dirty="0" err="1" smtClean="0"/>
              <a:t>Where</a:t>
            </a:r>
            <a:r>
              <a:rPr lang="de-DE" sz="1600" dirty="0" smtClean="0"/>
              <a:t> </a:t>
            </a:r>
          </a:p>
          <a:p>
            <a:pPr lvl="1">
              <a:buNone/>
            </a:pPr>
            <a:r>
              <a:rPr lang="de-DE" sz="1600" dirty="0" smtClean="0"/>
              <a:t>	y = </a:t>
            </a:r>
            <a:r>
              <a:rPr lang="de-DE" sz="1600" dirty="0" err="1" smtClean="0"/>
              <a:t>measure</a:t>
            </a:r>
            <a:r>
              <a:rPr lang="de-DE" sz="1600" dirty="0" smtClean="0"/>
              <a:t> </a:t>
            </a:r>
            <a:r>
              <a:rPr lang="de-DE" sz="1600" dirty="0" err="1" smtClean="0"/>
              <a:t>of</a:t>
            </a:r>
            <a:r>
              <a:rPr lang="de-DE" sz="1600" dirty="0" smtClean="0"/>
              <a:t> </a:t>
            </a:r>
            <a:r>
              <a:rPr lang="de-DE" sz="1600" dirty="0" err="1" smtClean="0"/>
              <a:t>immigrant</a:t>
            </a:r>
            <a:r>
              <a:rPr lang="de-DE" sz="1600" dirty="0" smtClean="0"/>
              <a:t> </a:t>
            </a:r>
            <a:r>
              <a:rPr lang="de-DE" sz="1600" dirty="0" err="1" smtClean="0"/>
              <a:t>labour</a:t>
            </a:r>
            <a:r>
              <a:rPr lang="de-DE" sz="1600" dirty="0" smtClean="0"/>
              <a:t> </a:t>
            </a:r>
            <a:r>
              <a:rPr lang="de-DE" sz="1600" dirty="0" err="1" smtClean="0"/>
              <a:t>market</a:t>
            </a:r>
            <a:r>
              <a:rPr lang="de-DE" sz="1600" dirty="0" smtClean="0"/>
              <a:t> </a:t>
            </a:r>
            <a:r>
              <a:rPr lang="de-DE" sz="1600" dirty="0" err="1" smtClean="0"/>
              <a:t>integration</a:t>
            </a:r>
            <a:r>
              <a:rPr lang="de-DE" sz="1600" dirty="0" smtClean="0"/>
              <a:t> (individual </a:t>
            </a:r>
            <a:r>
              <a:rPr lang="de-DE" sz="1600" dirty="0" err="1" smtClean="0"/>
              <a:t>level</a:t>
            </a:r>
            <a:r>
              <a:rPr lang="de-DE" sz="1600" dirty="0" smtClean="0"/>
              <a:t>)</a:t>
            </a:r>
          </a:p>
          <a:p>
            <a:pPr lvl="1">
              <a:buNone/>
            </a:pPr>
            <a:r>
              <a:rPr lang="de-DE" sz="1600" dirty="0">
                <a:sym typeface="Symbol"/>
              </a:rPr>
              <a:t>	</a:t>
            </a:r>
            <a:r>
              <a:rPr lang="de-DE" sz="1600" dirty="0" smtClean="0">
                <a:sym typeface="Symbol"/>
              </a:rPr>
              <a:t> </a:t>
            </a:r>
            <a:r>
              <a:rPr lang="de-DE" sz="1600" dirty="0">
                <a:sym typeface="Symbol"/>
              </a:rPr>
              <a:t>= </a:t>
            </a:r>
            <a:r>
              <a:rPr lang="de-DE" sz="1600" dirty="0" err="1" smtClean="0">
                <a:sym typeface="Symbol"/>
              </a:rPr>
              <a:t>diversity</a:t>
            </a:r>
            <a:endParaRPr lang="de-DE" sz="1600" dirty="0">
              <a:sym typeface="Symbol"/>
            </a:endParaRPr>
          </a:p>
          <a:p>
            <a:pPr lvl="1">
              <a:buNone/>
            </a:pPr>
            <a:r>
              <a:rPr lang="de-DE" sz="1600" dirty="0" smtClean="0"/>
              <a:t>	L,M,H = </a:t>
            </a:r>
            <a:r>
              <a:rPr lang="de-DE" sz="1600" dirty="0" err="1" smtClean="0"/>
              <a:t>indicator</a:t>
            </a:r>
            <a:r>
              <a:rPr lang="de-DE" sz="1600" dirty="0" smtClean="0"/>
              <a:t> </a:t>
            </a:r>
            <a:r>
              <a:rPr lang="de-DE" sz="1600" dirty="0" err="1" smtClean="0"/>
              <a:t>education</a:t>
            </a:r>
            <a:r>
              <a:rPr lang="de-DE" sz="1600" dirty="0" smtClean="0"/>
              <a:t> </a:t>
            </a:r>
            <a:r>
              <a:rPr lang="de-DE" sz="1600" dirty="0" err="1" smtClean="0"/>
              <a:t>level</a:t>
            </a:r>
            <a:endParaRPr lang="de-DE" sz="1600" dirty="0" smtClean="0"/>
          </a:p>
          <a:p>
            <a:pPr lvl="1">
              <a:buNone/>
            </a:pPr>
            <a:r>
              <a:rPr lang="de-DE" sz="1600" dirty="0" smtClean="0"/>
              <a:t>	X = individual </a:t>
            </a:r>
            <a:r>
              <a:rPr lang="de-DE" sz="1600" dirty="0" err="1" smtClean="0"/>
              <a:t>level</a:t>
            </a:r>
            <a:r>
              <a:rPr lang="de-DE" sz="1600" dirty="0" smtClean="0"/>
              <a:t> </a:t>
            </a:r>
            <a:r>
              <a:rPr lang="de-DE" sz="1600" dirty="0" err="1" smtClean="0"/>
              <a:t>controls</a:t>
            </a:r>
            <a:endParaRPr lang="de-DE" sz="1600" dirty="0" smtClean="0"/>
          </a:p>
          <a:p>
            <a:pPr lvl="1">
              <a:buNone/>
            </a:pPr>
            <a:r>
              <a:rPr lang="de-DE" sz="1600" dirty="0" smtClean="0"/>
              <a:t>	Z  = </a:t>
            </a:r>
            <a:r>
              <a:rPr lang="de-DE" sz="1600" dirty="0" err="1" smtClean="0"/>
              <a:t>region</a:t>
            </a:r>
            <a:r>
              <a:rPr lang="de-DE" sz="1600" dirty="0" smtClean="0"/>
              <a:t> </a:t>
            </a:r>
            <a:r>
              <a:rPr lang="de-DE" sz="1600" dirty="0" err="1" smtClean="0"/>
              <a:t>specific</a:t>
            </a:r>
            <a:r>
              <a:rPr lang="de-DE" sz="1600" dirty="0" smtClean="0"/>
              <a:t> </a:t>
            </a:r>
            <a:r>
              <a:rPr lang="de-DE" sz="1600" dirty="0" err="1" smtClean="0"/>
              <a:t>controls</a:t>
            </a:r>
            <a:r>
              <a:rPr lang="de-DE" sz="1600" dirty="0" smtClean="0"/>
              <a:t> (regional e.g. </a:t>
            </a:r>
            <a:r>
              <a:rPr lang="de-DE" sz="1600" dirty="0" err="1" smtClean="0"/>
              <a:t>unemployment</a:t>
            </a:r>
            <a:r>
              <a:rPr lang="de-DE" sz="1600" dirty="0" smtClean="0"/>
              <a:t> rate)</a:t>
            </a:r>
          </a:p>
          <a:p>
            <a:pPr lvl="1">
              <a:buNone/>
            </a:pPr>
            <a:r>
              <a:rPr lang="de-DE" sz="1600" dirty="0"/>
              <a:t>	</a:t>
            </a:r>
            <a:r>
              <a:rPr lang="de-DE" sz="1600" dirty="0" smtClean="0">
                <a:sym typeface="Symbol"/>
              </a:rPr>
              <a:t> </a:t>
            </a:r>
            <a:r>
              <a:rPr lang="de-DE" sz="1600" dirty="0">
                <a:sym typeface="Symbol"/>
              </a:rPr>
              <a:t>= </a:t>
            </a:r>
            <a:r>
              <a:rPr lang="de-DE" sz="1600" dirty="0" err="1">
                <a:sym typeface="Symbol"/>
              </a:rPr>
              <a:t>sending</a:t>
            </a:r>
            <a:r>
              <a:rPr lang="de-DE" sz="1600" dirty="0">
                <a:sym typeface="Symbol"/>
              </a:rPr>
              <a:t> </a:t>
            </a:r>
            <a:r>
              <a:rPr lang="de-DE" sz="1600" dirty="0" err="1">
                <a:sym typeface="Symbol"/>
              </a:rPr>
              <a:t>country</a:t>
            </a:r>
            <a:r>
              <a:rPr lang="de-DE" sz="1600" dirty="0">
                <a:sym typeface="Symbol"/>
              </a:rPr>
              <a:t> </a:t>
            </a:r>
            <a:r>
              <a:rPr lang="de-DE" sz="1600" dirty="0" err="1">
                <a:sym typeface="Symbol"/>
              </a:rPr>
              <a:t>fixed</a:t>
            </a:r>
            <a:r>
              <a:rPr lang="de-DE" sz="1600" dirty="0">
                <a:sym typeface="Symbol"/>
              </a:rPr>
              <a:t> </a:t>
            </a:r>
            <a:r>
              <a:rPr lang="de-DE" sz="1600" dirty="0" err="1">
                <a:sym typeface="Symbol"/>
              </a:rPr>
              <a:t>effect</a:t>
            </a:r>
            <a:endParaRPr lang="de-DE" sz="1600" dirty="0">
              <a:sym typeface="Symbol"/>
            </a:endParaRPr>
          </a:p>
          <a:p>
            <a:pPr lvl="1">
              <a:buNone/>
            </a:pPr>
            <a:r>
              <a:rPr lang="de-DE" sz="1600" dirty="0" smtClean="0">
                <a:sym typeface="Symbol"/>
              </a:rPr>
              <a:t>	 = </a:t>
            </a:r>
            <a:r>
              <a:rPr lang="de-DE" sz="1600" dirty="0" err="1" smtClean="0">
                <a:sym typeface="Symbol"/>
              </a:rPr>
              <a:t>sending</a:t>
            </a:r>
            <a:r>
              <a:rPr lang="de-DE" sz="1600" dirty="0" smtClean="0">
                <a:sym typeface="Symbol"/>
              </a:rPr>
              <a:t> </a:t>
            </a:r>
            <a:r>
              <a:rPr lang="de-DE" sz="1600" dirty="0" err="1" smtClean="0">
                <a:sym typeface="Symbol"/>
              </a:rPr>
              <a:t>country</a:t>
            </a:r>
            <a:r>
              <a:rPr lang="de-DE" sz="1600" dirty="0" smtClean="0">
                <a:sym typeface="Symbol"/>
              </a:rPr>
              <a:t> </a:t>
            </a:r>
            <a:r>
              <a:rPr lang="de-DE" sz="1600" dirty="0" err="1" smtClean="0">
                <a:sym typeface="Symbol"/>
              </a:rPr>
              <a:t>fixed</a:t>
            </a:r>
            <a:r>
              <a:rPr lang="de-DE" sz="1600" dirty="0" smtClean="0">
                <a:sym typeface="Symbol"/>
              </a:rPr>
              <a:t> </a:t>
            </a:r>
            <a:r>
              <a:rPr lang="de-DE" sz="1600" dirty="0" err="1" smtClean="0">
                <a:sym typeface="Symbol"/>
              </a:rPr>
              <a:t>effect</a:t>
            </a:r>
            <a:endParaRPr lang="de-DE" sz="1600" dirty="0" smtClean="0">
              <a:sym typeface="Symbol"/>
            </a:endParaRPr>
          </a:p>
          <a:p>
            <a:pPr lvl="1">
              <a:buNone/>
            </a:pPr>
            <a:r>
              <a:rPr lang="de-DE" sz="1600" dirty="0" smtClean="0">
                <a:sym typeface="Symbol"/>
              </a:rPr>
              <a:t>	 = time </a:t>
            </a:r>
            <a:r>
              <a:rPr lang="de-DE" sz="1600" dirty="0" err="1" smtClean="0">
                <a:sym typeface="Symbol"/>
              </a:rPr>
              <a:t>fixed</a:t>
            </a:r>
            <a:r>
              <a:rPr lang="de-DE" sz="1600" dirty="0" smtClean="0">
                <a:sym typeface="Symbol"/>
              </a:rPr>
              <a:t> </a:t>
            </a:r>
            <a:r>
              <a:rPr lang="de-DE" sz="1600" dirty="0" err="1" smtClean="0">
                <a:sym typeface="Symbol"/>
              </a:rPr>
              <a:t>effect</a:t>
            </a:r>
            <a:endParaRPr lang="de-DE" sz="1600" dirty="0" smtClean="0">
              <a:sym typeface="Symbol"/>
            </a:endParaRPr>
          </a:p>
          <a:p>
            <a:pPr lvl="1">
              <a:buNone/>
            </a:pPr>
            <a:r>
              <a:rPr lang="de-DE" sz="1600" dirty="0" smtClean="0">
                <a:sym typeface="Symbol"/>
              </a:rPr>
              <a:t>Note: Standard </a:t>
            </a:r>
            <a:r>
              <a:rPr lang="de-DE" sz="1600" dirty="0" err="1" smtClean="0">
                <a:sym typeface="Symbol"/>
              </a:rPr>
              <a:t>errors</a:t>
            </a:r>
            <a:r>
              <a:rPr lang="de-DE" sz="1600" dirty="0" smtClean="0">
                <a:sym typeface="Symbol"/>
              </a:rPr>
              <a:t> all </a:t>
            </a:r>
            <a:r>
              <a:rPr lang="de-DE" sz="1600" dirty="0" err="1" smtClean="0">
                <a:sym typeface="Symbol"/>
              </a:rPr>
              <a:t>clustered</a:t>
            </a:r>
            <a:r>
              <a:rPr lang="de-DE" sz="1600" dirty="0" smtClean="0">
                <a:sym typeface="Symbol"/>
              </a:rPr>
              <a:t> on </a:t>
            </a:r>
            <a:r>
              <a:rPr lang="de-DE" sz="1600" dirty="0" err="1" smtClean="0">
                <a:sym typeface="Symbol"/>
              </a:rPr>
              <a:t>region</a:t>
            </a:r>
            <a:r>
              <a:rPr lang="de-DE" sz="1600" dirty="0" smtClean="0">
                <a:sym typeface="Symbol"/>
              </a:rPr>
              <a:t> </a:t>
            </a:r>
            <a:r>
              <a:rPr lang="de-DE" sz="1600" dirty="0" err="1" smtClean="0">
                <a:sym typeface="Symbol"/>
              </a:rPr>
              <a:t>year</a:t>
            </a:r>
            <a:endParaRPr lang="de-AT" sz="1600" dirty="0"/>
          </a:p>
        </p:txBody>
      </p:sp>
      <p:sp>
        <p:nvSpPr>
          <p:cNvPr id="3" name="Titel 2"/>
          <p:cNvSpPr>
            <a:spLocks noGrp="1"/>
          </p:cNvSpPr>
          <p:nvPr>
            <p:ph type="ctrTitle"/>
          </p:nvPr>
        </p:nvSpPr>
        <p:spPr/>
        <p:txBody>
          <a:bodyPr/>
          <a:lstStyle/>
          <a:p>
            <a:r>
              <a:rPr lang="de-DE" dirty="0" err="1" smtClean="0"/>
              <a:t>Method</a:t>
            </a:r>
            <a:endParaRPr lang="de-AT" dirty="0"/>
          </a:p>
        </p:txBody>
      </p:sp>
      <p:graphicFrame>
        <p:nvGraphicFramePr>
          <p:cNvPr id="4" name="Objekt 3"/>
          <p:cNvGraphicFramePr>
            <a:graphicFrameLocks noChangeAspect="1"/>
          </p:cNvGraphicFramePr>
          <p:nvPr>
            <p:extLst>
              <p:ext uri="{D42A27DB-BD31-4B8C-83A1-F6EECF244321}">
                <p14:modId xmlns:p14="http://schemas.microsoft.com/office/powerpoint/2010/main" xmlns="" val="3099313082"/>
              </p:ext>
            </p:extLst>
          </p:nvPr>
        </p:nvGraphicFramePr>
        <p:xfrm>
          <a:off x="-540568" y="1916832"/>
          <a:ext cx="10441160" cy="576064"/>
        </p:xfrm>
        <a:graphic>
          <a:graphicData uri="http://schemas.openxmlformats.org/presentationml/2006/ole">
            <p:oleObj spid="_x0000_s9247" name="Dokument" r:id="rId3" imgW="8889093" imgH="312052" progId="Word.Document.12">
              <p:embed/>
            </p:oleObj>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xmlns="" val="577246377"/>
              </p:ext>
            </p:extLst>
          </p:nvPr>
        </p:nvGraphicFramePr>
        <p:xfrm>
          <a:off x="-1908720" y="2492896"/>
          <a:ext cx="13537504" cy="476314"/>
        </p:xfrm>
        <a:graphic>
          <a:graphicData uri="http://schemas.openxmlformats.org/presentationml/2006/ole">
            <p:oleObj spid="_x0000_s9248" name="Dokument" r:id="rId4" imgW="8889093" imgH="312052" progId="Word.Document.12">
              <p:embed/>
            </p:oleObj>
          </a:graphicData>
        </a:graphic>
      </p:graphicFrame>
      <p:sp>
        <p:nvSpPr>
          <p:cNvPr id="7" name="Wolkenförmige Legende 6"/>
          <p:cNvSpPr/>
          <p:nvPr/>
        </p:nvSpPr>
        <p:spPr>
          <a:xfrm>
            <a:off x="6588224" y="1628800"/>
            <a:ext cx="1152128" cy="504056"/>
          </a:xfrm>
          <a:prstGeom prst="cloudCallout">
            <a:avLst>
              <a:gd name="adj1" fmla="val -97964"/>
              <a:gd name="adj2" fmla="val 26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smtClean="0">
                <a:solidFill>
                  <a:schemeClr val="tx1"/>
                </a:solidFill>
              </a:rPr>
              <a:t>Q1</a:t>
            </a:r>
            <a:endParaRPr lang="de-AT" b="1" dirty="0">
              <a:solidFill>
                <a:schemeClr val="tx1"/>
              </a:solidFill>
            </a:endParaRPr>
          </a:p>
        </p:txBody>
      </p:sp>
      <p:sp>
        <p:nvSpPr>
          <p:cNvPr id="8" name="Wolkenförmige Legende 7"/>
          <p:cNvSpPr/>
          <p:nvPr/>
        </p:nvSpPr>
        <p:spPr>
          <a:xfrm>
            <a:off x="7596336" y="2924944"/>
            <a:ext cx="1152128" cy="504056"/>
          </a:xfrm>
          <a:prstGeom prst="cloudCallout">
            <a:avLst>
              <a:gd name="adj1" fmla="val -109142"/>
              <a:gd name="adj2" fmla="val -882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smtClean="0">
                <a:solidFill>
                  <a:schemeClr val="tx1"/>
                </a:solidFill>
              </a:rPr>
              <a:t>Q2</a:t>
            </a:r>
            <a:endParaRPr lang="de-AT" b="1" dirty="0">
              <a:solidFill>
                <a:schemeClr val="tx1"/>
              </a:solidFill>
            </a:endParaRPr>
          </a:p>
        </p:txBody>
      </p:sp>
      <p:sp>
        <p:nvSpPr>
          <p:cNvPr id="9" name="Wolkenförmige Legende 8"/>
          <p:cNvSpPr/>
          <p:nvPr/>
        </p:nvSpPr>
        <p:spPr>
          <a:xfrm>
            <a:off x="5724128" y="3402536"/>
            <a:ext cx="1152128" cy="504056"/>
          </a:xfrm>
          <a:prstGeom prst="cloudCallout">
            <a:avLst>
              <a:gd name="adj1" fmla="val -109142"/>
              <a:gd name="adj2" fmla="val -882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smtClean="0">
                <a:solidFill>
                  <a:schemeClr val="tx1"/>
                </a:solidFill>
              </a:rPr>
              <a:t>Q3</a:t>
            </a:r>
            <a:endParaRPr lang="de-AT"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411200"/>
            <a:ext cx="8229600" cy="4946758"/>
          </a:xfrm>
        </p:spPr>
        <p:txBody>
          <a:bodyPr/>
          <a:lstStyle/>
          <a:p>
            <a:r>
              <a:rPr lang="de-DE" sz="1800" dirty="0" err="1" smtClean="0"/>
              <a:t>Missing</a:t>
            </a:r>
            <a:r>
              <a:rPr lang="de-DE" sz="1800" dirty="0" smtClean="0"/>
              <a:t> variables:</a:t>
            </a:r>
          </a:p>
          <a:p>
            <a:pPr lvl="1"/>
            <a:r>
              <a:rPr lang="en-GB" sz="1600" dirty="0" smtClean="0"/>
              <a:t>As pointed out by Bertrand et al (1998) using data from more than one time period that allows for controlling for region of residence, sending country and time fixed effects should do away with many of the missing variable problems that plague standard cross-sectional analyses on this topic.</a:t>
            </a:r>
          </a:p>
          <a:p>
            <a:r>
              <a:rPr lang="en-GB" sz="1800" dirty="0" smtClean="0"/>
              <a:t>Endogeneity (</a:t>
            </a:r>
            <a:r>
              <a:rPr lang="en-GB" sz="1800" dirty="0" err="1" smtClean="0"/>
              <a:t>Dujardin</a:t>
            </a:r>
            <a:r>
              <a:rPr lang="en-GB" sz="1800" dirty="0" smtClean="0"/>
              <a:t> and </a:t>
            </a:r>
            <a:r>
              <a:rPr lang="en-GB" sz="1800" dirty="0" err="1" smtClean="0"/>
              <a:t>Goffette-Nagot</a:t>
            </a:r>
            <a:r>
              <a:rPr lang="en-GB" sz="1800" dirty="0" smtClean="0"/>
              <a:t> 2010) </a:t>
            </a:r>
          </a:p>
          <a:p>
            <a:pPr lvl="1"/>
            <a:r>
              <a:rPr lang="en-GB" sz="1600" dirty="0" smtClean="0"/>
              <a:t>quasi experimental techniques or using of sibling data =&gt; we do not have the necessary data </a:t>
            </a:r>
          </a:p>
          <a:p>
            <a:pPr lvl="1"/>
            <a:r>
              <a:rPr lang="en-GB" sz="1600" dirty="0" smtClean="0"/>
              <a:t>sample restriction = focusing on a group of persons that is unlikely to have had a choice in their original location decision. E.g. persons who moved to a particular country as children and whose location decision was therefore taken for them by their parents = leads to too few observations	</a:t>
            </a:r>
            <a:endParaRPr lang="de-AT" dirty="0"/>
          </a:p>
          <a:p>
            <a:pPr marL="457200" lvl="1" indent="0">
              <a:buNone/>
            </a:pPr>
            <a:r>
              <a:rPr lang="de-AT" sz="1600" b="1" dirty="0" smtClean="0"/>
              <a:t>=&gt; </a:t>
            </a:r>
            <a:r>
              <a:rPr lang="en-GB" sz="1600" b="1" dirty="0" smtClean="0"/>
              <a:t>We use Instrumental variables =&gt; two suggested and used in literature (Cutler, 2000, </a:t>
            </a:r>
            <a:r>
              <a:rPr lang="en-GB" sz="1600" b="1" dirty="0" err="1" smtClean="0"/>
              <a:t>Betrand</a:t>
            </a:r>
            <a:r>
              <a:rPr lang="en-GB" sz="1600" b="1" dirty="0" smtClean="0"/>
              <a:t> et al. </a:t>
            </a:r>
            <a:r>
              <a:rPr lang="en-GB" sz="1600" b="1" smtClean="0"/>
              <a:t>2008)</a:t>
            </a:r>
            <a:endParaRPr lang="en-GB" sz="1600" b="1" dirty="0" smtClean="0"/>
          </a:p>
          <a:p>
            <a:pPr lvl="2"/>
            <a:r>
              <a:rPr lang="en-GB" sz="1400" b="1" dirty="0" smtClean="0"/>
              <a:t>Prediction of values based on country and sending groups specific occupation structure</a:t>
            </a:r>
          </a:p>
          <a:p>
            <a:pPr lvl="2"/>
            <a:r>
              <a:rPr lang="en-GB" sz="1400" b="1" dirty="0" smtClean="0"/>
              <a:t>Prediction </a:t>
            </a:r>
            <a:r>
              <a:rPr lang="en-GB" sz="1400" b="1" dirty="0"/>
              <a:t>of values based on country and sending groups specific </a:t>
            </a:r>
            <a:r>
              <a:rPr lang="en-GB" sz="1400" b="1" dirty="0" smtClean="0"/>
              <a:t>sector structure</a:t>
            </a:r>
            <a:endParaRPr lang="de-AT" sz="1400" b="1" dirty="0"/>
          </a:p>
        </p:txBody>
      </p:sp>
      <p:sp>
        <p:nvSpPr>
          <p:cNvPr id="3" name="Titel 2"/>
          <p:cNvSpPr>
            <a:spLocks noGrp="1"/>
          </p:cNvSpPr>
          <p:nvPr>
            <p:ph type="ctrTitle"/>
          </p:nvPr>
        </p:nvSpPr>
        <p:spPr/>
        <p:txBody>
          <a:bodyPr/>
          <a:lstStyle/>
          <a:p>
            <a:r>
              <a:rPr lang="de-DE" dirty="0" err="1" smtClean="0"/>
              <a:t>Method</a:t>
            </a:r>
            <a:r>
              <a:rPr lang="de-DE" dirty="0" smtClean="0"/>
              <a:t> </a:t>
            </a:r>
            <a:r>
              <a:rPr lang="de-DE" dirty="0" err="1" smtClean="0"/>
              <a:t>issues</a:t>
            </a:r>
            <a:endParaRPr lang="de-A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411200"/>
            <a:ext cx="8229600" cy="4898120"/>
          </a:xfrm>
        </p:spPr>
        <p:txBody>
          <a:bodyPr/>
          <a:lstStyle/>
          <a:p>
            <a:r>
              <a:rPr lang="de-DE" sz="1800" dirty="0" smtClean="0"/>
              <a:t>ELFS </a:t>
            </a:r>
            <a:r>
              <a:rPr lang="de-DE" sz="1800" dirty="0" err="1" smtClean="0"/>
              <a:t>from</a:t>
            </a:r>
            <a:r>
              <a:rPr lang="de-DE" sz="1800" dirty="0" smtClean="0"/>
              <a:t> 2004 </a:t>
            </a:r>
            <a:r>
              <a:rPr lang="de-DE" sz="1800" dirty="0" err="1" smtClean="0"/>
              <a:t>to</a:t>
            </a:r>
            <a:r>
              <a:rPr lang="de-DE" sz="1800" dirty="0" smtClean="0"/>
              <a:t> 2011 </a:t>
            </a:r>
          </a:p>
          <a:p>
            <a:pPr marL="685800" lvl="1"/>
            <a:r>
              <a:rPr lang="en-GB" sz="1400" dirty="0" smtClean="0"/>
              <a:t>representative survey conducted in all EU27-countries and Norway</a:t>
            </a:r>
          </a:p>
          <a:p>
            <a:pPr marL="685800" lvl="1"/>
            <a:r>
              <a:rPr lang="en-GB" sz="1400" dirty="0" smtClean="0"/>
              <a:t>asks respondents on their country of birth and (if born abroad) on their duration of stay in the respective country. </a:t>
            </a:r>
          </a:p>
          <a:p>
            <a:pPr marL="685800" lvl="1"/>
            <a:r>
              <a:rPr lang="en-GB" sz="1400" dirty="0"/>
              <a:t>Provides information on </a:t>
            </a:r>
            <a:r>
              <a:rPr lang="en-GB" sz="1400" dirty="0" smtClean="0"/>
              <a:t>NUTS2 level </a:t>
            </a:r>
            <a:r>
              <a:rPr lang="en-GB" sz="1400" dirty="0"/>
              <a:t>in most countries (</a:t>
            </a:r>
            <a:r>
              <a:rPr lang="en-GB" sz="1400" dirty="0" smtClean="0"/>
              <a:t>NUTS1 </a:t>
            </a:r>
            <a:r>
              <a:rPr lang="en-GB" sz="1400" dirty="0"/>
              <a:t>in </a:t>
            </a:r>
            <a:r>
              <a:rPr lang="en-GB" sz="1400" dirty="0" smtClean="0"/>
              <a:t>Austria).</a:t>
            </a:r>
            <a:endParaRPr lang="en-GB" sz="1400" dirty="0"/>
          </a:p>
          <a:p>
            <a:pPr marL="685800" lvl="1"/>
            <a:r>
              <a:rPr lang="en-GB" sz="1400" dirty="0" smtClean="0"/>
              <a:t>Contains </a:t>
            </a:r>
          </a:p>
          <a:p>
            <a:pPr marL="971550" lvl="2" indent="-171450"/>
            <a:r>
              <a:rPr lang="en-GB" sz="1200" dirty="0" smtClean="0"/>
              <a:t>demographic characteristics (age, gender, marital status number of children and many others), </a:t>
            </a:r>
          </a:p>
          <a:p>
            <a:pPr marL="971550" lvl="2" indent="-171450"/>
            <a:r>
              <a:rPr lang="en-GB" sz="1200" dirty="0" smtClean="0"/>
              <a:t>labour market status (employed, unemployed and inactive) according to ILO definitions,</a:t>
            </a:r>
            <a:endParaRPr lang="en-GB" sz="1200" dirty="0"/>
          </a:p>
          <a:p>
            <a:pPr marL="971550" lvl="2" indent="-171450"/>
            <a:r>
              <a:rPr lang="en-GB" sz="1200" dirty="0" smtClean="0"/>
              <a:t>Can </a:t>
            </a:r>
            <a:r>
              <a:rPr lang="en-GB" sz="1200" dirty="0"/>
              <a:t>differentiate  only between 8 country groups of sending </a:t>
            </a:r>
            <a:r>
              <a:rPr lang="en-GB" sz="1200" dirty="0" smtClean="0"/>
              <a:t>region</a:t>
            </a:r>
            <a:endParaRPr lang="en-GB" sz="1200" dirty="0"/>
          </a:p>
          <a:p>
            <a:pPr marL="971550" lvl="2" indent="-171450"/>
            <a:r>
              <a:rPr lang="en-GB" sz="1200" dirty="0" smtClean="0"/>
              <a:t>Provides </a:t>
            </a:r>
            <a:r>
              <a:rPr lang="en-GB" sz="1200" dirty="0"/>
              <a:t>annual duration of residence for p to 10 years </a:t>
            </a:r>
            <a:r>
              <a:rPr lang="en-GB" sz="1200" dirty="0" smtClean="0"/>
              <a:t>only</a:t>
            </a:r>
            <a:endParaRPr lang="en-GB" sz="1200" dirty="0"/>
          </a:p>
          <a:p>
            <a:r>
              <a:rPr lang="de-DE" sz="1800" dirty="0" err="1" smtClean="0"/>
              <a:t>Caveats</a:t>
            </a:r>
            <a:r>
              <a:rPr lang="de-DE" sz="1800" dirty="0" smtClean="0"/>
              <a:t> </a:t>
            </a:r>
          </a:p>
          <a:p>
            <a:pPr lvl="1"/>
            <a:r>
              <a:rPr lang="en-GB" sz="1400" dirty="0" smtClean="0"/>
              <a:t>German LFS does not ask the question of country of birth  and in some countries (in particular EU10) samples of foreign born to small to allow for meaningful analysis. </a:t>
            </a:r>
          </a:p>
          <a:p>
            <a:pPr lvl="1"/>
            <a:r>
              <a:rPr lang="en-GB" sz="1400" dirty="0" smtClean="0"/>
              <a:t>Also some countries only one Nuts 2 region (creates problem with instrument)</a:t>
            </a:r>
            <a:endParaRPr lang="en-GB" sz="1400" dirty="0"/>
          </a:p>
          <a:p>
            <a:pPr lvl="1">
              <a:buFont typeface="Symbol"/>
              <a:buChar char="Þ"/>
            </a:pPr>
            <a:r>
              <a:rPr lang="en-GB" sz="1400" b="1" i="1" dirty="0" smtClean="0"/>
              <a:t>We end up with 15 </a:t>
            </a:r>
            <a:r>
              <a:rPr lang="en-GB" sz="1400" b="1" i="1" dirty="0"/>
              <a:t>EU countries (Austria, Belgium, Czech Republic, Finland, France, Greece, Hungary, Italy, Ireland, Slovakia, Portugal, Slovenia, Spain, Sweden, UK) and </a:t>
            </a:r>
            <a:r>
              <a:rPr lang="en-GB" sz="1400" b="1" i="1" dirty="0" smtClean="0"/>
              <a:t>Norway</a:t>
            </a:r>
            <a:endParaRPr lang="de-DE" sz="1400" dirty="0"/>
          </a:p>
          <a:p>
            <a:pPr lvl="1"/>
            <a:endParaRPr lang="de-AT" sz="1400" dirty="0"/>
          </a:p>
        </p:txBody>
      </p:sp>
      <p:sp>
        <p:nvSpPr>
          <p:cNvPr id="3" name="Titel 2"/>
          <p:cNvSpPr>
            <a:spLocks noGrp="1"/>
          </p:cNvSpPr>
          <p:nvPr>
            <p:ph type="ctrTitle"/>
          </p:nvPr>
        </p:nvSpPr>
        <p:spPr/>
        <p:txBody>
          <a:bodyPr/>
          <a:lstStyle/>
          <a:p>
            <a:r>
              <a:rPr lang="de-DE" dirty="0" smtClean="0"/>
              <a:t>Data</a:t>
            </a:r>
            <a:endParaRPr lang="de-A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sz="2000" b="1" dirty="0" smtClean="0"/>
              <a:t>Dependent variable</a:t>
            </a:r>
          </a:p>
          <a:p>
            <a:pPr lvl="1"/>
            <a:r>
              <a:rPr lang="en-GB" sz="2000" dirty="0" smtClean="0"/>
              <a:t>Employment = 1 if foreign born is employed </a:t>
            </a:r>
            <a:r>
              <a:rPr lang="en-GB" sz="2000" dirty="0" err="1" smtClean="0"/>
              <a:t>acording</a:t>
            </a:r>
            <a:r>
              <a:rPr lang="en-GB" sz="2000" dirty="0" smtClean="0"/>
              <a:t> to ILO definition, 0 else</a:t>
            </a:r>
          </a:p>
          <a:p>
            <a:pPr lvl="1"/>
            <a:r>
              <a:rPr lang="en-GB" sz="2000" dirty="0" smtClean="0"/>
              <a:t>Unemployment = 1 if foreign born is unemployed </a:t>
            </a:r>
            <a:r>
              <a:rPr lang="en-GB" sz="2000" dirty="0" err="1" smtClean="0"/>
              <a:t>acording</a:t>
            </a:r>
            <a:r>
              <a:rPr lang="en-GB" sz="2000" dirty="0" smtClean="0"/>
              <a:t> to ILO definition 0 if employed else</a:t>
            </a:r>
          </a:p>
          <a:p>
            <a:pPr lvl="1"/>
            <a:endParaRPr lang="en-GB" sz="2000" dirty="0" smtClean="0"/>
          </a:p>
          <a:p>
            <a:r>
              <a:rPr lang="en-GB" sz="2200" b="1" dirty="0" smtClean="0"/>
              <a:t>Definition</a:t>
            </a:r>
          </a:p>
          <a:p>
            <a:pPr lvl="1"/>
            <a:r>
              <a:rPr lang="en-GB" sz="2000" dirty="0" smtClean="0"/>
              <a:t>Foreigner= foreign born</a:t>
            </a:r>
          </a:p>
          <a:p>
            <a:pPr lvl="1"/>
            <a:endParaRPr lang="en-GB" sz="2000" dirty="0" smtClean="0"/>
          </a:p>
          <a:p>
            <a:r>
              <a:rPr lang="en-GB" sz="2000" b="1" dirty="0" smtClean="0"/>
              <a:t>Sample Split (Dictated by data)</a:t>
            </a:r>
          </a:p>
          <a:p>
            <a:pPr lvl="1"/>
            <a:r>
              <a:rPr lang="en-GB" sz="2000" dirty="0" smtClean="0"/>
              <a:t>Recent immigrant = in country of residence for 10 or less years</a:t>
            </a:r>
          </a:p>
          <a:p>
            <a:pPr lvl="1"/>
            <a:r>
              <a:rPr lang="en-GB" sz="2000" dirty="0" smtClean="0"/>
              <a:t>Established immigrant = in country of residence for  more than10</a:t>
            </a:r>
          </a:p>
          <a:p>
            <a:endParaRPr lang="de-AT" dirty="0"/>
          </a:p>
        </p:txBody>
      </p:sp>
      <p:sp>
        <p:nvSpPr>
          <p:cNvPr id="3" name="Titel 2"/>
          <p:cNvSpPr>
            <a:spLocks noGrp="1"/>
          </p:cNvSpPr>
          <p:nvPr>
            <p:ph type="ctrTitle"/>
          </p:nvPr>
        </p:nvSpPr>
        <p:spPr/>
        <p:txBody>
          <a:bodyPr/>
          <a:lstStyle/>
          <a:p>
            <a:r>
              <a:rPr lang="en-GB" dirty="0" smtClean="0"/>
              <a:t>Dependent variables &amp; definitions</a:t>
            </a:r>
            <a:endParaRPr lang="en-GB" dirty="0"/>
          </a:p>
        </p:txBody>
      </p:sp>
    </p:spTree>
    <p:extLst>
      <p:ext uri="{BB962C8B-B14F-4D97-AF65-F5344CB8AC3E}">
        <p14:creationId xmlns:p14="http://schemas.microsoft.com/office/powerpoint/2010/main" xmlns="" val="29246179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Inhaltsplatzhalter 1"/>
              <p:cNvSpPr>
                <a:spLocks noGrp="1"/>
              </p:cNvSpPr>
              <p:nvPr>
                <p:ph idx="1"/>
              </p:nvPr>
            </p:nvSpPr>
            <p:spPr>
              <a:xfrm>
                <a:off x="457200" y="1124744"/>
                <a:ext cx="8229600" cy="5400600"/>
              </a:xfrm>
            </p:spPr>
            <p:txBody>
              <a:bodyPr/>
              <a:lstStyle/>
              <a:p>
                <a:r>
                  <a:rPr lang="en-GB" sz="1800" dirty="0" smtClean="0"/>
                  <a:t>The ELFS provides </a:t>
                </a:r>
                <a:r>
                  <a:rPr lang="en-GB" sz="1800" dirty="0"/>
                  <a:t>the possibility to differentiate between 8 immigrant groups. </a:t>
                </a:r>
                <a:r>
                  <a:rPr lang="en-GB" sz="1800" dirty="0" smtClean="0"/>
                  <a:t>(EU15 </a:t>
                </a:r>
                <a:r>
                  <a:rPr lang="en-GB" sz="1800" dirty="0"/>
                  <a:t>countries, EU12 countries, other European Countries, North Africa and the Near East, other African countries, Asia, South America and </a:t>
                </a:r>
                <a:r>
                  <a:rPr lang="en-GB" sz="1800" dirty="0" smtClean="0"/>
                  <a:t>ROW</a:t>
                </a:r>
                <a:r>
                  <a:rPr lang="en-GB" sz="1800" dirty="0"/>
                  <a:t>). </a:t>
                </a:r>
                <a:endParaRPr lang="en-GB" sz="1800" dirty="0" smtClean="0"/>
              </a:p>
              <a:p>
                <a:r>
                  <a:rPr lang="en-GB" sz="1800" dirty="0" smtClean="0"/>
                  <a:t>This </a:t>
                </a:r>
                <a:r>
                  <a:rPr lang="en-GB" sz="1800" dirty="0"/>
                  <a:t>information can be used to construct two measures of ethnic diversity. The first of these is the fractionalization index. </a:t>
                </a:r>
                <a:endParaRPr lang="en-GB" sz="1800" dirty="0" smtClean="0"/>
              </a:p>
              <a:p>
                <a:endParaRPr lang="de-AT" sz="1800" dirty="0"/>
              </a:p>
              <a:p>
                <a14:m>
                  <m:oMath xmlns:m="http://schemas.openxmlformats.org/officeDocument/2006/math">
                    <m:sSup>
                      <m:sSupPr>
                        <m:ctrlPr>
                          <a:rPr lang="de-AT" sz="1800" i="1">
                            <a:latin typeface="Cambria Math"/>
                          </a:rPr>
                        </m:ctrlPr>
                      </m:sSupPr>
                      <m:e>
                        <m:sSub>
                          <m:sSubPr>
                            <m:ctrlPr>
                              <a:rPr lang="de-AT" sz="1800" i="1">
                                <a:latin typeface="Cambria Math"/>
                              </a:rPr>
                            </m:ctrlPr>
                          </m:sSubPr>
                          <m:e>
                            <m:r>
                              <a:rPr lang="en-GB" sz="1800" i="1">
                                <a:latin typeface="Cambria Math"/>
                              </a:rPr>
                              <m:t>𝜚</m:t>
                            </m:r>
                          </m:e>
                          <m:sub>
                            <m:r>
                              <a:rPr lang="en-GB" sz="1800" i="1">
                                <a:latin typeface="Cambria Math"/>
                              </a:rPr>
                              <m:t>𝑟𝑡</m:t>
                            </m:r>
                          </m:sub>
                        </m:sSub>
                      </m:e>
                      <m:sup>
                        <m:r>
                          <a:rPr lang="en-GB" sz="1800" i="1">
                            <a:latin typeface="Cambria Math"/>
                          </a:rPr>
                          <m:t>𝐹</m:t>
                        </m:r>
                      </m:sup>
                    </m:sSup>
                    <m:r>
                      <a:rPr lang="en-GB" sz="1800" i="1">
                        <a:latin typeface="Cambria Math"/>
                      </a:rPr>
                      <m:t>=1−</m:t>
                    </m:r>
                    <m:nary>
                      <m:naryPr>
                        <m:chr m:val="∑"/>
                        <m:limLoc m:val="undOvr"/>
                        <m:ctrlPr>
                          <a:rPr lang="de-AT" sz="1800" i="1">
                            <a:latin typeface="Cambria Math"/>
                          </a:rPr>
                        </m:ctrlPr>
                      </m:naryPr>
                      <m:sub>
                        <m:r>
                          <a:rPr lang="en-GB" sz="1800" i="1">
                            <a:latin typeface="Cambria Math"/>
                          </a:rPr>
                          <m:t>𝑚</m:t>
                        </m:r>
                        <m:r>
                          <a:rPr lang="en-GB" sz="1800" i="1">
                            <a:latin typeface="Cambria Math"/>
                          </a:rPr>
                          <m:t>=1</m:t>
                        </m:r>
                      </m:sub>
                      <m:sup>
                        <m:r>
                          <a:rPr lang="en-GB" sz="1800" i="1">
                            <a:latin typeface="Cambria Math"/>
                          </a:rPr>
                          <m:t>𝑀</m:t>
                        </m:r>
                      </m:sup>
                      <m:e>
                        <m:sSup>
                          <m:sSupPr>
                            <m:ctrlPr>
                              <a:rPr lang="de-AT" sz="1800" i="1">
                                <a:latin typeface="Cambria Math"/>
                              </a:rPr>
                            </m:ctrlPr>
                          </m:sSupPr>
                          <m:e>
                            <m:sSub>
                              <m:sSubPr>
                                <m:ctrlPr>
                                  <a:rPr lang="de-AT" sz="1800" i="1">
                                    <a:latin typeface="Cambria Math"/>
                                  </a:rPr>
                                </m:ctrlPr>
                              </m:sSubPr>
                              <m:e>
                                <m:r>
                                  <a:rPr lang="en-GB" sz="1800" i="1">
                                    <a:latin typeface="Cambria Math"/>
                                  </a:rPr>
                                  <m:t>𝑠</m:t>
                                </m:r>
                              </m:e>
                              <m:sub>
                                <m:r>
                                  <a:rPr lang="en-GB" sz="1800" i="1">
                                    <a:latin typeface="Cambria Math"/>
                                  </a:rPr>
                                  <m:t>𝑚𝑟𝑡</m:t>
                                </m:r>
                              </m:sub>
                            </m:sSub>
                          </m:e>
                          <m:sup>
                            <m:r>
                              <a:rPr lang="en-GB" sz="1800" i="1">
                                <a:latin typeface="Cambria Math"/>
                              </a:rPr>
                              <m:t>2</m:t>
                            </m:r>
                          </m:sup>
                        </m:sSup>
                      </m:e>
                    </m:nary>
                  </m:oMath>
                </a14:m>
                <a:r>
                  <a:rPr lang="en-GB" sz="1800" dirty="0"/>
                  <a:t>				</a:t>
                </a:r>
                <a:r>
                  <a:rPr lang="en-GB" sz="1800" dirty="0" smtClean="0"/>
                  <a:t/>
                </a:r>
                <a:br>
                  <a:rPr lang="en-GB" sz="1800" dirty="0" smtClean="0"/>
                </a:br>
                <a:r>
                  <a:rPr lang="en-GB" sz="1800" dirty="0"/>
                  <a:t>		</a:t>
                </a:r>
                <a:br>
                  <a:rPr lang="en-GB" sz="1800" dirty="0"/>
                </a:br>
                <a:r>
                  <a:rPr lang="en-GB" sz="1800" dirty="0" smtClean="0"/>
                  <a:t>used </a:t>
                </a:r>
                <a:r>
                  <a:rPr lang="en-GB" sz="1800" dirty="0"/>
                  <a:t>in much of the literature </a:t>
                </a:r>
                <a:r>
                  <a:rPr lang="en-GB" sz="1800" dirty="0" smtClean="0"/>
                  <a:t>(</a:t>
                </a:r>
                <a:r>
                  <a:rPr lang="en-GB" sz="1800" dirty="0"/>
                  <a:t>e.g. </a:t>
                </a:r>
                <a:r>
                  <a:rPr lang="en-GB" sz="1800" dirty="0" err="1"/>
                  <a:t>Brunow</a:t>
                </a:r>
                <a:r>
                  <a:rPr lang="en-GB" sz="1800" dirty="0"/>
                  <a:t> and </a:t>
                </a:r>
                <a:r>
                  <a:rPr lang="en-GB" sz="1800" dirty="0" err="1"/>
                  <a:t>Brenzel</a:t>
                </a:r>
                <a:r>
                  <a:rPr lang="en-GB" sz="1800" dirty="0"/>
                  <a:t> 2012, </a:t>
                </a:r>
                <a:r>
                  <a:rPr lang="en-GB" sz="1800" dirty="0" err="1"/>
                  <a:t>Desmet</a:t>
                </a:r>
                <a:r>
                  <a:rPr lang="en-GB" sz="1800" dirty="0"/>
                  <a:t>, </a:t>
                </a:r>
                <a:r>
                  <a:rPr lang="en-GB" sz="1800" dirty="0" err="1"/>
                  <a:t>Ortuno-Ortin</a:t>
                </a:r>
                <a:r>
                  <a:rPr lang="en-GB" sz="1800" dirty="0"/>
                  <a:t> and </a:t>
                </a:r>
                <a:r>
                  <a:rPr lang="en-GB" sz="1800" dirty="0" err="1"/>
                  <a:t>Wacziarg</a:t>
                </a:r>
                <a:r>
                  <a:rPr lang="en-GB" sz="1800" dirty="0"/>
                  <a:t> 2012, Easterly and Levine 1997) 	</a:t>
                </a:r>
                <a:endParaRPr lang="de-AT" sz="1800" dirty="0"/>
              </a:p>
              <a:p>
                <a:r>
                  <a:rPr lang="en-GB" sz="1800" dirty="0" smtClean="0"/>
                  <a:t>Criticized </a:t>
                </a:r>
                <a:r>
                  <a:rPr lang="en-GB" sz="1800" dirty="0"/>
                  <a:t>by some authors </a:t>
                </a:r>
                <a:r>
                  <a:rPr lang="en-GB" sz="1800" dirty="0" smtClean="0"/>
                  <a:t> </a:t>
                </a:r>
                <a:r>
                  <a:rPr lang="en-GB" sz="1800" dirty="0"/>
                  <a:t>as it puts a very strong emphasis on large (majority) groups. </a:t>
                </a:r>
                <a:r>
                  <a:rPr lang="en-GB" sz="1800" dirty="0" err="1" smtClean="0"/>
                  <a:t>Audretsch</a:t>
                </a:r>
                <a:r>
                  <a:rPr lang="en-GB" sz="1800" dirty="0"/>
                  <a:t>, et al. (2010), </a:t>
                </a:r>
                <a:r>
                  <a:rPr lang="en-GB" sz="1800" dirty="0" err="1"/>
                  <a:t>Trax</a:t>
                </a:r>
                <a:r>
                  <a:rPr lang="en-GB" sz="1800" dirty="0"/>
                  <a:t> et al. (2012) and </a:t>
                </a:r>
                <a:r>
                  <a:rPr lang="en-GB" sz="1800" dirty="0" err="1"/>
                  <a:t>Dohse</a:t>
                </a:r>
                <a:r>
                  <a:rPr lang="en-GB" sz="1800" dirty="0"/>
                  <a:t> and Gold (2013) </a:t>
                </a:r>
                <a:r>
                  <a:rPr lang="en-GB" sz="1800" dirty="0" smtClean="0"/>
                  <a:t>use </a:t>
                </a:r>
                <a:r>
                  <a:rPr lang="en-GB" sz="1800" dirty="0"/>
                  <a:t>the Theil index, </a:t>
                </a:r>
                <a:endParaRPr lang="en-GB" sz="1800" dirty="0" smtClean="0"/>
              </a:p>
              <a:p>
                <a:endParaRPr lang="de-AT" sz="1800" dirty="0"/>
              </a:p>
              <a:p>
                <a14:m>
                  <m:oMath xmlns:m="http://schemas.openxmlformats.org/officeDocument/2006/math">
                    <m:sSub>
                      <m:sSubPr>
                        <m:ctrlPr>
                          <a:rPr lang="de-AT" sz="1800" i="1">
                            <a:latin typeface="Cambria Math"/>
                          </a:rPr>
                        </m:ctrlPr>
                      </m:sSubPr>
                      <m:e>
                        <m:r>
                          <a:rPr lang="en-GB" sz="1800" i="1">
                            <a:latin typeface="Cambria Math"/>
                          </a:rPr>
                          <m:t>𝐻</m:t>
                        </m:r>
                      </m:e>
                      <m:sub>
                        <m:r>
                          <a:rPr lang="en-GB" sz="1800" i="1">
                            <a:latin typeface="Cambria Math"/>
                          </a:rPr>
                          <m:t>𝑟𝑡</m:t>
                        </m:r>
                      </m:sub>
                    </m:sSub>
                    <m:r>
                      <a:rPr lang="en-GB" sz="1800" i="1">
                        <a:latin typeface="Cambria Math"/>
                      </a:rPr>
                      <m:t>=</m:t>
                    </m:r>
                    <m:f>
                      <m:fPr>
                        <m:ctrlPr>
                          <a:rPr lang="de-AT" sz="1800" i="1">
                            <a:latin typeface="Cambria Math"/>
                          </a:rPr>
                        </m:ctrlPr>
                      </m:fPr>
                      <m:num>
                        <m:r>
                          <a:rPr lang="en-GB" sz="1800" i="1">
                            <a:latin typeface="Cambria Math"/>
                          </a:rPr>
                          <m:t>−</m:t>
                        </m:r>
                        <m:nary>
                          <m:naryPr>
                            <m:chr m:val="∑"/>
                            <m:limLoc m:val="undOvr"/>
                            <m:ctrlPr>
                              <a:rPr lang="de-AT" sz="1800" i="1">
                                <a:latin typeface="Cambria Math"/>
                              </a:rPr>
                            </m:ctrlPr>
                          </m:naryPr>
                          <m:sub>
                            <m:r>
                              <a:rPr lang="en-GB" sz="1800" i="1">
                                <a:latin typeface="Cambria Math"/>
                              </a:rPr>
                              <m:t>𝑚</m:t>
                            </m:r>
                            <m:r>
                              <a:rPr lang="en-GB" sz="1800" i="1">
                                <a:latin typeface="Cambria Math"/>
                              </a:rPr>
                              <m:t>=1</m:t>
                            </m:r>
                          </m:sub>
                          <m:sup>
                            <m:r>
                              <a:rPr lang="en-GB" sz="1800" i="1">
                                <a:latin typeface="Cambria Math"/>
                              </a:rPr>
                              <m:t>𝑀</m:t>
                            </m:r>
                          </m:sup>
                          <m:e>
                            <m:sSub>
                              <m:sSubPr>
                                <m:ctrlPr>
                                  <a:rPr lang="de-AT" sz="1800" i="1">
                                    <a:latin typeface="Cambria Math"/>
                                  </a:rPr>
                                </m:ctrlPr>
                              </m:sSubPr>
                              <m:e>
                                <m:r>
                                  <a:rPr lang="en-GB" sz="1800" i="1">
                                    <a:latin typeface="Cambria Math"/>
                                  </a:rPr>
                                  <m:t>𝑠</m:t>
                                </m:r>
                              </m:e>
                              <m:sub>
                                <m:r>
                                  <a:rPr lang="en-GB" sz="1800" i="1">
                                    <a:latin typeface="Cambria Math"/>
                                  </a:rPr>
                                  <m:t>𝑚𝑟𝑡</m:t>
                                </m:r>
                              </m:sub>
                            </m:sSub>
                            <m:r>
                              <m:rPr>
                                <m:sty m:val="p"/>
                              </m:rPr>
                              <a:rPr lang="en-GB" sz="1800">
                                <a:latin typeface="Cambria Math"/>
                              </a:rPr>
                              <m:t>ln</m:t>
                            </m:r>
                            <m:r>
                              <a:rPr lang="en-GB" sz="1800">
                                <a:latin typeface="Cambria Math"/>
                              </a:rPr>
                              <m:t>⁡</m:t>
                            </m:r>
                            <m:r>
                              <a:rPr lang="en-GB" sz="1800" i="1">
                                <a:latin typeface="Cambria Math"/>
                              </a:rPr>
                              <m:t>(</m:t>
                            </m:r>
                            <m:sSub>
                              <m:sSubPr>
                                <m:ctrlPr>
                                  <a:rPr lang="de-AT" sz="1800" i="1">
                                    <a:latin typeface="Cambria Math"/>
                                  </a:rPr>
                                </m:ctrlPr>
                              </m:sSubPr>
                              <m:e>
                                <m:r>
                                  <a:rPr lang="en-GB" sz="1800" i="1">
                                    <a:latin typeface="Cambria Math"/>
                                  </a:rPr>
                                  <m:t>𝑠</m:t>
                                </m:r>
                              </m:e>
                              <m:sub>
                                <m:r>
                                  <a:rPr lang="en-GB" sz="1800" i="1">
                                    <a:latin typeface="Cambria Math"/>
                                  </a:rPr>
                                  <m:t>𝑚𝑟𝑡</m:t>
                                </m:r>
                              </m:sub>
                            </m:sSub>
                          </m:e>
                        </m:nary>
                        <m:r>
                          <a:rPr lang="en-GB" sz="1800" i="1">
                            <a:latin typeface="Cambria Math"/>
                          </a:rPr>
                          <m:t>)</m:t>
                        </m:r>
                      </m:num>
                      <m:den>
                        <m:r>
                          <m:rPr>
                            <m:sty m:val="p"/>
                          </m:rPr>
                          <a:rPr lang="en-GB" sz="1800">
                            <a:latin typeface="Cambria Math"/>
                          </a:rPr>
                          <m:t>ln</m:t>
                        </m:r>
                        <m:r>
                          <a:rPr lang="en-GB" sz="1800">
                            <a:latin typeface="Cambria Math"/>
                          </a:rPr>
                          <m:t>⁡</m:t>
                        </m:r>
                        <m:r>
                          <a:rPr lang="en-GB" sz="1800" i="1">
                            <a:latin typeface="Cambria Math"/>
                          </a:rPr>
                          <m:t>(</m:t>
                        </m:r>
                        <m:r>
                          <a:rPr lang="en-GB" sz="1800" i="1">
                            <a:latin typeface="Cambria Math"/>
                          </a:rPr>
                          <m:t>𝑀</m:t>
                        </m:r>
                        <m:r>
                          <a:rPr lang="en-GB" sz="1800" i="1">
                            <a:latin typeface="Cambria Math"/>
                          </a:rPr>
                          <m:t>)</m:t>
                        </m:r>
                      </m:den>
                    </m:f>
                  </m:oMath>
                </a14:m>
                <a:endParaRPr lang="de-AT" sz="1800" dirty="0"/>
              </a:p>
            </p:txBody>
          </p:sp>
        </mc:Choice>
        <mc:Fallback>
          <p:sp>
            <p:nvSpPr>
              <p:cNvPr id="2" name="Inhaltsplatzhalter 1"/>
              <p:cNvSpPr>
                <a:spLocks noGrp="1" noRot="1" noChangeAspect="1" noMove="1" noResize="1" noEditPoints="1" noAdjustHandles="1" noChangeArrowheads="1" noChangeShapeType="1" noTextEdit="1"/>
              </p:cNvSpPr>
              <p:nvPr>
                <p:ph idx="1"/>
              </p:nvPr>
            </p:nvSpPr>
            <p:spPr>
              <a:xfrm>
                <a:off x="457200" y="1124744"/>
                <a:ext cx="8229600" cy="5400600"/>
              </a:xfrm>
              <a:blipFill rotWithShape="1">
                <a:blip r:embed="rId2" cstate="print"/>
                <a:stretch>
                  <a:fillRect l="-444" t="-565" r="-963"/>
                </a:stretch>
              </a:blipFill>
            </p:spPr>
            <p:txBody>
              <a:bodyPr/>
              <a:lstStyle/>
              <a:p>
                <a:r>
                  <a:rPr lang="de-AT">
                    <a:noFill/>
                  </a:rPr>
                  <a:t> </a:t>
                </a:r>
              </a:p>
            </p:txBody>
          </p:sp>
        </mc:Fallback>
      </mc:AlternateContent>
      <p:sp>
        <p:nvSpPr>
          <p:cNvPr id="3" name="Titel 2"/>
          <p:cNvSpPr>
            <a:spLocks noGrp="1"/>
          </p:cNvSpPr>
          <p:nvPr>
            <p:ph type="ctrTitle"/>
          </p:nvPr>
        </p:nvSpPr>
        <p:spPr/>
        <p:txBody>
          <a:bodyPr/>
          <a:lstStyle/>
          <a:p>
            <a:r>
              <a:rPr lang="en-GB" dirty="0" smtClean="0"/>
              <a:t>Measuring diversity</a:t>
            </a:r>
            <a:endParaRPr lang="en-GB" dirty="0"/>
          </a:p>
        </p:txBody>
      </p:sp>
    </p:spTree>
    <p:extLst>
      <p:ext uri="{BB962C8B-B14F-4D97-AF65-F5344CB8AC3E}">
        <p14:creationId xmlns:p14="http://schemas.microsoft.com/office/powerpoint/2010/main" xmlns="" val="1987080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411200"/>
            <a:ext cx="8229600" cy="5089634"/>
          </a:xfrm>
        </p:spPr>
        <p:txBody>
          <a:bodyPr/>
          <a:lstStyle/>
          <a:p>
            <a:endParaRPr lang="de-DE" sz="1800" dirty="0" smtClean="0"/>
          </a:p>
          <a:p>
            <a:r>
              <a:rPr lang="de-DE" sz="1800" dirty="0" smtClean="0"/>
              <a:t>Control variables</a:t>
            </a:r>
          </a:p>
          <a:p>
            <a:pPr lvl="1"/>
            <a:r>
              <a:rPr lang="de-DE" sz="1600" dirty="0" smtClean="0"/>
              <a:t>Share </a:t>
            </a:r>
            <a:r>
              <a:rPr lang="de-DE" sz="1600" dirty="0" err="1" smtClean="0"/>
              <a:t>of</a:t>
            </a:r>
            <a:r>
              <a:rPr lang="de-DE" sz="1600" dirty="0" smtClean="0"/>
              <a:t> same </a:t>
            </a:r>
            <a:r>
              <a:rPr lang="de-DE" sz="1600" dirty="0" err="1" smtClean="0"/>
              <a:t>ethnicity</a:t>
            </a:r>
            <a:r>
              <a:rPr lang="de-DE" sz="1600" dirty="0" smtClean="0"/>
              <a:t> </a:t>
            </a:r>
            <a:r>
              <a:rPr lang="de-DE" sz="1600" dirty="0" err="1" smtClean="0"/>
              <a:t>immigrants</a:t>
            </a:r>
            <a:r>
              <a:rPr lang="de-DE" sz="1600" dirty="0" smtClean="0"/>
              <a:t> in same </a:t>
            </a:r>
            <a:r>
              <a:rPr lang="de-DE" sz="1600" dirty="0" err="1" smtClean="0"/>
              <a:t>region</a:t>
            </a:r>
            <a:endParaRPr lang="de-DE" sz="1600" dirty="0" smtClean="0"/>
          </a:p>
          <a:p>
            <a:pPr lvl="1"/>
            <a:r>
              <a:rPr lang="de-DE" sz="1600" dirty="0" smtClean="0"/>
              <a:t>10 Age </a:t>
            </a:r>
            <a:r>
              <a:rPr lang="de-DE" sz="1600" dirty="0" err="1" smtClean="0"/>
              <a:t>dummies</a:t>
            </a:r>
            <a:endParaRPr lang="de-DE" sz="1600" dirty="0" smtClean="0"/>
          </a:p>
          <a:p>
            <a:pPr lvl="1"/>
            <a:r>
              <a:rPr lang="de-DE" sz="1600" dirty="0" smtClean="0"/>
              <a:t>Gender</a:t>
            </a:r>
          </a:p>
          <a:p>
            <a:pPr lvl="1"/>
            <a:r>
              <a:rPr lang="de-DE" sz="1600" dirty="0" err="1" smtClean="0"/>
              <a:t>Marital</a:t>
            </a:r>
            <a:r>
              <a:rPr lang="de-DE" sz="1600" dirty="0" smtClean="0"/>
              <a:t> </a:t>
            </a:r>
            <a:r>
              <a:rPr lang="de-DE" sz="1600" dirty="0" err="1" smtClean="0"/>
              <a:t>status</a:t>
            </a:r>
            <a:endParaRPr lang="de-DE" sz="1600" dirty="0" smtClean="0"/>
          </a:p>
          <a:p>
            <a:pPr lvl="1"/>
            <a:r>
              <a:rPr lang="de-DE" sz="1600" dirty="0" smtClean="0"/>
              <a:t>Education</a:t>
            </a:r>
          </a:p>
          <a:p>
            <a:pPr lvl="1"/>
            <a:r>
              <a:rPr lang="de-DE" sz="1600" dirty="0" smtClean="0"/>
              <a:t>National </a:t>
            </a:r>
            <a:r>
              <a:rPr lang="de-DE" sz="1600" dirty="0" err="1" smtClean="0"/>
              <a:t>employment</a:t>
            </a:r>
            <a:r>
              <a:rPr lang="de-DE" sz="1600" dirty="0" smtClean="0"/>
              <a:t>/ </a:t>
            </a:r>
            <a:r>
              <a:rPr lang="de-DE" sz="1600" dirty="0" err="1" smtClean="0"/>
              <a:t>unemployment</a:t>
            </a:r>
            <a:r>
              <a:rPr lang="de-DE" sz="1600" dirty="0" smtClean="0"/>
              <a:t> rate</a:t>
            </a:r>
          </a:p>
          <a:p>
            <a:pPr lvl="1"/>
            <a:r>
              <a:rPr lang="de-DE" sz="1600" dirty="0" err="1" smtClean="0"/>
              <a:t>Years</a:t>
            </a:r>
            <a:r>
              <a:rPr lang="de-DE" sz="1600" dirty="0" smtClean="0"/>
              <a:t> </a:t>
            </a:r>
            <a:r>
              <a:rPr lang="de-DE" sz="1600" dirty="0" err="1" smtClean="0"/>
              <a:t>of</a:t>
            </a:r>
            <a:r>
              <a:rPr lang="de-DE" sz="1600" dirty="0" smtClean="0"/>
              <a:t> </a:t>
            </a:r>
            <a:r>
              <a:rPr lang="de-DE" sz="1600" dirty="0" err="1" smtClean="0"/>
              <a:t>resdinence</a:t>
            </a:r>
            <a:endParaRPr lang="de-DE" sz="1600" dirty="0" smtClean="0"/>
          </a:p>
          <a:p>
            <a:pPr lvl="1"/>
            <a:r>
              <a:rPr lang="de-DE" sz="1600" dirty="0" err="1" smtClean="0"/>
              <a:t>Citizenship</a:t>
            </a:r>
            <a:endParaRPr lang="de-DE" sz="1600" dirty="0" smtClean="0"/>
          </a:p>
          <a:p>
            <a:pPr lvl="1"/>
            <a:endParaRPr lang="de-DE" sz="1600" dirty="0" smtClean="0"/>
          </a:p>
          <a:p>
            <a:pPr lvl="1"/>
            <a:r>
              <a:rPr lang="de-DE" sz="1600" dirty="0" smtClean="0"/>
              <a:t>Region </a:t>
            </a:r>
            <a:r>
              <a:rPr lang="de-DE" sz="1600" dirty="0" err="1" smtClean="0"/>
              <a:t>fixed</a:t>
            </a:r>
            <a:r>
              <a:rPr lang="de-DE" sz="1600" dirty="0" smtClean="0"/>
              <a:t> </a:t>
            </a:r>
            <a:r>
              <a:rPr lang="de-DE" sz="1600" dirty="0" err="1" smtClean="0"/>
              <a:t>effects</a:t>
            </a:r>
            <a:endParaRPr lang="de-DE" sz="1600" dirty="0" smtClean="0"/>
          </a:p>
          <a:p>
            <a:pPr lvl="1"/>
            <a:r>
              <a:rPr lang="de-DE" sz="1600" dirty="0" err="1" smtClean="0"/>
              <a:t>Sending</a:t>
            </a:r>
            <a:r>
              <a:rPr lang="de-DE" sz="1600" dirty="0" smtClean="0"/>
              <a:t> Country </a:t>
            </a:r>
            <a:r>
              <a:rPr lang="de-DE" sz="1600" dirty="0" err="1" smtClean="0"/>
              <a:t>fixed</a:t>
            </a:r>
            <a:r>
              <a:rPr lang="de-DE" sz="1600" dirty="0" smtClean="0"/>
              <a:t> </a:t>
            </a:r>
            <a:r>
              <a:rPr lang="de-DE" sz="1600" dirty="0" err="1" smtClean="0"/>
              <a:t>effects</a:t>
            </a:r>
            <a:endParaRPr lang="de-DE" sz="1600" dirty="0" smtClean="0"/>
          </a:p>
          <a:p>
            <a:pPr lvl="1"/>
            <a:r>
              <a:rPr lang="de-DE" sz="1600" dirty="0" smtClean="0"/>
              <a:t>Year </a:t>
            </a:r>
            <a:r>
              <a:rPr lang="de-DE" sz="1600" dirty="0" err="1" smtClean="0"/>
              <a:t>fixed</a:t>
            </a:r>
            <a:r>
              <a:rPr lang="de-DE" sz="1600" dirty="0" smtClean="0"/>
              <a:t> </a:t>
            </a:r>
            <a:r>
              <a:rPr lang="de-DE" sz="1600" dirty="0" err="1" smtClean="0"/>
              <a:t>effects</a:t>
            </a:r>
            <a:endParaRPr lang="de-AT" sz="1600" dirty="0"/>
          </a:p>
        </p:txBody>
      </p:sp>
      <p:sp>
        <p:nvSpPr>
          <p:cNvPr id="3" name="Titel 2"/>
          <p:cNvSpPr>
            <a:spLocks noGrp="1"/>
          </p:cNvSpPr>
          <p:nvPr>
            <p:ph type="ctrTitle"/>
          </p:nvPr>
        </p:nvSpPr>
        <p:spPr/>
        <p:txBody>
          <a:bodyPr/>
          <a:lstStyle/>
          <a:p>
            <a:r>
              <a:rPr lang="de-DE" dirty="0" smtClean="0"/>
              <a:t>Controls</a:t>
            </a:r>
            <a:endParaRPr lang="de-A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DE" dirty="0" err="1" smtClean="0"/>
              <a:t>Descriptives</a:t>
            </a:r>
            <a:endParaRPr lang="de-AT"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19672" y="1180509"/>
            <a:ext cx="6984776" cy="48506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Pfeil nach unten 1"/>
          <p:cNvSpPr/>
          <p:nvPr/>
        </p:nvSpPr>
        <p:spPr>
          <a:xfrm flipV="1">
            <a:off x="971600" y="1988838"/>
            <a:ext cx="285534" cy="5040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Pfeil nach unten 6"/>
          <p:cNvSpPr/>
          <p:nvPr/>
        </p:nvSpPr>
        <p:spPr>
          <a:xfrm flipV="1">
            <a:off x="969101" y="1484783"/>
            <a:ext cx="250787" cy="3600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Pfeil nach unten 7"/>
          <p:cNvSpPr/>
          <p:nvPr/>
        </p:nvSpPr>
        <p:spPr>
          <a:xfrm flipV="1">
            <a:off x="969101" y="2658153"/>
            <a:ext cx="250787" cy="3600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Pfeil nach unten 8"/>
          <p:cNvSpPr/>
          <p:nvPr/>
        </p:nvSpPr>
        <p:spPr>
          <a:xfrm flipV="1">
            <a:off x="988973" y="3170592"/>
            <a:ext cx="250787" cy="1800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Pfeil nach unten 9"/>
          <p:cNvSpPr/>
          <p:nvPr/>
        </p:nvSpPr>
        <p:spPr>
          <a:xfrm flipV="1">
            <a:off x="988973" y="3605857"/>
            <a:ext cx="270660" cy="4680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Pfeil nach unten 10"/>
          <p:cNvSpPr/>
          <p:nvPr/>
        </p:nvSpPr>
        <p:spPr>
          <a:xfrm flipV="1">
            <a:off x="960859" y="4653136"/>
            <a:ext cx="250787" cy="1800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Pfeil nach unten 11"/>
          <p:cNvSpPr/>
          <p:nvPr/>
        </p:nvSpPr>
        <p:spPr>
          <a:xfrm>
            <a:off x="974915" y="4949441"/>
            <a:ext cx="259029" cy="396043"/>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solidFill>
                <a:srgbClr val="FF0000"/>
              </a:solidFill>
            </a:endParaRPr>
          </a:p>
        </p:txBody>
      </p:sp>
      <p:sp>
        <p:nvSpPr>
          <p:cNvPr id="13" name="Pfeil nach unten 12"/>
          <p:cNvSpPr/>
          <p:nvPr/>
        </p:nvSpPr>
        <p:spPr>
          <a:xfrm>
            <a:off x="988973" y="4149080"/>
            <a:ext cx="268161" cy="41404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grpId="2" nodeType="clickEffect">
                                  <p:stCondLst>
                                    <p:cond delay="0"/>
                                  </p:stCondLst>
                                  <p:childTnLst>
                                    <p:animClr clrSpc="hsl" dir="cw">
                                      <p:cBhvr override="childStyle">
                                        <p:cTn id="13" dur="500" fill="hold"/>
                                        <p:tgtEl>
                                          <p:spTgt spid="2"/>
                                        </p:tgtEl>
                                        <p:attrNameLst>
                                          <p:attrName>style.color</p:attrName>
                                        </p:attrNameLst>
                                      </p:cBhvr>
                                      <p:by>
                                        <p:hsl h="0" s="-12549" l="-25098"/>
                                      </p:by>
                                    </p:animClr>
                                    <p:animClr clrSpc="hsl" dir="cw">
                                      <p:cBhvr>
                                        <p:cTn id="14" dur="500" fill="hold"/>
                                        <p:tgtEl>
                                          <p:spTgt spid="2"/>
                                        </p:tgtEl>
                                        <p:attrNameLst>
                                          <p:attrName>fillcolor</p:attrName>
                                        </p:attrNameLst>
                                      </p:cBhvr>
                                      <p:by>
                                        <p:hsl h="0" s="-12549" l="-25098"/>
                                      </p:by>
                                    </p:animClr>
                                    <p:animClr clrSpc="hsl" dir="cw">
                                      <p:cBhvr>
                                        <p:cTn id="15" dur="500" fill="hold"/>
                                        <p:tgtEl>
                                          <p:spTgt spid="2"/>
                                        </p:tgtEl>
                                        <p:attrNameLst>
                                          <p:attrName>stroke.color</p:attrName>
                                        </p:attrNameLst>
                                      </p:cBhvr>
                                      <p:by>
                                        <p:hsl h="0" s="-12549" l="-25098"/>
                                      </p:by>
                                    </p:animClr>
                                    <p:set>
                                      <p:cBhvr>
                                        <p:cTn id="16" dur="500" fill="hold"/>
                                        <p:tgtEl>
                                          <p:spTgt spid="2"/>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500" fill="hold"/>
                                        <p:tgtEl>
                                          <p:spTgt spid="8"/>
                                        </p:tgtEl>
                                        <p:attrNameLst>
                                          <p:attrName>ppt_w</p:attrName>
                                        </p:attrNameLst>
                                      </p:cBhvr>
                                      <p:tavLst>
                                        <p:tav tm="0">
                                          <p:val>
                                            <p:fltVal val="0"/>
                                          </p:val>
                                        </p:tav>
                                        <p:tav tm="100000">
                                          <p:val>
                                            <p:strVal val="#ppt_w"/>
                                          </p:val>
                                        </p:tav>
                                      </p:tavLst>
                                    </p:anim>
                                    <p:anim calcmode="lin" valueType="num">
                                      <p:cBhvr>
                                        <p:cTn id="27" dur="500" fill="hold"/>
                                        <p:tgtEl>
                                          <p:spTgt spid="8"/>
                                        </p:tgtEl>
                                        <p:attrNameLst>
                                          <p:attrName>ppt_h</p:attrName>
                                        </p:attrNameLst>
                                      </p:cBhvr>
                                      <p:tavLst>
                                        <p:tav tm="0">
                                          <p:val>
                                            <p:fltVal val="0"/>
                                          </p:val>
                                        </p:tav>
                                        <p:tav tm="100000">
                                          <p:val>
                                            <p:strVal val="#ppt_h"/>
                                          </p:val>
                                        </p:tav>
                                      </p:tavLst>
                                    </p:anim>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4" presetClass="emph" presetSubtype="0" fill="hold" grpId="1" nodeType="clickEffect">
                                  <p:stCondLst>
                                    <p:cond delay="0"/>
                                  </p:stCondLst>
                                  <p:childTnLst>
                                    <p:animClr clrSpc="hsl" dir="cw">
                                      <p:cBhvr override="childStyle">
                                        <p:cTn id="32" dur="500" fill="hold"/>
                                        <p:tgtEl>
                                          <p:spTgt spid="7"/>
                                        </p:tgtEl>
                                        <p:attrNameLst>
                                          <p:attrName>style.color</p:attrName>
                                        </p:attrNameLst>
                                      </p:cBhvr>
                                      <p:by>
                                        <p:hsl h="0" s="-12549" l="-25098"/>
                                      </p:by>
                                    </p:animClr>
                                    <p:animClr clrSpc="hsl" dir="cw">
                                      <p:cBhvr>
                                        <p:cTn id="33" dur="500" fill="hold"/>
                                        <p:tgtEl>
                                          <p:spTgt spid="7"/>
                                        </p:tgtEl>
                                        <p:attrNameLst>
                                          <p:attrName>fillcolor</p:attrName>
                                        </p:attrNameLst>
                                      </p:cBhvr>
                                      <p:by>
                                        <p:hsl h="0" s="-12549" l="-25098"/>
                                      </p:by>
                                    </p:animClr>
                                    <p:animClr clrSpc="hsl" dir="cw">
                                      <p:cBhvr>
                                        <p:cTn id="34" dur="500" fill="hold"/>
                                        <p:tgtEl>
                                          <p:spTgt spid="7"/>
                                        </p:tgtEl>
                                        <p:attrNameLst>
                                          <p:attrName>stroke.color</p:attrName>
                                        </p:attrNameLst>
                                      </p:cBhvr>
                                      <p:by>
                                        <p:hsl h="0" s="-12549" l="-25098"/>
                                      </p:by>
                                    </p:animClr>
                                    <p:set>
                                      <p:cBhvr>
                                        <p:cTn id="35" dur="500" fill="hold"/>
                                        <p:tgtEl>
                                          <p:spTgt spid="7"/>
                                        </p:tgtEl>
                                        <p:attrNameLst>
                                          <p:attrName>fill.type</p:attrName>
                                        </p:attrNameLst>
                                      </p:cBhvr>
                                      <p:to>
                                        <p:strVal val="solid"/>
                                      </p:to>
                                    </p:set>
                                  </p:childTnLst>
                                </p:cTn>
                              </p:par>
                              <p:par>
                                <p:cTn id="36" presetID="24" presetClass="emph" presetSubtype="0" fill="hold" grpId="1" nodeType="withEffect">
                                  <p:stCondLst>
                                    <p:cond delay="0"/>
                                  </p:stCondLst>
                                  <p:childTnLst>
                                    <p:animClr clrSpc="hsl" dir="cw">
                                      <p:cBhvr override="childStyle">
                                        <p:cTn id="37" dur="500" fill="hold"/>
                                        <p:tgtEl>
                                          <p:spTgt spid="8"/>
                                        </p:tgtEl>
                                        <p:attrNameLst>
                                          <p:attrName>style.color</p:attrName>
                                        </p:attrNameLst>
                                      </p:cBhvr>
                                      <p:by>
                                        <p:hsl h="0" s="-12549" l="-25098"/>
                                      </p:by>
                                    </p:animClr>
                                    <p:animClr clrSpc="hsl" dir="cw">
                                      <p:cBhvr>
                                        <p:cTn id="38" dur="500" fill="hold"/>
                                        <p:tgtEl>
                                          <p:spTgt spid="8"/>
                                        </p:tgtEl>
                                        <p:attrNameLst>
                                          <p:attrName>fillcolor</p:attrName>
                                        </p:attrNameLst>
                                      </p:cBhvr>
                                      <p:by>
                                        <p:hsl h="0" s="-12549" l="-25098"/>
                                      </p:by>
                                    </p:animClr>
                                    <p:animClr clrSpc="hsl" dir="cw">
                                      <p:cBhvr>
                                        <p:cTn id="39" dur="500" fill="hold"/>
                                        <p:tgtEl>
                                          <p:spTgt spid="8"/>
                                        </p:tgtEl>
                                        <p:attrNameLst>
                                          <p:attrName>stroke.color</p:attrName>
                                        </p:attrNameLst>
                                      </p:cBhvr>
                                      <p:by>
                                        <p:hsl h="0" s="-12549" l="-25098"/>
                                      </p:by>
                                    </p:animClr>
                                    <p:set>
                                      <p:cBhvr>
                                        <p:cTn id="40" dur="500" fill="hold"/>
                                        <p:tgtEl>
                                          <p:spTgt spid="8"/>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Effect transition="in" filter="fade">
                                      <p:cBhvr>
                                        <p:cTn id="47" dur="500"/>
                                        <p:tgtEl>
                                          <p:spTgt spid="9"/>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4" presetClass="emph" presetSubtype="0" fill="hold" grpId="1" nodeType="clickEffect">
                                  <p:stCondLst>
                                    <p:cond delay="0"/>
                                  </p:stCondLst>
                                  <p:childTnLst>
                                    <p:animClr clrSpc="hsl" dir="cw">
                                      <p:cBhvr override="childStyle">
                                        <p:cTn id="56" dur="500" fill="hold"/>
                                        <p:tgtEl>
                                          <p:spTgt spid="9"/>
                                        </p:tgtEl>
                                        <p:attrNameLst>
                                          <p:attrName>style.color</p:attrName>
                                        </p:attrNameLst>
                                      </p:cBhvr>
                                      <p:by>
                                        <p:hsl h="0" s="-12549" l="-25098"/>
                                      </p:by>
                                    </p:animClr>
                                    <p:animClr clrSpc="hsl" dir="cw">
                                      <p:cBhvr>
                                        <p:cTn id="57" dur="500" fill="hold"/>
                                        <p:tgtEl>
                                          <p:spTgt spid="9"/>
                                        </p:tgtEl>
                                        <p:attrNameLst>
                                          <p:attrName>fillcolor</p:attrName>
                                        </p:attrNameLst>
                                      </p:cBhvr>
                                      <p:by>
                                        <p:hsl h="0" s="-12549" l="-25098"/>
                                      </p:by>
                                    </p:animClr>
                                    <p:animClr clrSpc="hsl" dir="cw">
                                      <p:cBhvr>
                                        <p:cTn id="58" dur="500" fill="hold"/>
                                        <p:tgtEl>
                                          <p:spTgt spid="9"/>
                                        </p:tgtEl>
                                        <p:attrNameLst>
                                          <p:attrName>stroke.color</p:attrName>
                                        </p:attrNameLst>
                                      </p:cBhvr>
                                      <p:by>
                                        <p:hsl h="0" s="-12549" l="-25098"/>
                                      </p:by>
                                    </p:animClr>
                                    <p:set>
                                      <p:cBhvr>
                                        <p:cTn id="59" dur="500" fill="hold"/>
                                        <p:tgtEl>
                                          <p:spTgt spid="9"/>
                                        </p:tgtEl>
                                        <p:attrNameLst>
                                          <p:attrName>fill.type</p:attrName>
                                        </p:attrNameLst>
                                      </p:cBhvr>
                                      <p:to>
                                        <p:strVal val="solid"/>
                                      </p:to>
                                    </p:set>
                                  </p:childTnLst>
                                </p:cTn>
                              </p:par>
                              <p:par>
                                <p:cTn id="60" presetID="24" presetClass="emph" presetSubtype="0" fill="hold" grpId="1" nodeType="withEffect">
                                  <p:stCondLst>
                                    <p:cond delay="0"/>
                                  </p:stCondLst>
                                  <p:childTnLst>
                                    <p:animClr clrSpc="hsl" dir="cw">
                                      <p:cBhvr override="childStyle">
                                        <p:cTn id="61" dur="500" fill="hold"/>
                                        <p:tgtEl>
                                          <p:spTgt spid="10"/>
                                        </p:tgtEl>
                                        <p:attrNameLst>
                                          <p:attrName>style.color</p:attrName>
                                        </p:attrNameLst>
                                      </p:cBhvr>
                                      <p:by>
                                        <p:hsl h="0" s="-12549" l="-25098"/>
                                      </p:by>
                                    </p:animClr>
                                    <p:animClr clrSpc="hsl" dir="cw">
                                      <p:cBhvr>
                                        <p:cTn id="62" dur="500" fill="hold"/>
                                        <p:tgtEl>
                                          <p:spTgt spid="10"/>
                                        </p:tgtEl>
                                        <p:attrNameLst>
                                          <p:attrName>fillcolor</p:attrName>
                                        </p:attrNameLst>
                                      </p:cBhvr>
                                      <p:by>
                                        <p:hsl h="0" s="-12549" l="-25098"/>
                                      </p:by>
                                    </p:animClr>
                                    <p:animClr clrSpc="hsl" dir="cw">
                                      <p:cBhvr>
                                        <p:cTn id="63" dur="500" fill="hold"/>
                                        <p:tgtEl>
                                          <p:spTgt spid="10"/>
                                        </p:tgtEl>
                                        <p:attrNameLst>
                                          <p:attrName>stroke.color</p:attrName>
                                        </p:attrNameLst>
                                      </p:cBhvr>
                                      <p:by>
                                        <p:hsl h="0" s="-12549" l="-25098"/>
                                      </p:by>
                                    </p:animClr>
                                    <p:set>
                                      <p:cBhvr>
                                        <p:cTn id="64" dur="500" fill="hold"/>
                                        <p:tgtEl>
                                          <p:spTgt spid="10"/>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p:cTn id="69" dur="500" fill="hold"/>
                                        <p:tgtEl>
                                          <p:spTgt spid="11"/>
                                        </p:tgtEl>
                                        <p:attrNameLst>
                                          <p:attrName>ppt_w</p:attrName>
                                        </p:attrNameLst>
                                      </p:cBhvr>
                                      <p:tavLst>
                                        <p:tav tm="0">
                                          <p:val>
                                            <p:fltVal val="0"/>
                                          </p:val>
                                        </p:tav>
                                        <p:tav tm="100000">
                                          <p:val>
                                            <p:strVal val="#ppt_w"/>
                                          </p:val>
                                        </p:tav>
                                      </p:tavLst>
                                    </p:anim>
                                    <p:anim calcmode="lin" valueType="num">
                                      <p:cBhvr>
                                        <p:cTn id="70" dur="500" fill="hold"/>
                                        <p:tgtEl>
                                          <p:spTgt spid="11"/>
                                        </p:tgtEl>
                                        <p:attrNameLst>
                                          <p:attrName>ppt_h</p:attrName>
                                        </p:attrNameLst>
                                      </p:cBhvr>
                                      <p:tavLst>
                                        <p:tav tm="0">
                                          <p:val>
                                            <p:fltVal val="0"/>
                                          </p:val>
                                        </p:tav>
                                        <p:tav tm="100000">
                                          <p:val>
                                            <p:strVal val="#ppt_h"/>
                                          </p:val>
                                        </p:tav>
                                      </p:tavLst>
                                    </p:anim>
                                    <p:animEffect transition="in" filter="fade">
                                      <p:cBhvr>
                                        <p:cTn id="71" dur="500"/>
                                        <p:tgtEl>
                                          <p:spTgt spid="11"/>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p:cTn id="74" dur="500" fill="hold"/>
                                        <p:tgtEl>
                                          <p:spTgt spid="13"/>
                                        </p:tgtEl>
                                        <p:attrNameLst>
                                          <p:attrName>ppt_w</p:attrName>
                                        </p:attrNameLst>
                                      </p:cBhvr>
                                      <p:tavLst>
                                        <p:tav tm="0">
                                          <p:val>
                                            <p:fltVal val="0"/>
                                          </p:val>
                                        </p:tav>
                                        <p:tav tm="100000">
                                          <p:val>
                                            <p:strVal val="#ppt_w"/>
                                          </p:val>
                                        </p:tav>
                                      </p:tavLst>
                                    </p:anim>
                                    <p:anim calcmode="lin" valueType="num">
                                      <p:cBhvr>
                                        <p:cTn id="75" dur="500" fill="hold"/>
                                        <p:tgtEl>
                                          <p:spTgt spid="13"/>
                                        </p:tgtEl>
                                        <p:attrNameLst>
                                          <p:attrName>ppt_h</p:attrName>
                                        </p:attrNameLst>
                                      </p:cBhvr>
                                      <p:tavLst>
                                        <p:tav tm="0">
                                          <p:val>
                                            <p:fltVal val="0"/>
                                          </p:val>
                                        </p:tav>
                                        <p:tav tm="100000">
                                          <p:val>
                                            <p:strVal val="#ppt_h"/>
                                          </p:val>
                                        </p:tav>
                                      </p:tavLst>
                                    </p:anim>
                                    <p:animEffect transition="in" filter="fade">
                                      <p:cBhvr>
                                        <p:cTn id="76" dur="500"/>
                                        <p:tgtEl>
                                          <p:spTgt spid="13"/>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anim calcmode="lin" valueType="num">
                                      <p:cBhvr>
                                        <p:cTn id="79" dur="500" fill="hold"/>
                                        <p:tgtEl>
                                          <p:spTgt spid="12"/>
                                        </p:tgtEl>
                                        <p:attrNameLst>
                                          <p:attrName>ppt_w</p:attrName>
                                        </p:attrNameLst>
                                      </p:cBhvr>
                                      <p:tavLst>
                                        <p:tav tm="0">
                                          <p:val>
                                            <p:fltVal val="0"/>
                                          </p:val>
                                        </p:tav>
                                        <p:tav tm="100000">
                                          <p:val>
                                            <p:strVal val="#ppt_w"/>
                                          </p:val>
                                        </p:tav>
                                      </p:tavLst>
                                    </p:anim>
                                    <p:anim calcmode="lin" valueType="num">
                                      <p:cBhvr>
                                        <p:cTn id="80" dur="500" fill="hold"/>
                                        <p:tgtEl>
                                          <p:spTgt spid="12"/>
                                        </p:tgtEl>
                                        <p:attrNameLst>
                                          <p:attrName>ppt_h</p:attrName>
                                        </p:attrNameLst>
                                      </p:cBhvr>
                                      <p:tavLst>
                                        <p:tav tm="0">
                                          <p:val>
                                            <p:fltVal val="0"/>
                                          </p:val>
                                        </p:tav>
                                        <p:tav tm="100000">
                                          <p:val>
                                            <p:strVal val="#ppt_h"/>
                                          </p:val>
                                        </p:tav>
                                      </p:tavLst>
                                    </p:anim>
                                    <p:animEffect transition="in" filter="fade">
                                      <p:cBhvr>
                                        <p:cTn id="81" dur="500"/>
                                        <p:tgtEl>
                                          <p:spTgt spid="12"/>
                                        </p:tgtEl>
                                      </p:cBhvr>
                                    </p:animEffect>
                                  </p:childTnLst>
                                </p:cTn>
                              </p:par>
                            </p:childTnLst>
                          </p:cTn>
                        </p:par>
                      </p:childTnLst>
                    </p:cTn>
                  </p:par>
                  <p:par>
                    <p:cTn id="82" fill="hold">
                      <p:stCondLst>
                        <p:cond delay="indefinite"/>
                      </p:stCondLst>
                      <p:childTnLst>
                        <p:par>
                          <p:cTn id="83" fill="hold">
                            <p:stCondLst>
                              <p:cond delay="0"/>
                            </p:stCondLst>
                            <p:childTnLst>
                              <p:par>
                                <p:cTn id="84" presetID="24" presetClass="emph" presetSubtype="0" fill="hold" grpId="1" nodeType="clickEffect">
                                  <p:stCondLst>
                                    <p:cond delay="0"/>
                                  </p:stCondLst>
                                  <p:childTnLst>
                                    <p:animClr clrSpc="hsl" dir="cw">
                                      <p:cBhvr override="childStyle">
                                        <p:cTn id="85" dur="500" fill="hold"/>
                                        <p:tgtEl>
                                          <p:spTgt spid="11"/>
                                        </p:tgtEl>
                                        <p:attrNameLst>
                                          <p:attrName>style.color</p:attrName>
                                        </p:attrNameLst>
                                      </p:cBhvr>
                                      <p:by>
                                        <p:hsl h="0" s="-12549" l="-25098"/>
                                      </p:by>
                                    </p:animClr>
                                    <p:animClr clrSpc="hsl" dir="cw">
                                      <p:cBhvr>
                                        <p:cTn id="86" dur="500" fill="hold"/>
                                        <p:tgtEl>
                                          <p:spTgt spid="11"/>
                                        </p:tgtEl>
                                        <p:attrNameLst>
                                          <p:attrName>fillcolor</p:attrName>
                                        </p:attrNameLst>
                                      </p:cBhvr>
                                      <p:by>
                                        <p:hsl h="0" s="-12549" l="-25098"/>
                                      </p:by>
                                    </p:animClr>
                                    <p:animClr clrSpc="hsl" dir="cw">
                                      <p:cBhvr>
                                        <p:cTn id="87" dur="500" fill="hold"/>
                                        <p:tgtEl>
                                          <p:spTgt spid="11"/>
                                        </p:tgtEl>
                                        <p:attrNameLst>
                                          <p:attrName>stroke.color</p:attrName>
                                        </p:attrNameLst>
                                      </p:cBhvr>
                                      <p:by>
                                        <p:hsl h="0" s="-12549" l="-25098"/>
                                      </p:by>
                                    </p:animClr>
                                    <p:set>
                                      <p:cBhvr>
                                        <p:cTn id="88" dur="500" fill="hold"/>
                                        <p:tgtEl>
                                          <p:spTgt spid="11"/>
                                        </p:tgtEl>
                                        <p:attrNameLst>
                                          <p:attrName>fill.type</p:attrName>
                                        </p:attrNameLst>
                                      </p:cBhvr>
                                      <p:to>
                                        <p:strVal val="solid"/>
                                      </p:to>
                                    </p:set>
                                  </p:childTnLst>
                                </p:cTn>
                              </p:par>
                              <p:par>
                                <p:cTn id="89" presetID="24" presetClass="emph" presetSubtype="0" fill="hold" grpId="1" nodeType="withEffect">
                                  <p:stCondLst>
                                    <p:cond delay="0"/>
                                  </p:stCondLst>
                                  <p:childTnLst>
                                    <p:animClr clrSpc="hsl" dir="cw">
                                      <p:cBhvr override="childStyle">
                                        <p:cTn id="90" dur="500" fill="hold"/>
                                        <p:tgtEl>
                                          <p:spTgt spid="12"/>
                                        </p:tgtEl>
                                        <p:attrNameLst>
                                          <p:attrName>style.color</p:attrName>
                                        </p:attrNameLst>
                                      </p:cBhvr>
                                      <p:by>
                                        <p:hsl h="0" s="-12549" l="-25098"/>
                                      </p:by>
                                    </p:animClr>
                                    <p:animClr clrSpc="hsl" dir="cw">
                                      <p:cBhvr>
                                        <p:cTn id="91" dur="500" fill="hold"/>
                                        <p:tgtEl>
                                          <p:spTgt spid="12"/>
                                        </p:tgtEl>
                                        <p:attrNameLst>
                                          <p:attrName>fillcolor</p:attrName>
                                        </p:attrNameLst>
                                      </p:cBhvr>
                                      <p:by>
                                        <p:hsl h="0" s="-12549" l="-25098"/>
                                      </p:by>
                                    </p:animClr>
                                    <p:animClr clrSpc="hsl" dir="cw">
                                      <p:cBhvr>
                                        <p:cTn id="92" dur="500" fill="hold"/>
                                        <p:tgtEl>
                                          <p:spTgt spid="12"/>
                                        </p:tgtEl>
                                        <p:attrNameLst>
                                          <p:attrName>stroke.color</p:attrName>
                                        </p:attrNameLst>
                                      </p:cBhvr>
                                      <p:by>
                                        <p:hsl h="0" s="-12549" l="-25098"/>
                                      </p:by>
                                    </p:animClr>
                                    <p:set>
                                      <p:cBhvr>
                                        <p:cTn id="93" dur="500" fill="hold"/>
                                        <p:tgtEl>
                                          <p:spTgt spid="12"/>
                                        </p:tgtEl>
                                        <p:attrNameLst>
                                          <p:attrName>fill.type</p:attrName>
                                        </p:attrNameLst>
                                      </p:cBhvr>
                                      <p:to>
                                        <p:strVal val="solid"/>
                                      </p:to>
                                    </p:set>
                                  </p:childTnLst>
                                </p:cTn>
                              </p:par>
                              <p:par>
                                <p:cTn id="94" presetID="24" presetClass="emph" presetSubtype="0" fill="hold" grpId="1" nodeType="withEffect">
                                  <p:stCondLst>
                                    <p:cond delay="0"/>
                                  </p:stCondLst>
                                  <p:childTnLst>
                                    <p:animClr clrSpc="hsl" dir="cw">
                                      <p:cBhvr override="childStyle">
                                        <p:cTn id="95" dur="500" fill="hold"/>
                                        <p:tgtEl>
                                          <p:spTgt spid="13"/>
                                        </p:tgtEl>
                                        <p:attrNameLst>
                                          <p:attrName>style.color</p:attrName>
                                        </p:attrNameLst>
                                      </p:cBhvr>
                                      <p:by>
                                        <p:hsl h="0" s="-12549" l="-25098"/>
                                      </p:by>
                                    </p:animClr>
                                    <p:animClr clrSpc="hsl" dir="cw">
                                      <p:cBhvr>
                                        <p:cTn id="96" dur="500" fill="hold"/>
                                        <p:tgtEl>
                                          <p:spTgt spid="13"/>
                                        </p:tgtEl>
                                        <p:attrNameLst>
                                          <p:attrName>fillcolor</p:attrName>
                                        </p:attrNameLst>
                                      </p:cBhvr>
                                      <p:by>
                                        <p:hsl h="0" s="-12549" l="-25098"/>
                                      </p:by>
                                    </p:animClr>
                                    <p:animClr clrSpc="hsl" dir="cw">
                                      <p:cBhvr>
                                        <p:cTn id="97" dur="500" fill="hold"/>
                                        <p:tgtEl>
                                          <p:spTgt spid="13"/>
                                        </p:tgtEl>
                                        <p:attrNameLst>
                                          <p:attrName>stroke.color</p:attrName>
                                        </p:attrNameLst>
                                      </p:cBhvr>
                                      <p:by>
                                        <p:hsl h="0" s="-12549" l="-25098"/>
                                      </p:by>
                                    </p:animClr>
                                    <p:set>
                                      <p:cBhvr>
                                        <p:cTn id="98"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animBg="1"/>
      <p:bldP spid="2" grpId="2"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DE" dirty="0" err="1" smtClean="0"/>
              <a:t>Results</a:t>
            </a:r>
            <a:r>
              <a:rPr lang="de-DE" dirty="0" smtClean="0"/>
              <a:t>: Overall </a:t>
            </a:r>
            <a:r>
              <a:rPr lang="de-DE" dirty="0" err="1" smtClean="0"/>
              <a:t>Recent</a:t>
            </a:r>
            <a:endParaRPr lang="de-AT"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7823" y="1556792"/>
            <a:ext cx="8280920" cy="4824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Abgerundetes Rechteck 3"/>
          <p:cNvSpPr/>
          <p:nvPr/>
        </p:nvSpPr>
        <p:spPr>
          <a:xfrm>
            <a:off x="107504" y="1700808"/>
            <a:ext cx="8568952" cy="9361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Abgerundetes Rechteck 7"/>
          <p:cNvSpPr/>
          <p:nvPr/>
        </p:nvSpPr>
        <p:spPr>
          <a:xfrm>
            <a:off x="107504" y="2636912"/>
            <a:ext cx="8568952" cy="2592288"/>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Abgerundetes Rechteck 8"/>
          <p:cNvSpPr/>
          <p:nvPr/>
        </p:nvSpPr>
        <p:spPr>
          <a:xfrm flipV="1">
            <a:off x="259904" y="5229200"/>
            <a:ext cx="8568952" cy="9361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4"/>
                                        </p:tgtEl>
                                        <p:attrNameLst>
                                          <p:attrName>ppt_x</p:attrName>
                                        </p:attrNameLst>
                                      </p:cBhvr>
                                      <p:tavLst>
                                        <p:tav tm="0">
                                          <p:val>
                                            <p:strVal val="ppt_x"/>
                                          </p:val>
                                        </p:tav>
                                        <p:tav tm="100000">
                                          <p:val>
                                            <p:strVal val="ppt_x"/>
                                          </p:val>
                                        </p:tav>
                                      </p:tavLst>
                                    </p:anim>
                                    <p:anim calcmode="lin" valueType="num">
                                      <p:cBhvr additive="base">
                                        <p:cTn id="14" dur="500"/>
                                        <p:tgtEl>
                                          <p:spTgt spid="4"/>
                                        </p:tgtEl>
                                        <p:attrNameLst>
                                          <p:attrName>ppt_y</p:attrName>
                                        </p:attrNameLst>
                                      </p:cBhvr>
                                      <p:tavLst>
                                        <p:tav tm="0">
                                          <p:val>
                                            <p:strVal val="ppt_y"/>
                                          </p:val>
                                        </p:tav>
                                        <p:tav tm="100000">
                                          <p:val>
                                            <p:strVal val="1+ppt_h/2"/>
                                          </p:val>
                                        </p:tav>
                                      </p:tavLst>
                                    </p:anim>
                                    <p:set>
                                      <p:cBhvr>
                                        <p:cTn id="15" dur="1" fill="hold">
                                          <p:stCondLst>
                                            <p:cond delay="4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8"/>
                                        </p:tgtEl>
                                        <p:attrNameLst>
                                          <p:attrName>ppt_x</p:attrName>
                                        </p:attrNameLst>
                                      </p:cBhvr>
                                      <p:tavLst>
                                        <p:tav tm="0">
                                          <p:val>
                                            <p:strVal val="ppt_x"/>
                                          </p:val>
                                        </p:tav>
                                        <p:tav tm="100000">
                                          <p:val>
                                            <p:strVal val="ppt_x"/>
                                          </p:val>
                                        </p:tav>
                                      </p:tavLst>
                                    </p:anim>
                                    <p:anim calcmode="lin" valueType="num">
                                      <p:cBhvr additive="base">
                                        <p:cTn id="27" dur="500"/>
                                        <p:tgtEl>
                                          <p:spTgt spid="8"/>
                                        </p:tgtEl>
                                        <p:attrNameLst>
                                          <p:attrName>ppt_y</p:attrName>
                                        </p:attrNameLst>
                                      </p:cBhvr>
                                      <p:tavLst>
                                        <p:tav tm="0">
                                          <p:val>
                                            <p:strVal val="ppt_y"/>
                                          </p:val>
                                        </p:tav>
                                        <p:tav tm="100000">
                                          <p:val>
                                            <p:strVal val="1+ppt_h/2"/>
                                          </p:val>
                                        </p:tav>
                                      </p:tavLst>
                                    </p:anim>
                                    <p:set>
                                      <p:cBhvr>
                                        <p:cTn id="28" dur="1" fill="hold">
                                          <p:stCondLst>
                                            <p:cond delay="499"/>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1" nodeType="clickEffect">
                                  <p:stCondLst>
                                    <p:cond delay="0"/>
                                  </p:stCondLst>
                                  <p:childTnLst>
                                    <p:anim calcmode="lin" valueType="num">
                                      <p:cBhvr additive="base">
                                        <p:cTn id="39" dur="500"/>
                                        <p:tgtEl>
                                          <p:spTgt spid="9"/>
                                        </p:tgtEl>
                                        <p:attrNameLst>
                                          <p:attrName>ppt_x</p:attrName>
                                        </p:attrNameLst>
                                      </p:cBhvr>
                                      <p:tavLst>
                                        <p:tav tm="0">
                                          <p:val>
                                            <p:strVal val="ppt_x"/>
                                          </p:val>
                                        </p:tav>
                                        <p:tav tm="100000">
                                          <p:val>
                                            <p:strVal val="ppt_x"/>
                                          </p:val>
                                        </p:tav>
                                      </p:tavLst>
                                    </p:anim>
                                    <p:anim calcmode="lin" valueType="num">
                                      <p:cBhvr additive="base">
                                        <p:cTn id="40" dur="500"/>
                                        <p:tgtEl>
                                          <p:spTgt spid="9"/>
                                        </p:tgtEl>
                                        <p:attrNameLst>
                                          <p:attrName>ppt_y</p:attrName>
                                        </p:attrNameLst>
                                      </p:cBhvr>
                                      <p:tavLst>
                                        <p:tav tm="0">
                                          <p:val>
                                            <p:strVal val="ppt_y"/>
                                          </p:val>
                                        </p:tav>
                                        <p:tav tm="100000">
                                          <p:val>
                                            <p:strVal val="1+ppt_h/2"/>
                                          </p:val>
                                        </p:tav>
                                      </p:tavLst>
                                    </p:anim>
                                    <p:set>
                                      <p:cBhvr>
                                        <p:cTn id="41"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8" grpId="0" animBg="1"/>
      <p:bldP spid="8" grpId="1" animBg="1"/>
      <p:bldP spid="9" grpId="0" animBg="1"/>
      <p:bldP spid="9"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251520" y="324000"/>
            <a:ext cx="7272808" cy="720080"/>
          </a:xfrm>
        </p:spPr>
        <p:txBody>
          <a:bodyPr/>
          <a:lstStyle/>
          <a:p>
            <a:r>
              <a:rPr lang="de-DE" dirty="0" err="1"/>
              <a:t>Results</a:t>
            </a:r>
            <a:r>
              <a:rPr lang="de-DE" dirty="0"/>
              <a:t>: </a:t>
            </a:r>
            <a:r>
              <a:rPr lang="de-DE" dirty="0" smtClean="0"/>
              <a:t>Education </a:t>
            </a:r>
            <a:r>
              <a:rPr lang="de-DE" dirty="0" err="1" smtClean="0"/>
              <a:t>groups</a:t>
            </a:r>
            <a:r>
              <a:rPr lang="de-DE" dirty="0" smtClean="0"/>
              <a:t> </a:t>
            </a:r>
            <a:r>
              <a:rPr lang="de-DE" dirty="0" err="1" smtClean="0"/>
              <a:t>recent</a:t>
            </a:r>
            <a:r>
              <a:rPr lang="de-DE" dirty="0" smtClean="0"/>
              <a:t> </a:t>
            </a:r>
            <a:r>
              <a:rPr lang="de-DE" dirty="0" err="1" smtClean="0"/>
              <a:t>immigrants</a:t>
            </a:r>
            <a:endParaRPr lang="de-AT" dirty="0"/>
          </a:p>
        </p:txBody>
      </p:sp>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6" y="1484784"/>
            <a:ext cx="8352928" cy="4392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Abgerundetes Rechteck 4"/>
          <p:cNvSpPr/>
          <p:nvPr/>
        </p:nvSpPr>
        <p:spPr>
          <a:xfrm flipV="1">
            <a:off x="237063" y="4653136"/>
            <a:ext cx="8568952" cy="9361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xmlns="" val="247314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5"/>
                                        </p:tgtEl>
                                        <p:attrNameLst>
                                          <p:attrName>ppt_x</p:attrName>
                                        </p:attrNameLst>
                                      </p:cBhvr>
                                      <p:tavLst>
                                        <p:tav tm="0">
                                          <p:val>
                                            <p:strVal val="ppt_x"/>
                                          </p:val>
                                        </p:tav>
                                        <p:tav tm="100000">
                                          <p:val>
                                            <p:strVal val="ppt_x"/>
                                          </p:val>
                                        </p:tav>
                                      </p:tavLst>
                                    </p:anim>
                                    <p:anim calcmode="lin" valueType="num">
                                      <p:cBhvr additive="base">
                                        <p:cTn id="14" dur="500"/>
                                        <p:tgtEl>
                                          <p:spTgt spid="5"/>
                                        </p:tgtEl>
                                        <p:attrNameLst>
                                          <p:attrName>ppt_y</p:attrName>
                                        </p:attrNameLst>
                                      </p:cBhvr>
                                      <p:tavLst>
                                        <p:tav tm="0">
                                          <p:val>
                                            <p:strVal val="ppt_y"/>
                                          </p:val>
                                        </p:tav>
                                        <p:tav tm="100000">
                                          <p:val>
                                            <p:strVal val="1+ppt_h/2"/>
                                          </p:val>
                                        </p:tav>
                                      </p:tavLst>
                                    </p:anim>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DE" dirty="0" err="1" smtClean="0"/>
              <a:t>Results</a:t>
            </a:r>
            <a:r>
              <a:rPr lang="de-DE" dirty="0" smtClean="0"/>
              <a:t>: </a:t>
            </a:r>
            <a:r>
              <a:rPr lang="de-DE" dirty="0" err="1" smtClean="0"/>
              <a:t>Established</a:t>
            </a:r>
            <a:r>
              <a:rPr lang="de-DE" dirty="0" smtClean="0"/>
              <a:t> </a:t>
            </a:r>
            <a:r>
              <a:rPr lang="de-DE" dirty="0" err="1" smtClean="0"/>
              <a:t>Immigrants</a:t>
            </a:r>
            <a:endParaRPr lang="de-AT" dirty="0"/>
          </a:p>
        </p:txBody>
      </p:sp>
      <p:pic>
        <p:nvPicPr>
          <p:cNvPr id="1331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4975" y="1089025"/>
            <a:ext cx="8274050" cy="52923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Abgerundetes Rechteck 7"/>
          <p:cNvSpPr/>
          <p:nvPr/>
        </p:nvSpPr>
        <p:spPr>
          <a:xfrm flipV="1">
            <a:off x="287524" y="1412776"/>
            <a:ext cx="8568952" cy="64807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Abgerundetes Rechteck 8"/>
          <p:cNvSpPr/>
          <p:nvPr/>
        </p:nvSpPr>
        <p:spPr>
          <a:xfrm flipV="1">
            <a:off x="259986" y="5013176"/>
            <a:ext cx="8568952" cy="93610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xmlns="" val="230428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8"/>
                                        </p:tgtEl>
                                        <p:attrNameLst>
                                          <p:attrName>ppt_x</p:attrName>
                                        </p:attrNameLst>
                                      </p:cBhvr>
                                      <p:tavLst>
                                        <p:tav tm="0">
                                          <p:val>
                                            <p:strVal val="ppt_x"/>
                                          </p:val>
                                        </p:tav>
                                        <p:tav tm="100000">
                                          <p:val>
                                            <p:strVal val="ppt_x"/>
                                          </p:val>
                                        </p:tav>
                                      </p:tavLst>
                                    </p:anim>
                                    <p:anim calcmode="lin" valueType="num">
                                      <p:cBhvr additive="base">
                                        <p:cTn id="14" dur="500"/>
                                        <p:tgtEl>
                                          <p:spTgt spid="8"/>
                                        </p:tgtEl>
                                        <p:attrNameLst>
                                          <p:attrName>ppt_y</p:attrName>
                                        </p:attrNameLst>
                                      </p:cBhvr>
                                      <p:tavLst>
                                        <p:tav tm="0">
                                          <p:val>
                                            <p:strVal val="ppt_y"/>
                                          </p:val>
                                        </p:tav>
                                        <p:tav tm="100000">
                                          <p:val>
                                            <p:strVal val="1+ppt_h/2"/>
                                          </p:val>
                                        </p:tav>
                                      </p:tavLst>
                                    </p:anim>
                                    <p:set>
                                      <p:cBhvr>
                                        <p:cTn id="15" dur="1" fill="hold">
                                          <p:stCondLst>
                                            <p:cond delay="499"/>
                                          </p:stCondLst>
                                        </p:cTn>
                                        <p:tgtEl>
                                          <p:spTgt spid="8"/>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9"/>
                                        </p:tgtEl>
                                        <p:attrNameLst>
                                          <p:attrName>ppt_x</p:attrName>
                                        </p:attrNameLst>
                                      </p:cBhvr>
                                      <p:tavLst>
                                        <p:tav tm="0">
                                          <p:val>
                                            <p:strVal val="ppt_x"/>
                                          </p:val>
                                        </p:tav>
                                        <p:tav tm="100000">
                                          <p:val>
                                            <p:strVal val="ppt_x"/>
                                          </p:val>
                                        </p:tav>
                                      </p:tavLst>
                                    </p:anim>
                                    <p:anim calcmode="lin" valueType="num">
                                      <p:cBhvr additive="base">
                                        <p:cTn id="27" dur="500"/>
                                        <p:tgtEl>
                                          <p:spTgt spid="9"/>
                                        </p:tgtEl>
                                        <p:attrNameLst>
                                          <p:attrName>ppt_y</p:attrName>
                                        </p:attrNameLst>
                                      </p:cBhvr>
                                      <p:tavLst>
                                        <p:tav tm="0">
                                          <p:val>
                                            <p:strVal val="ppt_y"/>
                                          </p:val>
                                        </p:tav>
                                        <p:tav tm="100000">
                                          <p:val>
                                            <p:strVal val="1+ppt_h/2"/>
                                          </p:val>
                                        </p:tav>
                                      </p:tavLst>
                                    </p:anim>
                                    <p:set>
                                      <p:cBhvr>
                                        <p:cTn id="28"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251520" y="324000"/>
            <a:ext cx="7272808" cy="720080"/>
          </a:xfrm>
        </p:spPr>
        <p:txBody>
          <a:bodyPr/>
          <a:lstStyle/>
          <a:p>
            <a:r>
              <a:rPr lang="de-AT" dirty="0" err="1" smtClean="0"/>
              <a:t>Diversity</a:t>
            </a:r>
            <a:r>
              <a:rPr lang="de-AT" dirty="0" smtClean="0"/>
              <a:t> </a:t>
            </a:r>
            <a:r>
              <a:rPr lang="de-AT" dirty="0" err="1" smtClean="0"/>
              <a:t>of</a:t>
            </a:r>
            <a:r>
              <a:rPr lang="de-AT" dirty="0" smtClean="0"/>
              <a:t> </a:t>
            </a:r>
            <a:r>
              <a:rPr lang="de-AT" dirty="0" err="1" smtClean="0"/>
              <a:t>foreign</a:t>
            </a:r>
            <a:r>
              <a:rPr lang="de-AT" dirty="0" smtClean="0"/>
              <a:t> </a:t>
            </a:r>
            <a:r>
              <a:rPr lang="de-AT" dirty="0" err="1" smtClean="0"/>
              <a:t>born</a:t>
            </a:r>
            <a:r>
              <a:rPr lang="de-AT" dirty="0" smtClean="0"/>
              <a:t> </a:t>
            </a:r>
            <a:br>
              <a:rPr lang="de-AT" dirty="0" smtClean="0"/>
            </a:br>
            <a:r>
              <a:rPr lang="de-AT" sz="1600" dirty="0" smtClean="0"/>
              <a:t>(</a:t>
            </a:r>
            <a:r>
              <a:rPr lang="de-AT" sz="1600" dirty="0" err="1" smtClean="0"/>
              <a:t>increase</a:t>
            </a:r>
            <a:r>
              <a:rPr lang="de-AT" sz="1600" dirty="0" smtClean="0"/>
              <a:t> 2004 -2011)</a:t>
            </a:r>
            <a:endParaRPr lang="de-AT" sz="1600"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1112268"/>
            <a:ext cx="7560840" cy="543617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30373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142984"/>
            <a:ext cx="8229600" cy="4876216"/>
          </a:xfrm>
        </p:spPr>
        <p:txBody>
          <a:bodyPr/>
          <a:lstStyle/>
          <a:p>
            <a:r>
              <a:rPr lang="en-GB" sz="1600" b="1" dirty="0"/>
              <a:t>Robust positive average impact of ethnic diversity on employment probabilities of both recent as well as established immigrants, </a:t>
            </a:r>
          </a:p>
          <a:p>
            <a:r>
              <a:rPr lang="en-GB" sz="1600" b="1" dirty="0"/>
              <a:t>After instrumenting, ethnic diversity has a positive impact on the employment probability of the least skilled recent and established immigrants</a:t>
            </a:r>
            <a:r>
              <a:rPr lang="en-GB" sz="1600" dirty="0"/>
              <a:t>. </a:t>
            </a:r>
          </a:p>
          <a:p>
            <a:pPr marL="400050" lvl="1" indent="0">
              <a:buNone/>
            </a:pPr>
            <a:r>
              <a:rPr lang="en-GB" sz="1600" dirty="0">
                <a:solidFill>
                  <a:srgbClr val="014493"/>
                </a:solidFill>
              </a:rPr>
              <a:t>=&gt; </a:t>
            </a:r>
            <a:r>
              <a:rPr lang="en-GB" sz="1600" b="1" i="1" dirty="0">
                <a:solidFill>
                  <a:srgbClr val="014493"/>
                </a:solidFill>
              </a:rPr>
              <a:t>positive effects of ethnic diversity on average productivity also found in earlier studies on natives are strong enough to compensate for any negative effects of increased heterogeneity on low educated immigrants.</a:t>
            </a:r>
            <a:r>
              <a:rPr lang="en-GB" sz="1600" dirty="0">
                <a:solidFill>
                  <a:srgbClr val="014493"/>
                </a:solidFill>
              </a:rPr>
              <a:t> </a:t>
            </a:r>
          </a:p>
          <a:p>
            <a:endParaRPr lang="de-AT" sz="1600" dirty="0"/>
          </a:p>
          <a:p>
            <a:r>
              <a:rPr lang="en-GB" sz="1600" b="1" dirty="0" smtClean="0"/>
              <a:t>Employment </a:t>
            </a:r>
            <a:r>
              <a:rPr lang="en-GB" sz="1600" b="1" dirty="0"/>
              <a:t>prospects of highly educated recent immigrants improve more than those of less educated recent immigrants as ethnic diversity increases</a:t>
            </a:r>
            <a:r>
              <a:rPr lang="en-GB" sz="1600" i="1" dirty="0"/>
              <a:t>. </a:t>
            </a:r>
            <a:endParaRPr lang="en-GB" sz="1600" i="1" dirty="0" smtClean="0"/>
          </a:p>
          <a:p>
            <a:pPr lvl="1">
              <a:buFont typeface="Symbol"/>
              <a:buChar char="Þ"/>
            </a:pPr>
            <a:r>
              <a:rPr lang="en-GB" sz="1600" b="1" i="1" dirty="0" smtClean="0">
                <a:solidFill>
                  <a:srgbClr val="014493"/>
                </a:solidFill>
              </a:rPr>
              <a:t>dominance </a:t>
            </a:r>
            <a:r>
              <a:rPr lang="en-GB" sz="1600" b="1" i="1" dirty="0">
                <a:solidFill>
                  <a:srgbClr val="014493"/>
                </a:solidFill>
              </a:rPr>
              <a:t>of </a:t>
            </a:r>
            <a:r>
              <a:rPr lang="en-GB" sz="1600" b="1" i="1" dirty="0" smtClean="0">
                <a:solidFill>
                  <a:srgbClr val="014493"/>
                </a:solidFill>
              </a:rPr>
              <a:t>immigrants heterogeneity effect over signal noise effect</a:t>
            </a:r>
            <a:r>
              <a:rPr lang="en-GB" sz="1600" dirty="0" smtClean="0">
                <a:solidFill>
                  <a:srgbClr val="014493"/>
                </a:solidFill>
              </a:rPr>
              <a:t>. </a:t>
            </a:r>
          </a:p>
          <a:p>
            <a:pPr>
              <a:buFont typeface="Symbol"/>
              <a:buChar char="Þ"/>
            </a:pPr>
            <a:endParaRPr lang="en-GB" sz="1600" dirty="0" smtClean="0"/>
          </a:p>
          <a:p>
            <a:r>
              <a:rPr lang="en-GB" sz="1600" b="1" dirty="0" smtClean="0"/>
              <a:t>No </a:t>
            </a:r>
            <a:r>
              <a:rPr lang="en-GB" sz="1600" b="1" dirty="0"/>
              <a:t>evidence of such a differential impact of ethnic diversity on employment </a:t>
            </a:r>
            <a:r>
              <a:rPr lang="en-GB" sz="1600" b="1" dirty="0" smtClean="0"/>
              <a:t>probabilities</a:t>
            </a:r>
            <a:r>
              <a:rPr lang="en-GB" sz="1600" b="1" dirty="0"/>
              <a:t> </a:t>
            </a:r>
            <a:r>
              <a:rPr lang="en-GB" sz="1600" b="1" dirty="0" smtClean="0"/>
              <a:t>for established migrants</a:t>
            </a:r>
          </a:p>
          <a:p>
            <a:pPr marL="400050" lvl="1" indent="0">
              <a:buNone/>
            </a:pPr>
            <a:r>
              <a:rPr lang="en-GB" sz="1600" i="1" dirty="0" smtClean="0">
                <a:solidFill>
                  <a:srgbClr val="014493"/>
                </a:solidFill>
              </a:rPr>
              <a:t>=&gt; </a:t>
            </a:r>
            <a:r>
              <a:rPr lang="en-GB" sz="1600" b="1" i="1" dirty="0" smtClean="0">
                <a:solidFill>
                  <a:srgbClr val="014493"/>
                </a:solidFill>
              </a:rPr>
              <a:t>information </a:t>
            </a:r>
            <a:r>
              <a:rPr lang="en-GB" sz="1600" b="1" i="1" dirty="0">
                <a:solidFill>
                  <a:srgbClr val="014493"/>
                </a:solidFill>
              </a:rPr>
              <a:t>problems with respect to the productivity of immigrant workers due to increased diversity are less </a:t>
            </a:r>
            <a:r>
              <a:rPr lang="en-GB" sz="1600" b="1" i="1" dirty="0" smtClean="0">
                <a:solidFill>
                  <a:srgbClr val="014493"/>
                </a:solidFill>
              </a:rPr>
              <a:t>severe</a:t>
            </a:r>
            <a:r>
              <a:rPr lang="en-GB" sz="1600" dirty="0" smtClean="0">
                <a:solidFill>
                  <a:srgbClr val="014493"/>
                </a:solidFill>
              </a:rPr>
              <a:t>.</a:t>
            </a:r>
            <a:endParaRPr lang="de-AT" sz="1600" dirty="0">
              <a:solidFill>
                <a:srgbClr val="014493"/>
              </a:solidFill>
            </a:endParaRPr>
          </a:p>
          <a:p>
            <a:endParaRPr lang="en-GB" sz="1600" b="1" dirty="0" smtClean="0">
              <a:solidFill>
                <a:srgbClr val="014493"/>
              </a:solidFill>
            </a:endParaRPr>
          </a:p>
        </p:txBody>
      </p:sp>
      <p:sp>
        <p:nvSpPr>
          <p:cNvPr id="3" name="Titel 2"/>
          <p:cNvSpPr>
            <a:spLocks noGrp="1"/>
          </p:cNvSpPr>
          <p:nvPr>
            <p:ph type="ctrTitle"/>
          </p:nvPr>
        </p:nvSpPr>
        <p:spPr/>
        <p:txBody>
          <a:bodyPr/>
          <a:lstStyle/>
          <a:p>
            <a:r>
              <a:rPr lang="de-DE" dirty="0" smtClean="0"/>
              <a:t>Summary</a:t>
            </a:r>
            <a:endParaRPr lang="de-A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sz="1600" b="1" dirty="0"/>
              <a:t>Differences in effects on different skill groups remain statistically insignificant for the unemployment risks of both established and recent immigrants </a:t>
            </a:r>
            <a:endParaRPr lang="en-GB" sz="1600" b="1" dirty="0" smtClean="0"/>
          </a:p>
          <a:p>
            <a:r>
              <a:rPr lang="en-GB" sz="1600" b="1" dirty="0" smtClean="0"/>
              <a:t>For </a:t>
            </a:r>
            <a:r>
              <a:rPr lang="en-GB" sz="1600" b="1" dirty="0"/>
              <a:t>established immigrants ethnic diversity is an altogether insignificant determinant of their unemployment risk. </a:t>
            </a:r>
            <a:endParaRPr lang="en-GB" sz="1600" b="1" dirty="0" smtClean="0"/>
          </a:p>
          <a:p>
            <a:pPr marL="400050" lvl="1" indent="0">
              <a:buNone/>
            </a:pPr>
            <a:r>
              <a:rPr lang="de-AT" sz="1600" b="1" i="1" dirty="0" smtClean="0">
                <a:solidFill>
                  <a:schemeClr val="tx2"/>
                </a:solidFill>
              </a:rPr>
              <a:t>=&gt; </a:t>
            </a:r>
            <a:r>
              <a:rPr lang="en-GB" sz="1600" b="1" i="1" dirty="0" smtClean="0">
                <a:solidFill>
                  <a:schemeClr val="tx2"/>
                </a:solidFill>
              </a:rPr>
              <a:t>Suggests</a:t>
            </a:r>
            <a:r>
              <a:rPr lang="de-AT" sz="1600" b="1" i="1" dirty="0" smtClean="0">
                <a:solidFill>
                  <a:schemeClr val="tx2"/>
                </a:solidFill>
              </a:rPr>
              <a:t> </a:t>
            </a:r>
            <a:r>
              <a:rPr lang="en-GB" sz="1600" b="1" i="1" dirty="0" smtClean="0">
                <a:solidFill>
                  <a:schemeClr val="tx2"/>
                </a:solidFill>
              </a:rPr>
              <a:t>some labour supply side reaction of immigrants in more diverse regions that may be focus of future research.</a:t>
            </a:r>
          </a:p>
          <a:p>
            <a:endParaRPr lang="en-GB" sz="1600" dirty="0" smtClean="0"/>
          </a:p>
          <a:p>
            <a:r>
              <a:rPr lang="en-GB" sz="1600" b="1" dirty="0" smtClean="0"/>
              <a:t>Results </a:t>
            </a:r>
            <a:r>
              <a:rPr lang="en-GB" sz="1600" b="1" dirty="0"/>
              <a:t>are robust across a number of specifications and to measuring diversity by both the fractionalisation index and the Theil index, </a:t>
            </a:r>
          </a:p>
          <a:p>
            <a:pPr marL="400050" lvl="1" indent="0">
              <a:buNone/>
            </a:pPr>
            <a:r>
              <a:rPr lang="en-GB" sz="1600" i="1" dirty="0" smtClean="0"/>
              <a:t>. </a:t>
            </a:r>
            <a:endParaRPr lang="de-AT" dirty="0"/>
          </a:p>
        </p:txBody>
      </p:sp>
      <p:sp>
        <p:nvSpPr>
          <p:cNvPr id="3" name="Titel 2"/>
          <p:cNvSpPr>
            <a:spLocks noGrp="1"/>
          </p:cNvSpPr>
          <p:nvPr>
            <p:ph type="ctrTitle"/>
          </p:nvPr>
        </p:nvSpPr>
        <p:spPr/>
        <p:txBody>
          <a:bodyPr/>
          <a:lstStyle/>
          <a:p>
            <a:r>
              <a:rPr lang="en-GB" dirty="0" smtClean="0"/>
              <a:t>Conclusions</a:t>
            </a:r>
            <a:endParaRPr lang="en-GB" dirty="0"/>
          </a:p>
        </p:txBody>
      </p:sp>
    </p:spTree>
    <p:extLst>
      <p:ext uri="{BB962C8B-B14F-4D97-AF65-F5344CB8AC3E}">
        <p14:creationId xmlns:p14="http://schemas.microsoft.com/office/powerpoint/2010/main" xmlns="" val="35191395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algn="ctr">
              <a:buNone/>
            </a:pPr>
            <a:r>
              <a:rPr lang="de-DE" dirty="0" smtClean="0"/>
              <a:t> </a:t>
            </a:r>
            <a:r>
              <a:rPr lang="de-DE" dirty="0" err="1" smtClean="0"/>
              <a:t>Thank</a:t>
            </a:r>
            <a:r>
              <a:rPr lang="de-DE" dirty="0" smtClean="0"/>
              <a:t> </a:t>
            </a:r>
            <a:r>
              <a:rPr lang="de-DE" dirty="0" err="1" smtClean="0"/>
              <a:t>you</a:t>
            </a:r>
            <a:r>
              <a:rPr lang="de-DE" dirty="0" smtClean="0"/>
              <a:t> </a:t>
            </a:r>
            <a:r>
              <a:rPr lang="de-DE" dirty="0" err="1" smtClean="0"/>
              <a:t>for</a:t>
            </a:r>
            <a:r>
              <a:rPr lang="de-DE" dirty="0" smtClean="0"/>
              <a:t> </a:t>
            </a:r>
            <a:r>
              <a:rPr lang="de-DE" dirty="0" err="1" smtClean="0"/>
              <a:t>your</a:t>
            </a:r>
            <a:r>
              <a:rPr lang="de-DE" dirty="0" smtClean="0"/>
              <a:t> </a:t>
            </a:r>
            <a:r>
              <a:rPr lang="de-DE" dirty="0" err="1" smtClean="0"/>
              <a:t>attention</a:t>
            </a:r>
            <a:endParaRPr lang="de-AT" dirty="0"/>
          </a:p>
        </p:txBody>
      </p:sp>
      <p:sp>
        <p:nvSpPr>
          <p:cNvPr id="3" name="Titel 2"/>
          <p:cNvSpPr>
            <a:spLocks noGrp="1"/>
          </p:cNvSpPr>
          <p:nvPr>
            <p:ph type="ctrTitle"/>
          </p:nvPr>
        </p:nvSpPr>
        <p:spPr/>
        <p:txBody>
          <a:bodyPr/>
          <a:lstStyle/>
          <a:p>
            <a:endParaRPr lang="de-A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AT" dirty="0" err="1" smtClean="0"/>
              <a:t>Employment</a:t>
            </a:r>
            <a:r>
              <a:rPr lang="de-AT" dirty="0" smtClean="0"/>
              <a:t> rate differential native – </a:t>
            </a:r>
            <a:r>
              <a:rPr lang="de-AT" dirty="0" err="1" smtClean="0"/>
              <a:t>foreign</a:t>
            </a:r>
            <a:r>
              <a:rPr lang="de-AT" dirty="0" smtClean="0"/>
              <a:t> </a:t>
            </a:r>
            <a:r>
              <a:rPr lang="de-AT" dirty="0" err="1" smtClean="0"/>
              <a:t>born</a:t>
            </a:r>
            <a:endParaRPr lang="de-AT"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8" y="1133187"/>
            <a:ext cx="7416824" cy="514062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196352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51520" y="1196752"/>
            <a:ext cx="8784976" cy="5328592"/>
          </a:xfrm>
        </p:spPr>
        <p:txBody>
          <a:bodyPr/>
          <a:lstStyle/>
          <a:p>
            <a:pPr marL="0" indent="0">
              <a:buNone/>
            </a:pPr>
            <a:r>
              <a:rPr lang="en-GB" sz="1600" b="1" dirty="0" smtClean="0"/>
              <a:t>Theory:</a:t>
            </a:r>
          </a:p>
          <a:p>
            <a:r>
              <a:rPr lang="en-GB" sz="1600" dirty="0" smtClean="0"/>
              <a:t>benefits </a:t>
            </a:r>
            <a:r>
              <a:rPr lang="en-GB" sz="1600" dirty="0"/>
              <a:t>in production may arise if workers from different cultures present different complementary skills and </a:t>
            </a:r>
            <a:r>
              <a:rPr lang="en-GB" sz="1600" dirty="0" smtClean="0"/>
              <a:t>abilities </a:t>
            </a:r>
            <a:r>
              <a:rPr lang="en-GB" sz="1600" dirty="0"/>
              <a:t>=&gt; </a:t>
            </a:r>
            <a:r>
              <a:rPr lang="en-GB" sz="1600" dirty="0" smtClean="0"/>
              <a:t>increase of productivity.</a:t>
            </a:r>
            <a:endParaRPr lang="en-GB" sz="1600" dirty="0"/>
          </a:p>
          <a:p>
            <a:r>
              <a:rPr lang="en-GB" sz="1600" dirty="0"/>
              <a:t>costs may </a:t>
            </a:r>
            <a:r>
              <a:rPr lang="en-GB" sz="1600" dirty="0" smtClean="0"/>
              <a:t>be increased </a:t>
            </a:r>
            <a:r>
              <a:rPr lang="en-GB" sz="1600" dirty="0"/>
              <a:t>co-ordination costs among different </a:t>
            </a:r>
            <a:r>
              <a:rPr lang="en-GB" sz="1600" dirty="0" smtClean="0"/>
              <a:t>groups and loss </a:t>
            </a:r>
            <a:r>
              <a:rPr lang="en-GB" sz="1600" dirty="0"/>
              <a:t>of trust potentially resulting from increased ethnic diversity =&gt; loss of productivity. </a:t>
            </a:r>
          </a:p>
          <a:p>
            <a:pPr marL="0" indent="0">
              <a:buNone/>
            </a:pPr>
            <a:r>
              <a:rPr lang="en-GB" sz="1600" b="1" dirty="0" err="1" smtClean="0"/>
              <a:t>Empiricis</a:t>
            </a:r>
            <a:endParaRPr lang="en-GB" sz="1600" b="1" dirty="0" smtClean="0"/>
          </a:p>
          <a:p>
            <a:r>
              <a:rPr lang="en-GB" sz="1600" dirty="0" smtClean="0"/>
              <a:t>Productivity - </a:t>
            </a:r>
            <a:r>
              <a:rPr lang="en-GB" sz="1600" dirty="0" err="1" smtClean="0"/>
              <a:t>Ottaviano</a:t>
            </a:r>
            <a:r>
              <a:rPr lang="en-GB" sz="1600" dirty="0" smtClean="0"/>
              <a:t> </a:t>
            </a:r>
            <a:r>
              <a:rPr lang="en-GB" sz="1600" dirty="0"/>
              <a:t>and </a:t>
            </a:r>
            <a:r>
              <a:rPr lang="en-GB" sz="1600" dirty="0" err="1"/>
              <a:t>Peri</a:t>
            </a:r>
            <a:r>
              <a:rPr lang="en-GB" sz="1600" dirty="0"/>
              <a:t> 2005, 2006, </a:t>
            </a:r>
            <a:r>
              <a:rPr lang="en-GB" sz="1600" dirty="0" err="1"/>
              <a:t>Ratna</a:t>
            </a:r>
            <a:r>
              <a:rPr lang="en-GB" sz="1600" dirty="0"/>
              <a:t> et al. 2009, </a:t>
            </a:r>
            <a:r>
              <a:rPr lang="en-GB" sz="1600" dirty="0" err="1"/>
              <a:t>Sparber</a:t>
            </a:r>
            <a:r>
              <a:rPr lang="en-GB" sz="1600" dirty="0"/>
              <a:t> 2010, </a:t>
            </a:r>
            <a:r>
              <a:rPr lang="en-GB" sz="1600" dirty="0" err="1"/>
              <a:t>Dohse</a:t>
            </a:r>
            <a:r>
              <a:rPr lang="en-GB" sz="1600" dirty="0"/>
              <a:t> and Gold </a:t>
            </a:r>
            <a:r>
              <a:rPr lang="en-GB" sz="1600" dirty="0" smtClean="0"/>
              <a:t>2014</a:t>
            </a:r>
          </a:p>
          <a:p>
            <a:r>
              <a:rPr lang="en-GB" sz="1600" dirty="0" smtClean="0"/>
              <a:t>Growth - Easterly </a:t>
            </a:r>
            <a:r>
              <a:rPr lang="en-GB" sz="1600" dirty="0"/>
              <a:t>and Levine </a:t>
            </a:r>
            <a:r>
              <a:rPr lang="en-GB" sz="1600" dirty="0" smtClean="0"/>
              <a:t>1997 </a:t>
            </a:r>
          </a:p>
          <a:p>
            <a:r>
              <a:rPr lang="en-GB" sz="1600" dirty="0" smtClean="0"/>
              <a:t>Employment </a:t>
            </a:r>
            <a:r>
              <a:rPr lang="en-GB" sz="1600" dirty="0"/>
              <a:t>and wages of natives </a:t>
            </a:r>
            <a:r>
              <a:rPr lang="en-GB" sz="1600" dirty="0" smtClean="0"/>
              <a:t>- </a:t>
            </a:r>
            <a:r>
              <a:rPr lang="en-GB" sz="1600" dirty="0" err="1" smtClean="0"/>
              <a:t>Suedekum</a:t>
            </a:r>
            <a:r>
              <a:rPr lang="en-GB" sz="1600" dirty="0" smtClean="0"/>
              <a:t> </a:t>
            </a:r>
            <a:r>
              <a:rPr lang="en-GB" sz="1600" dirty="0"/>
              <a:t>et al. 2014, Bellini et al. 2008, Nathan </a:t>
            </a:r>
            <a:r>
              <a:rPr lang="en-GB" sz="1600" dirty="0" smtClean="0"/>
              <a:t>2011, </a:t>
            </a:r>
            <a:r>
              <a:rPr lang="en-GB" sz="1600" dirty="0" err="1"/>
              <a:t>Ottaviano</a:t>
            </a:r>
            <a:r>
              <a:rPr lang="en-GB" sz="1600" dirty="0"/>
              <a:t> and </a:t>
            </a:r>
            <a:r>
              <a:rPr lang="en-GB" sz="1600" dirty="0" err="1"/>
              <a:t>Peri</a:t>
            </a:r>
            <a:r>
              <a:rPr lang="en-GB" sz="1600" dirty="0"/>
              <a:t> 2005, 2006</a:t>
            </a:r>
            <a:r>
              <a:rPr lang="en-GB" sz="1600" dirty="0" smtClean="0"/>
              <a:t> </a:t>
            </a:r>
          </a:p>
          <a:p>
            <a:r>
              <a:rPr lang="en-GB" sz="1600" dirty="0" smtClean="0"/>
              <a:t>Innovation, entrepreneurship, </a:t>
            </a:r>
            <a:r>
              <a:rPr lang="en-GB" sz="1600" dirty="0"/>
              <a:t>workplace </a:t>
            </a:r>
            <a:r>
              <a:rPr lang="en-GB" sz="1600" dirty="0" smtClean="0"/>
              <a:t>satisfaction - Niebuhr 2010, </a:t>
            </a:r>
            <a:r>
              <a:rPr lang="en-GB" sz="1600" dirty="0" err="1"/>
              <a:t>Audretsch</a:t>
            </a:r>
            <a:r>
              <a:rPr lang="en-GB" sz="1600" dirty="0"/>
              <a:t> et al. </a:t>
            </a:r>
            <a:r>
              <a:rPr lang="en-GB" sz="1600" dirty="0" smtClean="0"/>
              <a:t>2010, </a:t>
            </a:r>
            <a:r>
              <a:rPr lang="en-GB" sz="1600" dirty="0" err="1" smtClean="0"/>
              <a:t>Longhi</a:t>
            </a:r>
            <a:r>
              <a:rPr lang="en-GB" sz="1600" dirty="0" smtClean="0"/>
              <a:t> 2011</a:t>
            </a:r>
            <a:endParaRPr lang="en-GB" sz="1600" dirty="0"/>
          </a:p>
          <a:p>
            <a:pPr>
              <a:buFont typeface="Symbol"/>
              <a:buChar char="Þ"/>
            </a:pPr>
            <a:r>
              <a:rPr lang="en-GB" sz="1600" b="1" dirty="0" smtClean="0"/>
              <a:t>Recent </a:t>
            </a:r>
            <a:r>
              <a:rPr lang="en-GB" sz="1600" b="1" dirty="0"/>
              <a:t>results </a:t>
            </a:r>
            <a:r>
              <a:rPr lang="en-GB" sz="1600" b="1" dirty="0" smtClean="0"/>
              <a:t>on regional </a:t>
            </a:r>
            <a:r>
              <a:rPr lang="en-GB" sz="1600" b="1" dirty="0"/>
              <a:t>level indicate a positive impact of diversity on regional development </a:t>
            </a:r>
            <a:r>
              <a:rPr lang="en-GB" sz="1600" b="1" dirty="0" smtClean="0"/>
              <a:t>due </a:t>
            </a:r>
            <a:r>
              <a:rPr lang="en-GB" sz="1600" b="1" dirty="0"/>
              <a:t>to </a:t>
            </a:r>
            <a:r>
              <a:rPr lang="en-GB" sz="1600" b="1" dirty="0" smtClean="0"/>
              <a:t>increase </a:t>
            </a:r>
            <a:r>
              <a:rPr lang="en-GB" sz="1600" b="1" dirty="0"/>
              <a:t>in labour </a:t>
            </a:r>
            <a:r>
              <a:rPr lang="en-GB" sz="1600" b="1" dirty="0" smtClean="0"/>
              <a:t>productivity. Literature pertaining </a:t>
            </a:r>
            <a:r>
              <a:rPr lang="en-GB" sz="1600" b="1" dirty="0"/>
              <a:t>to the national </a:t>
            </a:r>
            <a:r>
              <a:rPr lang="en-GB" sz="1600" b="1" dirty="0" smtClean="0"/>
              <a:t>level often finds </a:t>
            </a:r>
            <a:r>
              <a:rPr lang="en-GB" sz="1600" b="1" dirty="0"/>
              <a:t>a negative impact of ethnic diversity on productivity. </a:t>
            </a:r>
            <a:endParaRPr lang="en-GB" sz="1600" b="1" dirty="0" smtClean="0"/>
          </a:p>
          <a:p>
            <a:pPr>
              <a:buFont typeface="Symbol"/>
              <a:buChar char="Þ"/>
            </a:pPr>
            <a:r>
              <a:rPr lang="en-GB" sz="1600" b="1" dirty="0" smtClean="0"/>
              <a:t>Our contribution – impact on labour market integration of foreign born. </a:t>
            </a:r>
            <a:endParaRPr lang="de-AT" sz="1600" b="1" dirty="0"/>
          </a:p>
          <a:p>
            <a:pPr>
              <a:buFont typeface="Symbol"/>
              <a:buChar char="Þ"/>
            </a:pPr>
            <a:endParaRPr lang="de-AT" sz="1600" b="1" dirty="0"/>
          </a:p>
        </p:txBody>
      </p:sp>
      <p:sp>
        <p:nvSpPr>
          <p:cNvPr id="3" name="Titel 2"/>
          <p:cNvSpPr>
            <a:spLocks noGrp="1"/>
          </p:cNvSpPr>
          <p:nvPr>
            <p:ph type="ctrTitle"/>
          </p:nvPr>
        </p:nvSpPr>
        <p:spPr/>
        <p:txBody>
          <a:bodyPr/>
          <a:lstStyle/>
          <a:p>
            <a:r>
              <a:rPr lang="de-AT" sz="1800" b="1" dirty="0" smtClean="0"/>
              <a:t/>
            </a:r>
            <a:br>
              <a:rPr lang="de-AT" sz="1800" b="1" dirty="0" smtClean="0"/>
            </a:br>
            <a:r>
              <a:rPr lang="de-AT" sz="1800" b="1" dirty="0" err="1" smtClean="0"/>
              <a:t>Literature</a:t>
            </a:r>
            <a:r>
              <a:rPr lang="de-AT" sz="1800" b="1" dirty="0" smtClean="0"/>
              <a:t> </a:t>
            </a:r>
            <a:r>
              <a:rPr lang="de-AT" sz="1800" b="1" dirty="0"/>
              <a:t>on </a:t>
            </a:r>
            <a:r>
              <a:rPr lang="de-AT" sz="1800" b="1" dirty="0" err="1"/>
              <a:t>economic</a:t>
            </a:r>
            <a:r>
              <a:rPr lang="de-AT" sz="1800" b="1" dirty="0"/>
              <a:t> </a:t>
            </a:r>
            <a:r>
              <a:rPr lang="de-AT" sz="1800" b="1" dirty="0" err="1"/>
              <a:t>effects</a:t>
            </a:r>
            <a:r>
              <a:rPr lang="de-AT" sz="1800" b="1" dirty="0"/>
              <a:t> of </a:t>
            </a:r>
            <a:r>
              <a:rPr lang="de-AT" sz="1800" b="1" dirty="0" err="1"/>
              <a:t>ethnic</a:t>
            </a:r>
            <a:r>
              <a:rPr lang="de-AT" sz="1800" b="1" dirty="0"/>
              <a:t> </a:t>
            </a:r>
            <a:r>
              <a:rPr lang="de-AT" sz="1800" b="1" dirty="0" err="1" smtClean="0"/>
              <a:t>diversity</a:t>
            </a:r>
            <a:r>
              <a:rPr lang="de-AT" sz="1800" b="1" dirty="0" smtClean="0"/>
              <a:t> </a:t>
            </a:r>
            <a:endParaRPr lang="de-AT" sz="1800" dirty="0"/>
          </a:p>
        </p:txBody>
      </p:sp>
    </p:spTree>
    <p:extLst>
      <p:ext uri="{BB962C8B-B14F-4D97-AF65-F5344CB8AC3E}">
        <p14:creationId xmlns:p14="http://schemas.microsoft.com/office/powerpoint/2010/main" xmlns="" val="2758455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23528" y="1052736"/>
            <a:ext cx="8568952" cy="5472608"/>
          </a:xfrm>
        </p:spPr>
        <p:txBody>
          <a:bodyPr/>
          <a:lstStyle/>
          <a:p>
            <a:pPr marL="0" indent="0">
              <a:buNone/>
            </a:pPr>
            <a:r>
              <a:rPr lang="en-GB" sz="1600" b="1" dirty="0" smtClean="0"/>
              <a:t>Theory</a:t>
            </a:r>
          </a:p>
          <a:p>
            <a:r>
              <a:rPr lang="en-GB" sz="1600" dirty="0" smtClean="0"/>
              <a:t>Networks </a:t>
            </a:r>
            <a:r>
              <a:rPr lang="en-GB" sz="1600" dirty="0"/>
              <a:t>and ethnic segregation may foster contacts among </a:t>
            </a:r>
            <a:r>
              <a:rPr lang="en-GB" sz="1600" dirty="0" smtClean="0"/>
              <a:t>immigrants</a:t>
            </a:r>
            <a:r>
              <a:rPr lang="en-GB" sz="1600" dirty="0"/>
              <a:t> </a:t>
            </a:r>
            <a:r>
              <a:rPr lang="en-GB" sz="1600" dirty="0" smtClean="0"/>
              <a:t>=&gt; facilitates </a:t>
            </a:r>
            <a:r>
              <a:rPr lang="en-GB" sz="1600" dirty="0"/>
              <a:t>job matching and labour market </a:t>
            </a:r>
            <a:r>
              <a:rPr lang="en-GB" sz="1600" dirty="0" smtClean="0"/>
              <a:t>integration</a:t>
            </a:r>
          </a:p>
          <a:p>
            <a:r>
              <a:rPr lang="en-GB" sz="1600" dirty="0" smtClean="0"/>
              <a:t>May also reduce incentives to invest in host country specific human capital (language) =&gt; may reduce (long term) integration prospects</a:t>
            </a:r>
          </a:p>
          <a:p>
            <a:pPr marL="0" indent="0">
              <a:buNone/>
            </a:pPr>
            <a:r>
              <a:rPr lang="en-GB" sz="1600" b="1" dirty="0" smtClean="0"/>
              <a:t>Empirics</a:t>
            </a:r>
            <a:endParaRPr lang="en-GB" sz="1600" b="1" dirty="0"/>
          </a:p>
          <a:p>
            <a:r>
              <a:rPr lang="de-DE" sz="1600" b="1" dirty="0" smtClean="0"/>
              <a:t>Segregation :</a:t>
            </a:r>
            <a:r>
              <a:rPr lang="de-DE" sz="1600" dirty="0" smtClean="0"/>
              <a:t> </a:t>
            </a:r>
            <a:r>
              <a:rPr lang="en-GB" sz="1600" dirty="0"/>
              <a:t>empirical literature so far (mostly concerned with the US) has remained rather </a:t>
            </a:r>
            <a:r>
              <a:rPr lang="en-GB" sz="1600" dirty="0" smtClean="0"/>
              <a:t>inconclusive (Cutler </a:t>
            </a:r>
            <a:r>
              <a:rPr lang="en-GB" sz="1600" dirty="0"/>
              <a:t>et al. </a:t>
            </a:r>
            <a:r>
              <a:rPr lang="en-GB" sz="1600" dirty="0" smtClean="0"/>
              <a:t>2008</a:t>
            </a:r>
            <a:r>
              <a:rPr lang="en-GB" sz="1600" dirty="0"/>
              <a:t>) </a:t>
            </a:r>
            <a:endParaRPr lang="en-GB" sz="1600" dirty="0" smtClean="0"/>
          </a:p>
          <a:p>
            <a:pPr lvl="1"/>
            <a:r>
              <a:rPr lang="en-GB" sz="1400" dirty="0" smtClean="0"/>
              <a:t>Early studies =&gt; </a:t>
            </a:r>
            <a:r>
              <a:rPr lang="en-GB" sz="1400" dirty="0"/>
              <a:t>negative impact of segregation (e.g. Cutler and </a:t>
            </a:r>
            <a:r>
              <a:rPr lang="en-GB" sz="1400" dirty="0" err="1"/>
              <a:t>Glaeser</a:t>
            </a:r>
            <a:r>
              <a:rPr lang="en-GB" sz="1400" dirty="0"/>
              <a:t> 1997) </a:t>
            </a:r>
            <a:endParaRPr lang="en-GB" sz="1400" dirty="0" smtClean="0"/>
          </a:p>
          <a:p>
            <a:pPr lvl="1"/>
            <a:r>
              <a:rPr lang="en-GB" sz="1400" dirty="0" smtClean="0"/>
              <a:t>Later </a:t>
            </a:r>
            <a:r>
              <a:rPr lang="en-GB" sz="1400" dirty="0"/>
              <a:t>studies </a:t>
            </a:r>
            <a:r>
              <a:rPr lang="en-GB" sz="1400" dirty="0" smtClean="0"/>
              <a:t>=&gt; no </a:t>
            </a:r>
            <a:r>
              <a:rPr lang="en-GB" sz="1400" dirty="0"/>
              <a:t>relationship or a reversed relationship (e.g. Collins and Margo, 2000) </a:t>
            </a:r>
            <a:endParaRPr lang="en-GB" sz="1400" dirty="0" smtClean="0"/>
          </a:p>
          <a:p>
            <a:pPr lvl="1"/>
            <a:r>
              <a:rPr lang="en-GB" sz="1400" dirty="0" smtClean="0"/>
              <a:t>Quasi </a:t>
            </a:r>
            <a:r>
              <a:rPr lang="en-GB" sz="1400" dirty="0"/>
              <a:t>experimental evidence </a:t>
            </a:r>
            <a:r>
              <a:rPr lang="en-GB" sz="1400" dirty="0" smtClean="0"/>
              <a:t>=&gt; positive effects </a:t>
            </a:r>
            <a:r>
              <a:rPr lang="en-GB" sz="1400" dirty="0"/>
              <a:t>(</a:t>
            </a:r>
            <a:r>
              <a:rPr lang="en-GB" sz="1400" dirty="0" err="1"/>
              <a:t>Piil</a:t>
            </a:r>
            <a:r>
              <a:rPr lang="en-GB" sz="1400" dirty="0"/>
              <a:t> </a:t>
            </a:r>
            <a:r>
              <a:rPr lang="en-GB" sz="1400" dirty="0" err="1"/>
              <a:t>Damm</a:t>
            </a:r>
            <a:r>
              <a:rPr lang="en-GB" sz="1400" dirty="0"/>
              <a:t>, 2009, </a:t>
            </a:r>
            <a:r>
              <a:rPr lang="en-GB" sz="1400" dirty="0" err="1"/>
              <a:t>Edin</a:t>
            </a:r>
            <a:r>
              <a:rPr lang="en-GB" sz="1400" dirty="0"/>
              <a:t> et al 2003) </a:t>
            </a:r>
            <a:endParaRPr lang="de-AT" sz="1400" dirty="0"/>
          </a:p>
          <a:p>
            <a:r>
              <a:rPr lang="en-GB" sz="1600" b="1" dirty="0" smtClean="0"/>
              <a:t>Networks</a:t>
            </a:r>
            <a:r>
              <a:rPr lang="en-GB" sz="1600" dirty="0" smtClean="0"/>
              <a:t>: Quite few studies showing positive effects of share of own group in a region </a:t>
            </a:r>
            <a:r>
              <a:rPr lang="en-GB" sz="1600" dirty="0"/>
              <a:t>(</a:t>
            </a:r>
            <a:r>
              <a:rPr lang="de-DE" sz="1600" dirty="0"/>
              <a:t>e.g.</a:t>
            </a:r>
            <a:r>
              <a:rPr lang="en-GB" sz="1600" dirty="0"/>
              <a:t>Patel and Vella 2007, </a:t>
            </a:r>
            <a:r>
              <a:rPr lang="en-US" sz="1600" dirty="0"/>
              <a:t>Toussaint-</a:t>
            </a:r>
            <a:r>
              <a:rPr lang="en-US" sz="1600" dirty="0" err="1"/>
              <a:t>Comeau</a:t>
            </a:r>
            <a:r>
              <a:rPr lang="en-US" sz="1600" dirty="0"/>
              <a:t> 2008</a:t>
            </a:r>
            <a:r>
              <a:rPr lang="en-US" sz="1600" dirty="0" smtClean="0"/>
              <a:t>) or frequency of actual contacts </a:t>
            </a:r>
            <a:r>
              <a:rPr lang="en-GB" sz="1600" dirty="0" smtClean="0"/>
              <a:t>on labour market integration. </a:t>
            </a:r>
          </a:p>
          <a:p>
            <a:pPr lvl="1"/>
            <a:r>
              <a:rPr lang="en-GB" sz="1400" dirty="0" smtClean="0"/>
              <a:t>Some results suggesting that networks lead to integration into social benefits and lower language learning (</a:t>
            </a:r>
            <a:r>
              <a:rPr lang="en-GB" sz="1400" dirty="0"/>
              <a:t>Chiswick and Miller 2002, </a:t>
            </a:r>
            <a:r>
              <a:rPr lang="en-GB" sz="1400" dirty="0" err="1"/>
              <a:t>Pohjola</a:t>
            </a:r>
            <a:r>
              <a:rPr lang="en-GB" sz="1400" dirty="0"/>
              <a:t>, 1991, </a:t>
            </a:r>
            <a:r>
              <a:rPr lang="en-GB" sz="1400" dirty="0" smtClean="0"/>
              <a:t>Bertrand </a:t>
            </a:r>
            <a:r>
              <a:rPr lang="en-GB" sz="1400" dirty="0"/>
              <a:t>et al. </a:t>
            </a:r>
            <a:r>
              <a:rPr lang="en-GB" sz="1400" dirty="0" smtClean="0"/>
              <a:t>1998). </a:t>
            </a:r>
          </a:p>
          <a:p>
            <a:pPr lvl="1"/>
            <a:r>
              <a:rPr lang="en-GB" sz="1400" dirty="0" smtClean="0"/>
              <a:t>Also many extensions: contacts to natives may be more valuable than contacts to immigrants (</a:t>
            </a:r>
            <a:r>
              <a:rPr lang="en-GB" sz="1400" dirty="0"/>
              <a:t>Kanas et al. 2012</a:t>
            </a:r>
            <a:r>
              <a:rPr lang="en-GB" sz="1400" dirty="0" smtClean="0"/>
              <a:t>), quality of network may matter…</a:t>
            </a:r>
          </a:p>
          <a:p>
            <a:pPr marL="0" indent="0">
              <a:buNone/>
            </a:pPr>
            <a:r>
              <a:rPr lang="en-GB" sz="1600" b="1" dirty="0" smtClean="0"/>
              <a:t>=&gt; Our contribution: ethnic </a:t>
            </a:r>
            <a:r>
              <a:rPr lang="en-GB" sz="1600" b="1" dirty="0"/>
              <a:t>diversity of a region may be a further variable impacting on employment and unemployment probabilities among immigrants</a:t>
            </a:r>
            <a:endParaRPr lang="de-AT" sz="1600" b="1" dirty="0"/>
          </a:p>
        </p:txBody>
      </p:sp>
      <p:sp>
        <p:nvSpPr>
          <p:cNvPr id="3" name="Titel 2"/>
          <p:cNvSpPr>
            <a:spLocks noGrp="1"/>
          </p:cNvSpPr>
          <p:nvPr>
            <p:ph type="ctrTitle"/>
          </p:nvPr>
        </p:nvSpPr>
        <p:spPr/>
        <p:txBody>
          <a:bodyPr/>
          <a:lstStyle/>
          <a:p>
            <a:r>
              <a:rPr lang="de-AT" sz="1800" dirty="0" smtClean="0"/>
              <a:t>L</a:t>
            </a:r>
            <a:r>
              <a:rPr lang="en-GB" sz="1800" dirty="0" err="1" smtClean="0"/>
              <a:t>iterature</a:t>
            </a:r>
            <a:r>
              <a:rPr lang="en-GB" sz="1800" dirty="0" smtClean="0"/>
              <a:t> on regional demographics and labour </a:t>
            </a:r>
            <a:r>
              <a:rPr lang="en-GB" sz="1800" dirty="0"/>
              <a:t>market outcomes of </a:t>
            </a:r>
            <a:r>
              <a:rPr lang="en-GB" sz="1800" dirty="0" smtClean="0"/>
              <a:t>immigrants</a:t>
            </a:r>
            <a:endParaRPr lang="de-AT" sz="1800" dirty="0"/>
          </a:p>
        </p:txBody>
      </p:sp>
    </p:spTree>
    <p:extLst>
      <p:ext uri="{BB962C8B-B14F-4D97-AF65-F5344CB8AC3E}">
        <p14:creationId xmlns:p14="http://schemas.microsoft.com/office/powerpoint/2010/main" xmlns="" val="2495327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51520" y="1071546"/>
            <a:ext cx="8712968" cy="5669822"/>
          </a:xfrm>
        </p:spPr>
        <p:txBody>
          <a:bodyPr/>
          <a:lstStyle/>
          <a:p>
            <a:pPr marL="0" indent="0">
              <a:buNone/>
            </a:pPr>
            <a:r>
              <a:rPr lang="de-AT" sz="1800" b="1" dirty="0" smtClean="0">
                <a:solidFill>
                  <a:srgbClr val="FF0000"/>
                </a:solidFill>
              </a:rPr>
              <a:t>Central </a:t>
            </a:r>
            <a:r>
              <a:rPr lang="de-AT" sz="1800" b="1" dirty="0" err="1" smtClean="0">
                <a:solidFill>
                  <a:srgbClr val="FF0000"/>
                </a:solidFill>
              </a:rPr>
              <a:t>Question</a:t>
            </a:r>
            <a:r>
              <a:rPr lang="de-AT" sz="1800" b="1" dirty="0" smtClean="0">
                <a:solidFill>
                  <a:srgbClr val="FF0000"/>
                </a:solidFill>
              </a:rPr>
              <a:t>:</a:t>
            </a:r>
          </a:p>
          <a:p>
            <a:r>
              <a:rPr lang="de-AT" sz="1800" b="1" dirty="0" err="1" smtClean="0"/>
              <a:t>What</a:t>
            </a:r>
            <a:r>
              <a:rPr lang="de-AT" sz="1800" b="1" dirty="0" smtClean="0"/>
              <a:t> </a:t>
            </a:r>
            <a:r>
              <a:rPr lang="de-AT" sz="1800" b="1" dirty="0" err="1" smtClean="0"/>
              <a:t>is</a:t>
            </a:r>
            <a:r>
              <a:rPr lang="de-AT" sz="1800" b="1" dirty="0" smtClean="0"/>
              <a:t> </a:t>
            </a:r>
            <a:r>
              <a:rPr lang="de-AT" sz="1800" b="1" dirty="0" err="1" smtClean="0"/>
              <a:t>the</a:t>
            </a:r>
            <a:r>
              <a:rPr lang="de-AT" sz="1800" b="1" dirty="0" smtClean="0"/>
              <a:t> </a:t>
            </a:r>
            <a:r>
              <a:rPr lang="de-AT" sz="1800" b="1" dirty="0" err="1" smtClean="0"/>
              <a:t>impact</a:t>
            </a:r>
            <a:r>
              <a:rPr lang="de-AT" sz="1800" b="1" dirty="0" smtClean="0"/>
              <a:t> </a:t>
            </a:r>
            <a:r>
              <a:rPr lang="de-AT" sz="1800" b="1" dirty="0" err="1" smtClean="0"/>
              <a:t>of</a:t>
            </a:r>
            <a:r>
              <a:rPr lang="de-AT" sz="1800" b="1" dirty="0" smtClean="0"/>
              <a:t> </a:t>
            </a:r>
            <a:r>
              <a:rPr lang="de-AT" sz="1800" b="1" dirty="0" err="1" smtClean="0"/>
              <a:t>ethnic</a:t>
            </a:r>
            <a:r>
              <a:rPr lang="de-AT" sz="1800" b="1" dirty="0" smtClean="0"/>
              <a:t> </a:t>
            </a:r>
            <a:r>
              <a:rPr lang="de-AT" sz="1800" b="1" dirty="0" err="1" smtClean="0"/>
              <a:t>diversity</a:t>
            </a:r>
            <a:r>
              <a:rPr lang="de-AT" sz="1800" b="1" dirty="0" smtClean="0"/>
              <a:t> on </a:t>
            </a:r>
            <a:r>
              <a:rPr lang="de-AT" sz="1800" b="1" dirty="0" err="1" smtClean="0"/>
              <a:t>labour</a:t>
            </a:r>
            <a:r>
              <a:rPr lang="de-AT" sz="1800" b="1" dirty="0" smtClean="0"/>
              <a:t> </a:t>
            </a:r>
            <a:r>
              <a:rPr lang="de-AT" sz="1800" b="1" dirty="0" err="1" smtClean="0"/>
              <a:t>market</a:t>
            </a:r>
            <a:r>
              <a:rPr lang="de-AT" sz="1800" b="1" dirty="0" smtClean="0"/>
              <a:t> </a:t>
            </a:r>
            <a:r>
              <a:rPr lang="de-AT" sz="1800" b="1" dirty="0" err="1" smtClean="0"/>
              <a:t>integration</a:t>
            </a:r>
            <a:r>
              <a:rPr lang="de-AT" sz="1800" b="1" dirty="0" smtClean="0"/>
              <a:t> </a:t>
            </a:r>
            <a:r>
              <a:rPr lang="de-AT" sz="1800" b="1" dirty="0" err="1" smtClean="0"/>
              <a:t>of</a:t>
            </a:r>
            <a:r>
              <a:rPr lang="de-AT" sz="1800" b="1" dirty="0" smtClean="0"/>
              <a:t> </a:t>
            </a:r>
            <a:r>
              <a:rPr lang="de-AT" sz="1800" b="1" dirty="0" err="1" smtClean="0"/>
              <a:t>immigrants</a:t>
            </a:r>
            <a:r>
              <a:rPr lang="de-AT" sz="1800" b="1" dirty="0" smtClean="0"/>
              <a:t>?</a:t>
            </a:r>
          </a:p>
          <a:p>
            <a:pPr marL="0" indent="0">
              <a:buNone/>
            </a:pPr>
            <a:r>
              <a:rPr lang="de-AT" sz="1800" b="1" dirty="0" err="1" smtClean="0">
                <a:solidFill>
                  <a:srgbClr val="FF0000"/>
                </a:solidFill>
              </a:rPr>
              <a:t>Differentiate</a:t>
            </a:r>
            <a:r>
              <a:rPr lang="de-AT" sz="1800" b="1" dirty="0" smtClean="0">
                <a:solidFill>
                  <a:srgbClr val="FF0000"/>
                </a:solidFill>
              </a:rPr>
              <a:t>:</a:t>
            </a:r>
          </a:p>
          <a:p>
            <a:r>
              <a:rPr lang="de-AT" sz="1800" b="1" dirty="0" err="1" smtClean="0"/>
              <a:t>By</a:t>
            </a:r>
            <a:r>
              <a:rPr lang="de-AT" sz="1800" b="1" dirty="0" smtClean="0"/>
              <a:t> </a:t>
            </a:r>
            <a:r>
              <a:rPr lang="de-AT" sz="1800" b="1" dirty="0" err="1" smtClean="0"/>
              <a:t>education</a:t>
            </a:r>
            <a:r>
              <a:rPr lang="de-AT" sz="1800" b="1" dirty="0" smtClean="0"/>
              <a:t> </a:t>
            </a:r>
            <a:r>
              <a:rPr lang="de-AT" sz="1800" b="1" dirty="0" err="1" smtClean="0"/>
              <a:t>groups</a:t>
            </a:r>
            <a:endParaRPr lang="de-AT" sz="1800" b="1" dirty="0" smtClean="0"/>
          </a:p>
          <a:p>
            <a:r>
              <a:rPr lang="de-AT" sz="1800" b="1" dirty="0" err="1" smtClean="0"/>
              <a:t>For</a:t>
            </a:r>
            <a:r>
              <a:rPr lang="de-AT" sz="1800" b="1" dirty="0" smtClean="0"/>
              <a:t> </a:t>
            </a:r>
            <a:r>
              <a:rPr lang="de-AT" sz="1800" b="1" dirty="0" err="1" smtClean="0"/>
              <a:t>recent</a:t>
            </a:r>
            <a:r>
              <a:rPr lang="de-AT" sz="1800" b="1" dirty="0" smtClean="0"/>
              <a:t> </a:t>
            </a:r>
            <a:r>
              <a:rPr lang="de-AT" sz="1800" b="1" dirty="0" err="1" smtClean="0"/>
              <a:t>and</a:t>
            </a:r>
            <a:r>
              <a:rPr lang="de-AT" sz="1800" b="1" dirty="0" smtClean="0"/>
              <a:t> </a:t>
            </a:r>
            <a:r>
              <a:rPr lang="de-AT" sz="1800" b="1" dirty="0" err="1" smtClean="0"/>
              <a:t>established</a:t>
            </a:r>
            <a:endParaRPr lang="de-AT" sz="1800" b="1" dirty="0" smtClean="0"/>
          </a:p>
          <a:p>
            <a:pPr marL="0" indent="0">
              <a:buNone/>
            </a:pPr>
            <a:r>
              <a:rPr lang="de-AT" sz="1800" b="1" dirty="0" err="1" smtClean="0">
                <a:solidFill>
                  <a:srgbClr val="FF0000"/>
                </a:solidFill>
              </a:rPr>
              <a:t>Results</a:t>
            </a:r>
            <a:endParaRPr lang="de-AT" sz="1800" b="1" dirty="0" smtClean="0">
              <a:solidFill>
                <a:srgbClr val="FF0000"/>
              </a:solidFill>
            </a:endParaRPr>
          </a:p>
          <a:p>
            <a:r>
              <a:rPr lang="en-GB" sz="1800" b="1" dirty="0" smtClean="0"/>
              <a:t>Robust positive average impact of ethnic diversity on employment probabilities of both recent as well as established immigrants, </a:t>
            </a:r>
          </a:p>
          <a:p>
            <a:r>
              <a:rPr lang="en-GB" sz="1800" b="1" dirty="0" smtClean="0"/>
              <a:t>Employment prospects of highly educated recent immigrants improve more than those of less educated recent immigrants as ethnic diversity increases </a:t>
            </a:r>
            <a:r>
              <a:rPr lang="de-DE" sz="2000" b="1" dirty="0" smtClean="0"/>
              <a:t>:</a:t>
            </a:r>
          </a:p>
          <a:p>
            <a:pPr>
              <a:buNone/>
            </a:pPr>
            <a:r>
              <a:rPr lang="de-AT" sz="1800" b="1" dirty="0" smtClean="0">
                <a:solidFill>
                  <a:srgbClr val="FF0000"/>
                </a:solidFill>
              </a:rPr>
              <a:t>Outline:</a:t>
            </a:r>
          </a:p>
          <a:p>
            <a:r>
              <a:rPr lang="de-DE" sz="1800" b="1" dirty="0" err="1" smtClean="0"/>
              <a:t>Theory</a:t>
            </a:r>
            <a:r>
              <a:rPr lang="de-DE" sz="1800" b="1" dirty="0" smtClean="0"/>
              <a:t>:</a:t>
            </a:r>
          </a:p>
          <a:p>
            <a:r>
              <a:rPr lang="de-DE" sz="1800" b="1" dirty="0" smtClean="0"/>
              <a:t>Data:</a:t>
            </a:r>
          </a:p>
          <a:p>
            <a:r>
              <a:rPr lang="de-DE" sz="1800" b="1" dirty="0" err="1" smtClean="0"/>
              <a:t>Results</a:t>
            </a:r>
            <a:endParaRPr lang="de-DE" sz="1800" b="1" dirty="0" smtClean="0"/>
          </a:p>
          <a:p>
            <a:r>
              <a:rPr lang="de-DE" sz="1800" b="1" dirty="0" err="1" smtClean="0"/>
              <a:t>Conclusions</a:t>
            </a:r>
            <a:endParaRPr lang="de-AT" sz="1800" b="1" dirty="0" smtClean="0"/>
          </a:p>
          <a:p>
            <a:endParaRPr lang="de-DE" sz="2000" b="1" dirty="0" smtClean="0"/>
          </a:p>
          <a:p>
            <a:pPr marL="0" indent="0">
              <a:buNone/>
            </a:pPr>
            <a:endParaRPr lang="de-AT" sz="2000" b="1" dirty="0" smtClean="0"/>
          </a:p>
          <a:p>
            <a:endParaRPr lang="de-AT" sz="2000" b="1" dirty="0"/>
          </a:p>
          <a:p>
            <a:pPr marL="0" indent="0">
              <a:buNone/>
            </a:pPr>
            <a:endParaRPr lang="de-AT" sz="2000" b="1" dirty="0" smtClean="0"/>
          </a:p>
          <a:p>
            <a:pPr marL="0" indent="0">
              <a:buNone/>
            </a:pPr>
            <a:endParaRPr lang="de-AT" sz="2000" b="1" dirty="0"/>
          </a:p>
        </p:txBody>
      </p:sp>
      <p:sp>
        <p:nvSpPr>
          <p:cNvPr id="3" name="Titel 2"/>
          <p:cNvSpPr>
            <a:spLocks noGrp="1"/>
          </p:cNvSpPr>
          <p:nvPr>
            <p:ph type="ctrTitle"/>
          </p:nvPr>
        </p:nvSpPr>
        <p:spPr/>
        <p:txBody>
          <a:bodyPr/>
          <a:lstStyle/>
          <a:p>
            <a:r>
              <a:rPr lang="de-DE" dirty="0" err="1" smtClean="0"/>
              <a:t>Contribution</a:t>
            </a:r>
            <a:endParaRPr lang="de-A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Inhaltsplatzhalter 1"/>
              <p:cNvSpPr>
                <a:spLocks noGrp="1"/>
              </p:cNvSpPr>
              <p:nvPr>
                <p:ph idx="1"/>
              </p:nvPr>
            </p:nvSpPr>
            <p:spPr>
              <a:xfrm>
                <a:off x="457200" y="1196752"/>
                <a:ext cx="8229600" cy="4822448"/>
              </a:xfrm>
            </p:spPr>
            <p:txBody>
              <a:bodyPr/>
              <a:lstStyle/>
              <a:p>
                <a:r>
                  <a:rPr lang="en-GB" sz="1600" dirty="0" smtClean="0"/>
                  <a:t>Consider </a:t>
                </a:r>
                <a:r>
                  <a:rPr lang="en-GB" sz="1600" dirty="0"/>
                  <a:t>a region which hosts a total of M equally sized groups of immigrants from different countries or ethnicities </a:t>
                </a:r>
                <a:r>
                  <a:rPr lang="en-GB" sz="1600" dirty="0" smtClean="0"/>
                  <a:t>(m</a:t>
                </a:r>
                <a:r>
                  <a:rPr lang="en-GB" sz="1600" dirty="0"/>
                  <a:t>). The population size (</a:t>
                </a:r>
                <a14:m>
                  <m:oMath xmlns:m="http://schemas.openxmlformats.org/officeDocument/2006/math">
                    <m:sSub>
                      <m:sSubPr>
                        <m:ctrlPr>
                          <a:rPr lang="de-AT" sz="1600" i="1">
                            <a:latin typeface="Cambria Math"/>
                          </a:rPr>
                        </m:ctrlPr>
                      </m:sSubPr>
                      <m:e>
                        <m:r>
                          <a:rPr lang="en-GB" sz="1600" i="1">
                            <a:latin typeface="Cambria Math"/>
                          </a:rPr>
                          <m:t>𝑛</m:t>
                        </m:r>
                      </m:e>
                      <m:sub>
                        <m:r>
                          <a:rPr lang="en-GB" sz="1600" i="1">
                            <a:latin typeface="Cambria Math"/>
                          </a:rPr>
                          <m:t>𝑚</m:t>
                        </m:r>
                      </m:sub>
                    </m:sSub>
                  </m:oMath>
                </a14:m>
                <a:r>
                  <a:rPr lang="en-GB" sz="1600" dirty="0"/>
                  <a:t>) of each group is </a:t>
                </a:r>
                <a14:m>
                  <m:oMath xmlns:m="http://schemas.openxmlformats.org/officeDocument/2006/math">
                    <m:sSub>
                      <m:sSubPr>
                        <m:ctrlPr>
                          <a:rPr lang="de-AT" sz="1600" i="1">
                            <a:latin typeface="Cambria Math"/>
                          </a:rPr>
                        </m:ctrlPr>
                      </m:sSubPr>
                      <m:e>
                        <m:r>
                          <a:rPr lang="en-GB" sz="1600" i="1">
                            <a:latin typeface="Cambria Math"/>
                          </a:rPr>
                          <m:t>𝑛</m:t>
                        </m:r>
                      </m:e>
                      <m:sub>
                        <m:r>
                          <a:rPr lang="en-GB" sz="1600" i="1">
                            <a:latin typeface="Cambria Math"/>
                          </a:rPr>
                          <m:t>𝑚</m:t>
                        </m:r>
                      </m:sub>
                    </m:sSub>
                    <m:r>
                      <a:rPr lang="en-GB" sz="1600" i="1">
                        <a:latin typeface="Cambria Math"/>
                      </a:rPr>
                      <m:t>=</m:t>
                    </m:r>
                    <m:r>
                      <a:rPr lang="en-GB" sz="1600" i="1">
                        <a:latin typeface="Cambria Math"/>
                      </a:rPr>
                      <m:t>𝑁</m:t>
                    </m:r>
                    <m:r>
                      <a:rPr lang="en-GB" sz="1600" i="1">
                        <a:latin typeface="Cambria Math"/>
                      </a:rPr>
                      <m:t>/</m:t>
                    </m:r>
                    <m:r>
                      <a:rPr lang="en-GB" sz="1600" i="1">
                        <a:latin typeface="Cambria Math"/>
                      </a:rPr>
                      <m:t>𝑀</m:t>
                    </m:r>
                  </m:oMath>
                </a14:m>
                <a:r>
                  <a:rPr lang="en-GB" sz="1600" dirty="0"/>
                  <a:t> </a:t>
                </a:r>
                <a:r>
                  <a:rPr lang="en-GB" sz="1600" dirty="0" smtClean="0"/>
                  <a:t>(N </a:t>
                </a:r>
                <a:r>
                  <a:rPr lang="en-GB" sz="1600" dirty="0"/>
                  <a:t>the total population of the </a:t>
                </a:r>
                <a:r>
                  <a:rPr lang="en-GB" sz="1600" dirty="0" smtClean="0"/>
                  <a:t>region). </a:t>
                </a:r>
              </a:p>
              <a:p>
                <a:r>
                  <a:rPr lang="en-GB" sz="1600" dirty="0" smtClean="0"/>
                  <a:t>Labour </a:t>
                </a:r>
                <a:r>
                  <a:rPr lang="en-GB" sz="1600" dirty="0"/>
                  <a:t>is the only input to production </a:t>
                </a:r>
                <a:r>
                  <a:rPr lang="en-GB" sz="1600" dirty="0" smtClean="0"/>
                  <a:t>and wages </a:t>
                </a:r>
                <a:r>
                  <a:rPr lang="en-GB" sz="1600" dirty="0"/>
                  <a:t>are rigid </a:t>
                </a:r>
                <a:r>
                  <a:rPr lang="en-GB" sz="1600" dirty="0" smtClean="0"/>
                  <a:t>such that </a:t>
                </a:r>
                <a14:m>
                  <m:oMath xmlns:m="http://schemas.openxmlformats.org/officeDocument/2006/math">
                    <m:r>
                      <a:rPr lang="en-GB" sz="1600" i="1">
                        <a:latin typeface="Cambria Math"/>
                      </a:rPr>
                      <m:t>𝑤</m:t>
                    </m:r>
                    <m:r>
                      <a:rPr lang="en-GB" sz="1600" i="1">
                        <a:latin typeface="Cambria Math"/>
                      </a:rPr>
                      <m:t>=</m:t>
                    </m:r>
                    <m:acc>
                      <m:accPr>
                        <m:chr m:val="̅"/>
                        <m:ctrlPr>
                          <a:rPr lang="de-AT" sz="1600" i="1">
                            <a:latin typeface="Cambria Math"/>
                          </a:rPr>
                        </m:ctrlPr>
                      </m:accPr>
                      <m:e>
                        <m:r>
                          <a:rPr lang="en-GB" sz="1600" i="1">
                            <a:latin typeface="Cambria Math"/>
                          </a:rPr>
                          <m:t>𝑤</m:t>
                        </m:r>
                      </m:e>
                    </m:acc>
                    <m:r>
                      <a:rPr lang="en-GB" sz="1600" i="1">
                        <a:latin typeface="Cambria Math"/>
                      </a:rPr>
                      <m:t>+</m:t>
                    </m:r>
                    <m:sSub>
                      <m:sSubPr>
                        <m:ctrlPr>
                          <a:rPr lang="de-AT" sz="1600" i="1">
                            <a:latin typeface="Cambria Math"/>
                          </a:rPr>
                        </m:ctrlPr>
                      </m:sSubPr>
                      <m:e>
                        <m:r>
                          <a:rPr lang="en-GB" sz="1600" i="1">
                            <a:latin typeface="Cambria Math"/>
                          </a:rPr>
                          <m:t>𝜉</m:t>
                        </m:r>
                      </m:e>
                      <m:sub>
                        <m:r>
                          <a:rPr lang="en-GB" sz="1600" i="1">
                            <a:latin typeface="Cambria Math"/>
                          </a:rPr>
                          <m:t>𝑖</m:t>
                        </m:r>
                      </m:sub>
                    </m:sSub>
                    <m:r>
                      <a:rPr lang="en-GB" sz="1600" i="1">
                        <a:latin typeface="Cambria Math"/>
                      </a:rPr>
                      <m:t> </m:t>
                    </m:r>
                  </m:oMath>
                </a14:m>
                <a:r>
                  <a:rPr lang="en-GB" sz="1600" dirty="0"/>
                  <a:t>with </a:t>
                </a:r>
                <a14:m>
                  <m:oMath xmlns:m="http://schemas.openxmlformats.org/officeDocument/2006/math">
                    <m:sSub>
                      <m:sSubPr>
                        <m:ctrlPr>
                          <a:rPr lang="de-AT" sz="1600" i="1">
                            <a:latin typeface="Cambria Math"/>
                          </a:rPr>
                        </m:ctrlPr>
                      </m:sSubPr>
                      <m:e>
                        <m:r>
                          <a:rPr lang="en-GB" sz="1600" i="1">
                            <a:latin typeface="Cambria Math"/>
                          </a:rPr>
                          <m:t>𝜉</m:t>
                        </m:r>
                      </m:e>
                      <m:sub>
                        <m:r>
                          <a:rPr lang="en-GB" sz="1600" i="1">
                            <a:latin typeface="Cambria Math"/>
                          </a:rPr>
                          <m:t>𝑖</m:t>
                        </m:r>
                      </m:sub>
                    </m:sSub>
                    <m:r>
                      <a:rPr lang="en-GB" sz="1600" i="1">
                        <a:latin typeface="Cambria Math"/>
                      </a:rPr>
                      <m:t> </m:t>
                    </m:r>
                  </m:oMath>
                </a14:m>
                <a:r>
                  <a:rPr lang="en-GB" sz="1600" dirty="0"/>
                  <a:t>normally distributed with mean zero and variance </a:t>
                </a:r>
                <a14:m>
                  <m:oMath xmlns:m="http://schemas.openxmlformats.org/officeDocument/2006/math">
                    <m:sSub>
                      <m:sSubPr>
                        <m:ctrlPr>
                          <a:rPr lang="de-AT" sz="1600" i="1">
                            <a:latin typeface="Cambria Math"/>
                          </a:rPr>
                        </m:ctrlPr>
                      </m:sSubPr>
                      <m:e>
                        <m:r>
                          <a:rPr lang="en-GB" sz="1600" i="1">
                            <a:latin typeface="Cambria Math"/>
                          </a:rPr>
                          <m:t>𝜎</m:t>
                        </m:r>
                      </m:e>
                      <m:sub>
                        <m:r>
                          <a:rPr lang="en-GB" sz="1600" i="1">
                            <a:latin typeface="Cambria Math"/>
                          </a:rPr>
                          <m:t>𝜉</m:t>
                        </m:r>
                      </m:sub>
                    </m:sSub>
                  </m:oMath>
                </a14:m>
                <a:r>
                  <a:rPr lang="en-GB" sz="1600" dirty="0"/>
                  <a:t>. </a:t>
                </a:r>
                <a:endParaRPr lang="en-GB" sz="1600" dirty="0" smtClean="0"/>
              </a:p>
              <a:p>
                <a:r>
                  <a:rPr lang="en-GB" sz="1600" dirty="0" smtClean="0"/>
                  <a:t>Employers </a:t>
                </a:r>
                <a:r>
                  <a:rPr lang="en-GB" sz="1600" dirty="0"/>
                  <a:t>cannot directly observe the productivity of immigrant workers. </a:t>
                </a:r>
                <a:endParaRPr lang="en-GB" sz="1600" dirty="0" smtClean="0"/>
              </a:p>
              <a:p>
                <a:pPr lvl="1"/>
                <a:r>
                  <a:rPr lang="en-GB" sz="1400" dirty="0" smtClean="0"/>
                  <a:t>Observe </a:t>
                </a:r>
                <a:r>
                  <a:rPr lang="en-GB" sz="1400" dirty="0"/>
                  <a:t>group membership and a signal (</a:t>
                </a:r>
                <a14:m>
                  <m:oMath xmlns:m="http://schemas.openxmlformats.org/officeDocument/2006/math">
                    <m:sSub>
                      <m:sSubPr>
                        <m:ctrlPr>
                          <a:rPr lang="de-AT" sz="1400" i="1">
                            <a:latin typeface="Cambria Math"/>
                          </a:rPr>
                        </m:ctrlPr>
                      </m:sSubPr>
                      <m:e>
                        <m:r>
                          <a:rPr lang="en-GB" sz="1400" i="1">
                            <a:latin typeface="Cambria Math"/>
                          </a:rPr>
                          <m:t>𝜃</m:t>
                        </m:r>
                      </m:e>
                      <m:sub>
                        <m:r>
                          <a:rPr lang="en-GB" sz="1400" i="1">
                            <a:latin typeface="Cambria Math"/>
                          </a:rPr>
                          <m:t>𝑖𝑚</m:t>
                        </m:r>
                      </m:sub>
                    </m:sSub>
                  </m:oMath>
                </a14:m>
                <a:r>
                  <a:rPr lang="en-GB" sz="1400" dirty="0"/>
                  <a:t>), such as educational attainment. </a:t>
                </a:r>
                <a:endParaRPr lang="en-GB" sz="1400" dirty="0" smtClean="0"/>
              </a:p>
              <a:p>
                <a:pPr lvl="1"/>
                <a:r>
                  <a:rPr lang="en-GB" sz="1400" dirty="0" smtClean="0"/>
                  <a:t>Signal </a:t>
                </a:r>
                <a:r>
                  <a:rPr lang="en-GB" sz="1400" dirty="0"/>
                  <a:t>measures productivity with some imprecision such that </a:t>
                </a:r>
                <a14:m>
                  <m:oMath xmlns:m="http://schemas.openxmlformats.org/officeDocument/2006/math">
                    <m:sSub>
                      <m:sSubPr>
                        <m:ctrlPr>
                          <a:rPr lang="de-AT" sz="1400" i="1">
                            <a:latin typeface="Cambria Math"/>
                          </a:rPr>
                        </m:ctrlPr>
                      </m:sSubPr>
                      <m:e>
                        <m:r>
                          <a:rPr lang="en-GB" sz="1400" i="1">
                            <a:latin typeface="Cambria Math"/>
                          </a:rPr>
                          <m:t>𝜃</m:t>
                        </m:r>
                      </m:e>
                      <m:sub>
                        <m:r>
                          <a:rPr lang="en-GB" sz="1400" i="1">
                            <a:latin typeface="Cambria Math"/>
                          </a:rPr>
                          <m:t>𝑖𝑚</m:t>
                        </m:r>
                      </m:sub>
                    </m:sSub>
                    <m:r>
                      <a:rPr lang="en-GB" sz="1400" i="1">
                        <a:latin typeface="Cambria Math"/>
                      </a:rPr>
                      <m:t>=</m:t>
                    </m:r>
                    <m:sSub>
                      <m:sSubPr>
                        <m:ctrlPr>
                          <a:rPr lang="de-AT" sz="1400" i="1">
                            <a:latin typeface="Cambria Math"/>
                          </a:rPr>
                        </m:ctrlPr>
                      </m:sSubPr>
                      <m:e>
                        <m:r>
                          <a:rPr lang="en-GB" sz="1400" i="1">
                            <a:latin typeface="Cambria Math"/>
                          </a:rPr>
                          <m:t>𝑞</m:t>
                        </m:r>
                      </m:e>
                      <m:sub>
                        <m:r>
                          <a:rPr lang="en-GB" sz="1400" i="1">
                            <a:latin typeface="Cambria Math"/>
                          </a:rPr>
                          <m:t>𝑚</m:t>
                        </m:r>
                      </m:sub>
                    </m:sSub>
                    <m:r>
                      <a:rPr lang="en-GB" sz="1400" i="1">
                        <a:latin typeface="Cambria Math"/>
                      </a:rPr>
                      <m:t>+</m:t>
                    </m:r>
                    <m:sSub>
                      <m:sSubPr>
                        <m:ctrlPr>
                          <a:rPr lang="de-AT" sz="1400" i="1">
                            <a:latin typeface="Cambria Math"/>
                          </a:rPr>
                        </m:ctrlPr>
                      </m:sSubPr>
                      <m:e>
                        <m:r>
                          <a:rPr lang="en-GB" sz="1400" i="1">
                            <a:latin typeface="Cambria Math"/>
                          </a:rPr>
                          <m:t>𝜀</m:t>
                        </m:r>
                      </m:e>
                      <m:sub>
                        <m:r>
                          <a:rPr lang="en-GB" sz="1400" i="1">
                            <a:latin typeface="Cambria Math"/>
                          </a:rPr>
                          <m:t>𝑖𝑚</m:t>
                        </m:r>
                      </m:sub>
                    </m:sSub>
                  </m:oMath>
                </a14:m>
                <a:r>
                  <a:rPr lang="en-GB" sz="1400" dirty="0"/>
                  <a:t>, with </a:t>
                </a:r>
                <a14:m>
                  <m:oMath xmlns:m="http://schemas.openxmlformats.org/officeDocument/2006/math">
                    <m:sSub>
                      <m:sSubPr>
                        <m:ctrlPr>
                          <a:rPr lang="de-AT" sz="1400" i="1">
                            <a:latin typeface="Cambria Math"/>
                          </a:rPr>
                        </m:ctrlPr>
                      </m:sSubPr>
                      <m:e>
                        <m:r>
                          <a:rPr lang="en-GB" sz="1400" i="1">
                            <a:latin typeface="Cambria Math"/>
                          </a:rPr>
                          <m:t>𝜀</m:t>
                        </m:r>
                      </m:e>
                      <m:sub>
                        <m:r>
                          <a:rPr lang="en-GB" sz="1400" i="1">
                            <a:latin typeface="Cambria Math"/>
                          </a:rPr>
                          <m:t>𝑖𝑚</m:t>
                        </m:r>
                      </m:sub>
                    </m:sSub>
                  </m:oMath>
                </a14:m>
                <a:r>
                  <a:rPr lang="en-GB" sz="1400" dirty="0"/>
                  <a:t> distributed normally with mean zero and variance </a:t>
                </a:r>
                <a14:m>
                  <m:oMath xmlns:m="http://schemas.openxmlformats.org/officeDocument/2006/math">
                    <m:sSub>
                      <m:sSubPr>
                        <m:ctrlPr>
                          <a:rPr lang="de-AT" sz="1400" i="1">
                            <a:latin typeface="Cambria Math"/>
                          </a:rPr>
                        </m:ctrlPr>
                      </m:sSubPr>
                      <m:e>
                        <m:r>
                          <a:rPr lang="en-GB" sz="1400" i="1">
                            <a:latin typeface="Cambria Math"/>
                          </a:rPr>
                          <m:t>𝜎</m:t>
                        </m:r>
                      </m:e>
                      <m:sub>
                        <m:r>
                          <a:rPr lang="en-GB" sz="1400" i="1">
                            <a:latin typeface="Cambria Math"/>
                          </a:rPr>
                          <m:t>𝜀</m:t>
                        </m:r>
                        <m:r>
                          <a:rPr lang="en-GB" sz="1400" i="1">
                            <a:latin typeface="Cambria Math"/>
                          </a:rPr>
                          <m:t>𝑚</m:t>
                        </m:r>
                      </m:sub>
                    </m:sSub>
                  </m:oMath>
                </a14:m>
                <a:r>
                  <a:rPr lang="en-GB" sz="1400" dirty="0"/>
                  <a:t>. </a:t>
                </a:r>
                <a:endParaRPr lang="en-GB" sz="1400" dirty="0" smtClean="0"/>
              </a:p>
              <a:p>
                <a:pPr lvl="1"/>
                <a:r>
                  <a:rPr lang="en-GB" sz="1400" dirty="0" smtClean="0"/>
                  <a:t>Employers also </a:t>
                </a:r>
                <a:r>
                  <a:rPr lang="en-GB" sz="1400" dirty="0"/>
                  <a:t>know that the average productivity of workers of immigrant group </a:t>
                </a:r>
                <a14:m>
                  <m:oMath xmlns:m="http://schemas.openxmlformats.org/officeDocument/2006/math">
                    <m:r>
                      <a:rPr lang="en-GB" sz="1400" i="1">
                        <a:latin typeface="Cambria Math"/>
                      </a:rPr>
                      <m:t>𝑚</m:t>
                    </m:r>
                  </m:oMath>
                </a14:m>
                <a:r>
                  <a:rPr lang="en-GB" sz="1400" dirty="0"/>
                  <a:t> is identically and independently normally distributed with mean </a:t>
                </a:r>
                <a14:m>
                  <m:oMath xmlns:m="http://schemas.openxmlformats.org/officeDocument/2006/math">
                    <m:sSub>
                      <m:sSubPr>
                        <m:ctrlPr>
                          <a:rPr lang="de-AT" sz="1400" i="1">
                            <a:latin typeface="Cambria Math"/>
                          </a:rPr>
                        </m:ctrlPr>
                      </m:sSubPr>
                      <m:e>
                        <m:r>
                          <a:rPr lang="en-GB" sz="1400" i="1">
                            <a:latin typeface="Cambria Math"/>
                          </a:rPr>
                          <m:t>𝜇</m:t>
                        </m:r>
                      </m:e>
                      <m:sub>
                        <m:r>
                          <a:rPr lang="en-GB" sz="1400" i="1">
                            <a:latin typeface="Cambria Math"/>
                          </a:rPr>
                          <m:t>𝑚</m:t>
                        </m:r>
                      </m:sub>
                    </m:sSub>
                  </m:oMath>
                </a14:m>
                <a:r>
                  <a:rPr lang="en-GB" sz="1400" dirty="0"/>
                  <a:t> and variance </a:t>
                </a:r>
                <a14:m>
                  <m:oMath xmlns:m="http://schemas.openxmlformats.org/officeDocument/2006/math">
                    <m:sSub>
                      <m:sSubPr>
                        <m:ctrlPr>
                          <a:rPr lang="de-AT" sz="1400" i="1">
                            <a:latin typeface="Cambria Math"/>
                          </a:rPr>
                        </m:ctrlPr>
                      </m:sSubPr>
                      <m:e>
                        <m:r>
                          <a:rPr lang="en-GB" sz="1400" i="1">
                            <a:latin typeface="Cambria Math"/>
                          </a:rPr>
                          <m:t>𝜎</m:t>
                        </m:r>
                      </m:e>
                      <m:sub>
                        <m:r>
                          <a:rPr lang="en-GB" sz="1400" i="1">
                            <a:latin typeface="Cambria Math"/>
                          </a:rPr>
                          <m:t>𝑚</m:t>
                        </m:r>
                      </m:sub>
                    </m:sSub>
                  </m:oMath>
                </a14:m>
                <a:r>
                  <a:rPr lang="en-GB" sz="1400" dirty="0"/>
                  <a:t>. </a:t>
                </a:r>
                <a:endParaRPr lang="en-GB" sz="1400" dirty="0" smtClean="0"/>
              </a:p>
              <a:p>
                <a:pPr>
                  <a:buFont typeface="Symbol" pitchFamily="18" charset="2"/>
                  <a:buChar char="Þ"/>
                </a:pPr>
                <a:r>
                  <a:rPr lang="en-GB" sz="1600" b="1" dirty="0" smtClean="0"/>
                  <a:t>Classical statistical discrimination setup: </a:t>
                </a:r>
                <a:r>
                  <a:rPr lang="en-GB" sz="1600" b="1" dirty="0"/>
                  <a:t>expected productivity of a member of an ethnic group (</a:t>
                </a:r>
                <a14:m>
                  <m:oMath xmlns:m="http://schemas.openxmlformats.org/officeDocument/2006/math">
                    <m:r>
                      <a:rPr lang="en-GB" sz="1600" b="1" i="1">
                        <a:latin typeface="Cambria Math"/>
                      </a:rPr>
                      <m:t>𝒎</m:t>
                    </m:r>
                  </m:oMath>
                </a14:m>
                <a:r>
                  <a:rPr lang="en-GB" sz="1600" b="1" dirty="0"/>
                  <a:t>) given signal </a:t>
                </a:r>
                <a14:m>
                  <m:oMath xmlns:m="http://schemas.openxmlformats.org/officeDocument/2006/math">
                    <m:sSub>
                      <m:sSubPr>
                        <m:ctrlPr>
                          <a:rPr lang="de-AT" sz="1600" b="1" i="1">
                            <a:latin typeface="Cambria Math"/>
                          </a:rPr>
                        </m:ctrlPr>
                      </m:sSubPr>
                      <m:e>
                        <m:r>
                          <a:rPr lang="en-GB" sz="1600" b="1" i="1">
                            <a:latin typeface="Cambria Math"/>
                          </a:rPr>
                          <m:t>𝜽</m:t>
                        </m:r>
                      </m:e>
                      <m:sub>
                        <m:r>
                          <a:rPr lang="en-GB" sz="1600" b="1" i="1">
                            <a:latin typeface="Cambria Math"/>
                          </a:rPr>
                          <m:t>𝒊𝒎</m:t>
                        </m:r>
                      </m:sub>
                    </m:sSub>
                  </m:oMath>
                </a14:m>
                <a:r>
                  <a:rPr lang="en-GB" sz="1600" b="1" dirty="0"/>
                  <a:t> is distributed normally with mean </a:t>
                </a:r>
                <a:endParaRPr lang="en-GB" sz="1600" b="1" dirty="0" smtClean="0"/>
              </a:p>
              <a:p>
                <a:pPr marL="0" indent="0">
                  <a:buNone/>
                </a:pPr>
                <a:r>
                  <a:rPr lang="en-GB" sz="1600" b="1" dirty="0" smtClean="0"/>
                  <a:t>        </a:t>
                </a:r>
                <a14:m>
                  <m:oMath xmlns:m="http://schemas.openxmlformats.org/officeDocument/2006/math">
                    <m:r>
                      <a:rPr lang="en-GB" sz="1600" b="1" i="1">
                        <a:latin typeface="Cambria Math"/>
                      </a:rPr>
                      <m:t>𝑬</m:t>
                    </m:r>
                    <m:d>
                      <m:dPr>
                        <m:ctrlPr>
                          <a:rPr lang="de-AT" sz="1600" b="1" i="1">
                            <a:latin typeface="Cambria Math"/>
                          </a:rPr>
                        </m:ctrlPr>
                      </m:dPr>
                      <m:e>
                        <m:sSub>
                          <m:sSubPr>
                            <m:ctrlPr>
                              <a:rPr lang="de-AT" sz="1600" b="1" i="1">
                                <a:latin typeface="Cambria Math"/>
                              </a:rPr>
                            </m:ctrlPr>
                          </m:sSubPr>
                          <m:e>
                            <m:r>
                              <a:rPr lang="en-GB" sz="1600" b="1" i="1">
                                <a:latin typeface="Cambria Math"/>
                              </a:rPr>
                              <m:t>𝒒</m:t>
                            </m:r>
                          </m:e>
                          <m:sub>
                            <m:r>
                              <a:rPr lang="en-GB" sz="1600" b="1" i="1">
                                <a:latin typeface="Cambria Math"/>
                              </a:rPr>
                              <m:t>𝒎</m:t>
                            </m:r>
                          </m:sub>
                        </m:sSub>
                      </m:e>
                      <m:e>
                        <m:sSub>
                          <m:sSubPr>
                            <m:ctrlPr>
                              <a:rPr lang="de-AT" sz="1600" b="1" i="1">
                                <a:latin typeface="Cambria Math"/>
                              </a:rPr>
                            </m:ctrlPr>
                          </m:sSubPr>
                          <m:e>
                            <m:r>
                              <a:rPr lang="en-GB" sz="1600" b="1" i="1">
                                <a:latin typeface="Cambria Math"/>
                              </a:rPr>
                              <m:t>𝜽</m:t>
                            </m:r>
                          </m:e>
                          <m:sub>
                            <m:r>
                              <a:rPr lang="en-GB" sz="1600" b="1" i="1">
                                <a:latin typeface="Cambria Math"/>
                              </a:rPr>
                              <m:t>𝒊𝒎</m:t>
                            </m:r>
                          </m:sub>
                        </m:sSub>
                      </m:e>
                    </m:d>
                    <m:r>
                      <a:rPr lang="en-GB" sz="1600" b="1" i="1">
                        <a:latin typeface="Cambria Math"/>
                      </a:rPr>
                      <m:t>=</m:t>
                    </m:r>
                    <m:sSub>
                      <m:sSubPr>
                        <m:ctrlPr>
                          <a:rPr lang="de-AT" sz="1600" b="1" i="1">
                            <a:latin typeface="Cambria Math"/>
                          </a:rPr>
                        </m:ctrlPr>
                      </m:sSubPr>
                      <m:e>
                        <m:r>
                          <a:rPr lang="en-GB" sz="1600" b="1" i="1">
                            <a:latin typeface="Cambria Math"/>
                          </a:rPr>
                          <m:t>𝝁</m:t>
                        </m:r>
                      </m:e>
                      <m:sub>
                        <m:r>
                          <a:rPr lang="en-GB" sz="1600" b="1" i="1">
                            <a:latin typeface="Cambria Math"/>
                          </a:rPr>
                          <m:t>𝒎</m:t>
                        </m:r>
                      </m:sub>
                    </m:sSub>
                    <m:r>
                      <a:rPr lang="en-GB" sz="1600" b="1" i="1">
                        <a:latin typeface="Cambria Math"/>
                      </a:rPr>
                      <m:t>+</m:t>
                    </m:r>
                    <m:f>
                      <m:fPr>
                        <m:type m:val="lin"/>
                        <m:ctrlPr>
                          <a:rPr lang="de-AT" sz="1600" b="1" i="1">
                            <a:latin typeface="Cambria Math"/>
                          </a:rPr>
                        </m:ctrlPr>
                      </m:fPr>
                      <m:num>
                        <m:sSub>
                          <m:sSubPr>
                            <m:ctrlPr>
                              <a:rPr lang="de-AT" sz="1600" b="1" i="1">
                                <a:latin typeface="Cambria Math"/>
                              </a:rPr>
                            </m:ctrlPr>
                          </m:sSubPr>
                          <m:e>
                            <m:r>
                              <a:rPr lang="en-GB" sz="1600" b="1" i="1">
                                <a:latin typeface="Cambria Math"/>
                              </a:rPr>
                              <m:t>𝝈</m:t>
                            </m:r>
                          </m:e>
                          <m:sub>
                            <m:r>
                              <a:rPr lang="en-GB" sz="1600" b="1" i="1">
                                <a:latin typeface="Cambria Math"/>
                              </a:rPr>
                              <m:t>𝒎</m:t>
                            </m:r>
                          </m:sub>
                        </m:sSub>
                        <m:r>
                          <a:rPr lang="en-GB" sz="1600" b="1" i="1">
                            <a:latin typeface="Cambria Math"/>
                          </a:rPr>
                          <m:t>(</m:t>
                        </m:r>
                        <m:sSub>
                          <m:sSubPr>
                            <m:ctrlPr>
                              <a:rPr lang="de-AT" sz="1600" b="1" i="1">
                                <a:latin typeface="Cambria Math"/>
                              </a:rPr>
                            </m:ctrlPr>
                          </m:sSubPr>
                          <m:e>
                            <m:r>
                              <a:rPr lang="en-GB" sz="1600" b="1" i="1">
                                <a:latin typeface="Cambria Math"/>
                              </a:rPr>
                              <m:t>𝜽</m:t>
                            </m:r>
                          </m:e>
                          <m:sub>
                            <m:r>
                              <a:rPr lang="en-GB" sz="1600" b="1" i="1">
                                <a:latin typeface="Cambria Math"/>
                              </a:rPr>
                              <m:t>𝒊𝒎</m:t>
                            </m:r>
                          </m:sub>
                        </m:sSub>
                        <m:r>
                          <a:rPr lang="en-GB" sz="1600" b="1" i="1">
                            <a:latin typeface="Cambria Math"/>
                          </a:rPr>
                          <m:t>−</m:t>
                        </m:r>
                        <m:sSub>
                          <m:sSubPr>
                            <m:ctrlPr>
                              <a:rPr lang="de-AT" sz="1600" b="1" i="1">
                                <a:latin typeface="Cambria Math"/>
                              </a:rPr>
                            </m:ctrlPr>
                          </m:sSubPr>
                          <m:e>
                            <m:r>
                              <a:rPr lang="en-GB" sz="1600" b="1" i="1">
                                <a:latin typeface="Cambria Math"/>
                              </a:rPr>
                              <m:t>𝝁</m:t>
                            </m:r>
                          </m:e>
                          <m:sub>
                            <m:r>
                              <a:rPr lang="en-GB" sz="1600" b="1" i="1">
                                <a:latin typeface="Cambria Math"/>
                              </a:rPr>
                              <m:t>𝒎</m:t>
                            </m:r>
                          </m:sub>
                        </m:sSub>
                        <m:r>
                          <a:rPr lang="en-GB" sz="1600" b="1" i="1">
                            <a:latin typeface="Cambria Math"/>
                          </a:rPr>
                          <m:t>)</m:t>
                        </m:r>
                      </m:num>
                      <m:den>
                        <m:sSub>
                          <m:sSubPr>
                            <m:ctrlPr>
                              <a:rPr lang="de-AT" sz="1600" b="1" i="1">
                                <a:latin typeface="Cambria Math"/>
                              </a:rPr>
                            </m:ctrlPr>
                          </m:sSubPr>
                          <m:e>
                            <m:r>
                              <a:rPr lang="en-GB" sz="1600" b="1" i="1">
                                <a:latin typeface="Cambria Math"/>
                              </a:rPr>
                              <m:t>(</m:t>
                            </m:r>
                            <m:r>
                              <a:rPr lang="en-GB" sz="1600" b="1" i="1">
                                <a:latin typeface="Cambria Math"/>
                              </a:rPr>
                              <m:t>𝝈</m:t>
                            </m:r>
                          </m:e>
                          <m:sub>
                            <m:r>
                              <a:rPr lang="en-GB" sz="1600" b="1" i="1">
                                <a:latin typeface="Cambria Math"/>
                              </a:rPr>
                              <m:t>𝒎</m:t>
                            </m:r>
                          </m:sub>
                        </m:sSub>
                        <m:r>
                          <a:rPr lang="en-GB" sz="1600" b="1" i="1">
                            <a:latin typeface="Cambria Math"/>
                          </a:rPr>
                          <m:t>+</m:t>
                        </m:r>
                        <m:sSub>
                          <m:sSubPr>
                            <m:ctrlPr>
                              <a:rPr lang="de-AT" sz="1600" b="1" i="1">
                                <a:latin typeface="Cambria Math"/>
                              </a:rPr>
                            </m:ctrlPr>
                          </m:sSubPr>
                          <m:e>
                            <m:r>
                              <a:rPr lang="en-GB" sz="1600" b="1" i="1">
                                <a:latin typeface="Cambria Math"/>
                              </a:rPr>
                              <m:t>𝝈</m:t>
                            </m:r>
                          </m:e>
                          <m:sub>
                            <m:r>
                              <a:rPr lang="en-GB" sz="1600" b="1" i="1">
                                <a:latin typeface="Cambria Math"/>
                              </a:rPr>
                              <m:t>𝜺</m:t>
                            </m:r>
                            <m:r>
                              <a:rPr lang="en-GB" sz="1600" b="1" i="1">
                                <a:latin typeface="Cambria Math"/>
                              </a:rPr>
                              <m:t>𝒎</m:t>
                            </m:r>
                          </m:sub>
                        </m:sSub>
                      </m:den>
                    </m:f>
                    <m:r>
                      <a:rPr lang="en-GB" sz="1600" b="1" i="1">
                        <a:latin typeface="Cambria Math"/>
                      </a:rPr>
                      <m:t>)</m:t>
                    </m:r>
                  </m:oMath>
                </a14:m>
                <a:r>
                  <a:rPr lang="en-GB" sz="1600" b="1" dirty="0"/>
                  <a:t> </a:t>
                </a:r>
                <a:endParaRPr lang="en-GB" sz="1600" b="1" dirty="0" smtClean="0"/>
              </a:p>
              <a:p>
                <a:pPr marL="0" indent="0">
                  <a:buNone/>
                </a:pPr>
                <a:r>
                  <a:rPr lang="en-GB" sz="1600" b="1" dirty="0" smtClean="0"/>
                  <a:t>       and </a:t>
                </a:r>
                <a:r>
                  <a:rPr lang="en-GB" sz="1600" b="1" dirty="0"/>
                  <a:t>variance </a:t>
                </a:r>
                <a:endParaRPr lang="en-GB" sz="1600" b="1" dirty="0" smtClean="0"/>
              </a:p>
              <a:p>
                <a:pPr marL="0" indent="0">
                  <a:buNone/>
                </a:pPr>
                <a:r>
                  <a:rPr lang="en-GB" sz="1600" b="1" dirty="0"/>
                  <a:t> </a:t>
                </a:r>
                <a:r>
                  <a:rPr lang="en-GB" sz="1600" b="1" dirty="0" smtClean="0"/>
                  <a:t>        </a:t>
                </a:r>
                <a14:m>
                  <m:oMath xmlns:m="http://schemas.openxmlformats.org/officeDocument/2006/math">
                    <m:r>
                      <a:rPr lang="en-GB" sz="1600" b="1" i="1">
                        <a:latin typeface="Cambria Math"/>
                      </a:rPr>
                      <m:t>𝑽</m:t>
                    </m:r>
                    <m:d>
                      <m:dPr>
                        <m:ctrlPr>
                          <a:rPr lang="de-AT" sz="1600" b="1" i="1">
                            <a:latin typeface="Cambria Math"/>
                          </a:rPr>
                        </m:ctrlPr>
                      </m:dPr>
                      <m:e>
                        <m:sSub>
                          <m:sSubPr>
                            <m:ctrlPr>
                              <a:rPr lang="de-AT" sz="1600" b="1" i="1">
                                <a:latin typeface="Cambria Math"/>
                              </a:rPr>
                            </m:ctrlPr>
                          </m:sSubPr>
                          <m:e>
                            <m:r>
                              <a:rPr lang="en-GB" sz="1600" b="1" i="1">
                                <a:latin typeface="Cambria Math"/>
                              </a:rPr>
                              <m:t>𝒒</m:t>
                            </m:r>
                          </m:e>
                          <m:sub>
                            <m:r>
                              <a:rPr lang="en-GB" sz="1600" b="1" i="1">
                                <a:latin typeface="Cambria Math"/>
                              </a:rPr>
                              <m:t>𝒎</m:t>
                            </m:r>
                          </m:sub>
                        </m:sSub>
                      </m:e>
                      <m:e>
                        <m:sSub>
                          <m:sSubPr>
                            <m:ctrlPr>
                              <a:rPr lang="de-AT" sz="1600" b="1" i="1">
                                <a:latin typeface="Cambria Math"/>
                              </a:rPr>
                            </m:ctrlPr>
                          </m:sSubPr>
                          <m:e>
                            <m:r>
                              <a:rPr lang="en-GB" sz="1600" b="1" i="1">
                                <a:latin typeface="Cambria Math"/>
                              </a:rPr>
                              <m:t>𝜽</m:t>
                            </m:r>
                          </m:e>
                          <m:sub>
                            <m:r>
                              <a:rPr lang="en-GB" sz="1600" b="1" i="1">
                                <a:latin typeface="Cambria Math"/>
                              </a:rPr>
                              <m:t>𝒊𝒎</m:t>
                            </m:r>
                          </m:sub>
                        </m:sSub>
                      </m:e>
                    </m:d>
                    <m:r>
                      <a:rPr lang="en-GB" sz="1600" b="1" i="1">
                        <a:latin typeface="Cambria Math"/>
                      </a:rPr>
                      <m:t>=</m:t>
                    </m:r>
                    <m:f>
                      <m:fPr>
                        <m:type m:val="lin"/>
                        <m:ctrlPr>
                          <a:rPr lang="de-AT" sz="1600" b="1" i="1">
                            <a:latin typeface="Cambria Math"/>
                          </a:rPr>
                        </m:ctrlPr>
                      </m:fPr>
                      <m:num>
                        <m:sSub>
                          <m:sSubPr>
                            <m:ctrlPr>
                              <a:rPr lang="de-AT" sz="1600" b="1" i="1">
                                <a:latin typeface="Cambria Math"/>
                              </a:rPr>
                            </m:ctrlPr>
                          </m:sSubPr>
                          <m:e>
                            <m:r>
                              <a:rPr lang="en-GB" sz="1600" b="1" i="1">
                                <a:latin typeface="Cambria Math"/>
                              </a:rPr>
                              <m:t>𝝈</m:t>
                            </m:r>
                          </m:e>
                          <m:sub>
                            <m:r>
                              <a:rPr lang="en-GB" sz="1600" b="1" i="1">
                                <a:latin typeface="Cambria Math"/>
                              </a:rPr>
                              <m:t>𝜺</m:t>
                            </m:r>
                            <m:r>
                              <a:rPr lang="en-GB" sz="1600" b="1" i="1">
                                <a:latin typeface="Cambria Math"/>
                              </a:rPr>
                              <m:t>𝒎</m:t>
                            </m:r>
                          </m:sub>
                        </m:sSub>
                        <m:sSub>
                          <m:sSubPr>
                            <m:ctrlPr>
                              <a:rPr lang="de-AT" sz="1600" b="1" i="1">
                                <a:latin typeface="Cambria Math"/>
                              </a:rPr>
                            </m:ctrlPr>
                          </m:sSubPr>
                          <m:e>
                            <m:r>
                              <a:rPr lang="en-GB" sz="1600" b="1" i="1">
                                <a:latin typeface="Cambria Math"/>
                              </a:rPr>
                              <m:t>𝝈</m:t>
                            </m:r>
                          </m:e>
                          <m:sub>
                            <m:r>
                              <a:rPr lang="en-GB" sz="1600" b="1" i="1">
                                <a:latin typeface="Cambria Math"/>
                              </a:rPr>
                              <m:t>𝒎</m:t>
                            </m:r>
                          </m:sub>
                        </m:sSub>
                      </m:num>
                      <m:den>
                        <m:sSub>
                          <m:sSubPr>
                            <m:ctrlPr>
                              <a:rPr lang="de-AT" sz="1600" b="1" i="1">
                                <a:latin typeface="Cambria Math"/>
                              </a:rPr>
                            </m:ctrlPr>
                          </m:sSubPr>
                          <m:e>
                            <m:r>
                              <a:rPr lang="en-GB" sz="1600" b="1" i="1">
                                <a:latin typeface="Cambria Math"/>
                              </a:rPr>
                              <m:t>(</m:t>
                            </m:r>
                            <m:r>
                              <a:rPr lang="en-GB" sz="1600" b="1" i="1">
                                <a:latin typeface="Cambria Math"/>
                              </a:rPr>
                              <m:t>𝝈</m:t>
                            </m:r>
                          </m:e>
                          <m:sub>
                            <m:r>
                              <a:rPr lang="en-GB" sz="1600" b="1" i="1">
                                <a:latin typeface="Cambria Math"/>
                              </a:rPr>
                              <m:t>𝒎</m:t>
                            </m:r>
                          </m:sub>
                        </m:sSub>
                        <m:r>
                          <a:rPr lang="en-GB" sz="1600" b="1" i="1">
                            <a:latin typeface="Cambria Math"/>
                          </a:rPr>
                          <m:t>+</m:t>
                        </m:r>
                        <m:sSub>
                          <m:sSubPr>
                            <m:ctrlPr>
                              <a:rPr lang="de-AT" sz="1600" b="1" i="1">
                                <a:latin typeface="Cambria Math"/>
                              </a:rPr>
                            </m:ctrlPr>
                          </m:sSubPr>
                          <m:e>
                            <m:r>
                              <a:rPr lang="en-GB" sz="1600" b="1" i="1">
                                <a:latin typeface="Cambria Math"/>
                              </a:rPr>
                              <m:t>𝝈</m:t>
                            </m:r>
                          </m:e>
                          <m:sub>
                            <m:r>
                              <a:rPr lang="en-GB" sz="1600" b="1" i="1">
                                <a:latin typeface="Cambria Math"/>
                              </a:rPr>
                              <m:t>𝜺</m:t>
                            </m:r>
                            <m:r>
                              <a:rPr lang="en-GB" sz="1600" b="1" i="1">
                                <a:latin typeface="Cambria Math"/>
                              </a:rPr>
                              <m:t>𝒎</m:t>
                            </m:r>
                          </m:sub>
                        </m:sSub>
                        <m:r>
                          <a:rPr lang="en-GB" sz="1600" b="1" i="1">
                            <a:latin typeface="Cambria Math"/>
                          </a:rPr>
                          <m:t>)</m:t>
                        </m:r>
                      </m:den>
                    </m:f>
                  </m:oMath>
                </a14:m>
                <a:r>
                  <a:rPr lang="en-GB" sz="1600" b="1" dirty="0"/>
                  <a:t>.</a:t>
                </a:r>
                <a:endParaRPr lang="de-AT" sz="1600" b="1" dirty="0"/>
              </a:p>
              <a:p>
                <a:pPr marL="0" indent="0">
                  <a:buNone/>
                </a:pPr>
                <a:r>
                  <a:rPr lang="en-GB" sz="1600" b="1" dirty="0" smtClean="0"/>
                  <a:t>       (Phelps 1972 </a:t>
                </a:r>
                <a:r>
                  <a:rPr lang="en-GB" sz="1600" b="1" dirty="0"/>
                  <a:t>and </a:t>
                </a:r>
                <a:r>
                  <a:rPr lang="en-GB" sz="1600" b="1" dirty="0" err="1"/>
                  <a:t>Aigner</a:t>
                </a:r>
                <a:r>
                  <a:rPr lang="en-GB" sz="1600" b="1" dirty="0"/>
                  <a:t> and Cain </a:t>
                </a:r>
                <a:r>
                  <a:rPr lang="en-GB" sz="1600" b="1" dirty="0" smtClean="0"/>
                  <a:t>1977)</a:t>
                </a:r>
                <a:endParaRPr lang="de-AT" b="1" dirty="0"/>
              </a:p>
            </p:txBody>
          </p:sp>
        </mc:Choice>
        <mc:Fallback>
          <p:sp>
            <p:nvSpPr>
              <p:cNvPr id="2" name="Inhaltsplatzhalter 1"/>
              <p:cNvSpPr>
                <a:spLocks noGrp="1" noRot="1" noChangeAspect="1" noMove="1" noResize="1" noEditPoints="1" noAdjustHandles="1" noChangeArrowheads="1" noChangeShapeType="1" noTextEdit="1"/>
              </p:cNvSpPr>
              <p:nvPr>
                <p:ph idx="1"/>
              </p:nvPr>
            </p:nvSpPr>
            <p:spPr>
              <a:xfrm>
                <a:off x="457200" y="1196752"/>
                <a:ext cx="8229600" cy="4822448"/>
              </a:xfrm>
              <a:blipFill rotWithShape="1">
                <a:blip r:embed="rId2" cstate="print"/>
                <a:stretch>
                  <a:fillRect l="-370" t="-379" r="-593" b="-632"/>
                </a:stretch>
              </a:blipFill>
            </p:spPr>
            <p:txBody>
              <a:bodyPr/>
              <a:lstStyle/>
              <a:p>
                <a:r>
                  <a:rPr lang="de-AT">
                    <a:noFill/>
                  </a:rPr>
                  <a:t> </a:t>
                </a:r>
              </a:p>
            </p:txBody>
          </p:sp>
        </mc:Fallback>
      </mc:AlternateContent>
      <p:sp>
        <p:nvSpPr>
          <p:cNvPr id="3" name="Titel 2"/>
          <p:cNvSpPr>
            <a:spLocks noGrp="1"/>
          </p:cNvSpPr>
          <p:nvPr>
            <p:ph type="ctrTitle"/>
          </p:nvPr>
        </p:nvSpPr>
        <p:spPr/>
        <p:txBody>
          <a:bodyPr/>
          <a:lstStyle/>
          <a:p>
            <a:r>
              <a:rPr lang="de-AT" dirty="0" err="1" smtClean="0"/>
              <a:t>Theory</a:t>
            </a:r>
            <a:r>
              <a:rPr lang="de-AT" dirty="0" smtClean="0"/>
              <a:t>: </a:t>
            </a:r>
            <a:r>
              <a:rPr lang="de-AT" dirty="0" err="1" smtClean="0"/>
              <a:t>Why</a:t>
            </a:r>
            <a:r>
              <a:rPr lang="de-AT" dirty="0" smtClean="0"/>
              <a:t> </a:t>
            </a:r>
            <a:r>
              <a:rPr lang="de-AT" dirty="0" err="1" smtClean="0"/>
              <a:t>are</a:t>
            </a:r>
            <a:r>
              <a:rPr lang="de-AT" dirty="0" smtClean="0"/>
              <a:t> </a:t>
            </a:r>
            <a:r>
              <a:rPr lang="de-AT" dirty="0" err="1" smtClean="0"/>
              <a:t>immigrants</a:t>
            </a:r>
            <a:r>
              <a:rPr lang="de-AT" dirty="0" smtClean="0"/>
              <a:t> different? </a:t>
            </a:r>
            <a:endParaRPr lang="de-AT" dirty="0"/>
          </a:p>
        </p:txBody>
      </p:sp>
    </p:spTree>
    <p:extLst>
      <p:ext uri="{BB962C8B-B14F-4D97-AF65-F5344CB8AC3E}">
        <p14:creationId xmlns:p14="http://schemas.microsoft.com/office/powerpoint/2010/main" xmlns="" val="1835490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AT" dirty="0" err="1" smtClean="0"/>
              <a:t>Theory</a:t>
            </a:r>
            <a:r>
              <a:rPr lang="de-AT" dirty="0" smtClean="0"/>
              <a:t>: </a:t>
            </a:r>
            <a:r>
              <a:rPr lang="de-AT" dirty="0" err="1" smtClean="0"/>
              <a:t>Effects</a:t>
            </a:r>
            <a:r>
              <a:rPr lang="de-AT" dirty="0" smtClean="0"/>
              <a:t> </a:t>
            </a:r>
            <a:r>
              <a:rPr lang="de-AT" dirty="0" err="1" smtClean="0"/>
              <a:t>of</a:t>
            </a:r>
            <a:r>
              <a:rPr lang="de-AT" dirty="0" smtClean="0"/>
              <a:t> </a:t>
            </a:r>
            <a:r>
              <a:rPr lang="de-AT" dirty="0" err="1" smtClean="0"/>
              <a:t>ethnic</a:t>
            </a:r>
            <a:r>
              <a:rPr lang="de-AT" dirty="0" smtClean="0"/>
              <a:t> </a:t>
            </a:r>
            <a:r>
              <a:rPr lang="de-AT" dirty="0" err="1" smtClean="0"/>
              <a:t>Diversity</a:t>
            </a:r>
            <a:r>
              <a:rPr lang="de-AT" dirty="0" smtClean="0"/>
              <a:t>  </a:t>
            </a:r>
            <a:endParaRPr lang="de-AT" dirty="0"/>
          </a:p>
        </p:txBody>
      </p:sp>
      <p:cxnSp>
        <p:nvCxnSpPr>
          <p:cNvPr id="5" name="Gerade Verbindung 4"/>
          <p:cNvCxnSpPr/>
          <p:nvPr/>
        </p:nvCxnSpPr>
        <p:spPr>
          <a:xfrm flipH="1">
            <a:off x="1732718" y="5381600"/>
            <a:ext cx="535956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1732718" y="1268760"/>
            <a:ext cx="0" cy="411284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flipV="1">
            <a:off x="1732718" y="1484784"/>
            <a:ext cx="4927514" cy="38968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Gerade Verbindung 15"/>
          <p:cNvCxnSpPr/>
          <p:nvPr/>
        </p:nvCxnSpPr>
        <p:spPr>
          <a:xfrm flipH="1">
            <a:off x="2051720" y="2492896"/>
            <a:ext cx="4320480" cy="19191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H="1">
            <a:off x="1743742" y="3442585"/>
            <a:ext cx="245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Gerade Verbindung 24"/>
          <p:cNvCxnSpPr/>
          <p:nvPr/>
        </p:nvCxnSpPr>
        <p:spPr>
          <a:xfrm>
            <a:off x="4196475" y="3442585"/>
            <a:ext cx="15485" cy="193901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flipH="1">
            <a:off x="2267744" y="2060848"/>
            <a:ext cx="3888432" cy="27363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 Verbindung 35"/>
          <p:cNvCxnSpPr/>
          <p:nvPr/>
        </p:nvCxnSpPr>
        <p:spPr>
          <a:xfrm flipH="1">
            <a:off x="2051720" y="2636912"/>
            <a:ext cx="4484959" cy="14401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feld 1"/>
          <p:cNvSpPr txBox="1"/>
          <p:nvPr/>
        </p:nvSpPr>
        <p:spPr>
          <a:xfrm>
            <a:off x="621516" y="1201130"/>
            <a:ext cx="1111202" cy="523220"/>
          </a:xfrm>
          <a:prstGeom prst="rect">
            <a:avLst/>
          </a:prstGeom>
          <a:noFill/>
        </p:spPr>
        <p:txBody>
          <a:bodyPr wrap="none" rtlCol="0">
            <a:spAutoFit/>
          </a:bodyPr>
          <a:lstStyle/>
          <a:p>
            <a:r>
              <a:rPr lang="de-AT" sz="1400" dirty="0" err="1" smtClean="0"/>
              <a:t>Expected</a:t>
            </a:r>
            <a:endParaRPr lang="de-AT" sz="1400" dirty="0" smtClean="0"/>
          </a:p>
          <a:p>
            <a:r>
              <a:rPr lang="de-AT" sz="1400" dirty="0" err="1" smtClean="0"/>
              <a:t>Productivity</a:t>
            </a:r>
            <a:endParaRPr lang="de-AT" sz="1400" dirty="0"/>
          </a:p>
        </p:txBody>
      </p:sp>
      <p:sp>
        <p:nvSpPr>
          <p:cNvPr id="12" name="Textfeld 11"/>
          <p:cNvSpPr txBox="1"/>
          <p:nvPr/>
        </p:nvSpPr>
        <p:spPr>
          <a:xfrm>
            <a:off x="6536679" y="5445224"/>
            <a:ext cx="683200" cy="307777"/>
          </a:xfrm>
          <a:prstGeom prst="rect">
            <a:avLst/>
          </a:prstGeom>
          <a:noFill/>
        </p:spPr>
        <p:txBody>
          <a:bodyPr wrap="none" rtlCol="0">
            <a:spAutoFit/>
          </a:bodyPr>
          <a:lstStyle/>
          <a:p>
            <a:r>
              <a:rPr lang="de-AT" sz="1400" dirty="0" smtClean="0"/>
              <a:t>Signal</a:t>
            </a:r>
            <a:endParaRPr lang="de-AT" sz="1400" dirty="0"/>
          </a:p>
        </p:txBody>
      </p:sp>
      <mc:AlternateContent xmlns:mc="http://schemas.openxmlformats.org/markup-compatibility/2006">
        <mc:Choice xmlns:a14="http://schemas.microsoft.com/office/drawing/2010/main" xmlns="" Requires="a14">
          <p:sp>
            <p:nvSpPr>
              <p:cNvPr id="6" name="Rechteck 5"/>
              <p:cNvSpPr/>
              <p:nvPr/>
            </p:nvSpPr>
            <p:spPr>
              <a:xfrm>
                <a:off x="251520" y="5753001"/>
                <a:ext cx="5094312" cy="369332"/>
              </a:xfrm>
              <a:prstGeom prst="rect">
                <a:avLst/>
              </a:prstGeom>
            </p:spPr>
            <p:txBody>
              <a:bodyPr wrap="square">
                <a:spAutoFit/>
              </a:bodyPr>
              <a:lstStyle/>
              <a:p>
                <a:r>
                  <a:rPr lang="en-GB" b="1" dirty="0" smtClean="0"/>
                  <a:t> </a:t>
                </a:r>
                <a14:m>
                  <m:oMath xmlns:m="http://schemas.openxmlformats.org/officeDocument/2006/math">
                    <m:r>
                      <a:rPr lang="en-GB" b="1" i="1">
                        <a:latin typeface="Cambria Math"/>
                      </a:rPr>
                      <m:t>𝑬</m:t>
                    </m:r>
                    <m:d>
                      <m:dPr>
                        <m:ctrlPr>
                          <a:rPr lang="de-AT" b="1" i="1">
                            <a:latin typeface="Cambria Math"/>
                          </a:rPr>
                        </m:ctrlPr>
                      </m:dPr>
                      <m:e>
                        <m:sSub>
                          <m:sSubPr>
                            <m:ctrlPr>
                              <a:rPr lang="de-AT" b="1" i="1">
                                <a:latin typeface="Cambria Math"/>
                              </a:rPr>
                            </m:ctrlPr>
                          </m:sSubPr>
                          <m:e>
                            <m:r>
                              <a:rPr lang="en-GB" b="1" i="1">
                                <a:latin typeface="Cambria Math"/>
                              </a:rPr>
                              <m:t>𝒒</m:t>
                            </m:r>
                          </m:e>
                          <m:sub>
                            <m:r>
                              <a:rPr lang="en-GB" b="1" i="1">
                                <a:latin typeface="Cambria Math"/>
                              </a:rPr>
                              <m:t>𝒎</m:t>
                            </m:r>
                          </m:sub>
                        </m:sSub>
                      </m:e>
                      <m:e>
                        <m:sSub>
                          <m:sSubPr>
                            <m:ctrlPr>
                              <a:rPr lang="de-AT" b="1" i="1">
                                <a:latin typeface="Cambria Math"/>
                              </a:rPr>
                            </m:ctrlPr>
                          </m:sSubPr>
                          <m:e>
                            <m:r>
                              <a:rPr lang="en-GB" b="1" i="1">
                                <a:latin typeface="Cambria Math"/>
                              </a:rPr>
                              <m:t>𝜽</m:t>
                            </m:r>
                          </m:e>
                          <m:sub>
                            <m:r>
                              <a:rPr lang="en-GB" b="1" i="1">
                                <a:latin typeface="Cambria Math"/>
                              </a:rPr>
                              <m:t>𝒊𝒎</m:t>
                            </m:r>
                          </m:sub>
                        </m:sSub>
                        <m:r>
                          <a:rPr lang="de-AT" b="1" i="1" smtClean="0">
                            <a:latin typeface="Cambria Math"/>
                          </a:rPr>
                          <m:t>,</m:t>
                        </m:r>
                        <m:r>
                          <a:rPr lang="de-AT" b="1" i="1" smtClean="0">
                            <a:latin typeface="Cambria Math"/>
                            <a:sym typeface="Symbol"/>
                          </a:rPr>
                          <m:t></m:t>
                        </m:r>
                      </m:e>
                    </m:d>
                    <m:r>
                      <a:rPr lang="en-GB" b="1" i="1">
                        <a:latin typeface="Cambria Math"/>
                      </a:rPr>
                      <m:t>=</m:t>
                    </m:r>
                    <m:sSub>
                      <m:sSubPr>
                        <m:ctrlPr>
                          <a:rPr lang="de-AT" b="1" i="1">
                            <a:latin typeface="Cambria Math"/>
                          </a:rPr>
                        </m:ctrlPr>
                      </m:sSubPr>
                      <m:e>
                        <m:r>
                          <a:rPr lang="en-GB" b="1" i="1">
                            <a:latin typeface="Cambria Math"/>
                          </a:rPr>
                          <m:t>𝝁</m:t>
                        </m:r>
                      </m:e>
                      <m:sub>
                        <m:r>
                          <a:rPr lang="en-GB" b="1" i="1">
                            <a:latin typeface="Cambria Math"/>
                          </a:rPr>
                          <m:t>𝒎</m:t>
                        </m:r>
                      </m:sub>
                    </m:sSub>
                    <m:r>
                      <a:rPr lang="en-GB" b="1" i="1">
                        <a:latin typeface="Cambria Math"/>
                      </a:rPr>
                      <m:t>+</m:t>
                    </m:r>
                    <m:f>
                      <m:fPr>
                        <m:type m:val="lin"/>
                        <m:ctrlPr>
                          <a:rPr lang="de-AT" b="1" i="1">
                            <a:latin typeface="Cambria Math"/>
                          </a:rPr>
                        </m:ctrlPr>
                      </m:fPr>
                      <m:num>
                        <m:sSub>
                          <m:sSubPr>
                            <m:ctrlPr>
                              <a:rPr lang="de-AT" b="1" i="1">
                                <a:latin typeface="Cambria Math"/>
                              </a:rPr>
                            </m:ctrlPr>
                          </m:sSubPr>
                          <m:e>
                            <m:r>
                              <a:rPr lang="en-GB" b="1" i="1">
                                <a:latin typeface="Cambria Math"/>
                              </a:rPr>
                              <m:t>𝝈</m:t>
                            </m:r>
                          </m:e>
                          <m:sub>
                            <m:r>
                              <a:rPr lang="en-GB" b="1" i="1">
                                <a:latin typeface="Cambria Math"/>
                              </a:rPr>
                              <m:t>𝒎</m:t>
                            </m:r>
                          </m:sub>
                        </m:sSub>
                        <m:r>
                          <a:rPr lang="en-GB" b="1" i="1">
                            <a:latin typeface="Cambria Math"/>
                          </a:rPr>
                          <m:t>(</m:t>
                        </m:r>
                        <m:sSub>
                          <m:sSubPr>
                            <m:ctrlPr>
                              <a:rPr lang="de-AT" b="1" i="1">
                                <a:latin typeface="Cambria Math"/>
                              </a:rPr>
                            </m:ctrlPr>
                          </m:sSubPr>
                          <m:e>
                            <m:r>
                              <a:rPr lang="en-GB" b="1" i="1">
                                <a:latin typeface="Cambria Math"/>
                              </a:rPr>
                              <m:t>𝜽</m:t>
                            </m:r>
                          </m:e>
                          <m:sub>
                            <m:r>
                              <a:rPr lang="en-GB" b="1" i="1">
                                <a:latin typeface="Cambria Math"/>
                              </a:rPr>
                              <m:t>𝒊𝒎</m:t>
                            </m:r>
                          </m:sub>
                        </m:sSub>
                        <m:r>
                          <a:rPr lang="en-GB" b="1" i="1">
                            <a:latin typeface="Cambria Math"/>
                          </a:rPr>
                          <m:t>−</m:t>
                        </m:r>
                        <m:sSub>
                          <m:sSubPr>
                            <m:ctrlPr>
                              <a:rPr lang="de-AT" b="1" i="1">
                                <a:latin typeface="Cambria Math"/>
                              </a:rPr>
                            </m:ctrlPr>
                          </m:sSubPr>
                          <m:e>
                            <m:r>
                              <a:rPr lang="en-GB" b="1" i="1">
                                <a:latin typeface="Cambria Math"/>
                              </a:rPr>
                              <m:t>𝝁</m:t>
                            </m:r>
                          </m:e>
                          <m:sub>
                            <m:r>
                              <a:rPr lang="en-GB" b="1" i="1">
                                <a:latin typeface="Cambria Math"/>
                              </a:rPr>
                              <m:t>𝒎</m:t>
                            </m:r>
                          </m:sub>
                        </m:sSub>
                        <m:r>
                          <a:rPr lang="en-GB" b="1" i="1">
                            <a:latin typeface="Cambria Math"/>
                          </a:rPr>
                          <m:t>)</m:t>
                        </m:r>
                      </m:num>
                      <m:den>
                        <m:sSub>
                          <m:sSubPr>
                            <m:ctrlPr>
                              <a:rPr lang="de-AT" b="1" i="1">
                                <a:latin typeface="Cambria Math"/>
                              </a:rPr>
                            </m:ctrlPr>
                          </m:sSubPr>
                          <m:e>
                            <m:r>
                              <a:rPr lang="en-GB" b="1" i="1">
                                <a:latin typeface="Cambria Math"/>
                              </a:rPr>
                              <m:t>(</m:t>
                            </m:r>
                            <m:r>
                              <a:rPr lang="en-GB" b="1" i="1">
                                <a:latin typeface="Cambria Math"/>
                              </a:rPr>
                              <m:t>𝝈</m:t>
                            </m:r>
                          </m:e>
                          <m:sub>
                            <m:r>
                              <a:rPr lang="en-GB" b="1" i="1">
                                <a:latin typeface="Cambria Math"/>
                              </a:rPr>
                              <m:t>𝒎</m:t>
                            </m:r>
                          </m:sub>
                        </m:sSub>
                        <m:r>
                          <a:rPr lang="en-GB" b="1" i="1">
                            <a:latin typeface="Cambria Math"/>
                          </a:rPr>
                          <m:t>+</m:t>
                        </m:r>
                        <m:sSub>
                          <m:sSubPr>
                            <m:ctrlPr>
                              <a:rPr lang="de-AT" b="1" i="1">
                                <a:latin typeface="Cambria Math"/>
                              </a:rPr>
                            </m:ctrlPr>
                          </m:sSubPr>
                          <m:e>
                            <m:r>
                              <a:rPr lang="en-GB" b="1" i="1">
                                <a:latin typeface="Cambria Math"/>
                              </a:rPr>
                              <m:t>𝝈</m:t>
                            </m:r>
                          </m:e>
                          <m:sub>
                            <m:r>
                              <a:rPr lang="en-GB" b="1" i="1">
                                <a:latin typeface="Cambria Math"/>
                              </a:rPr>
                              <m:t>𝜺</m:t>
                            </m:r>
                            <m:r>
                              <a:rPr lang="en-GB" b="1" i="1">
                                <a:latin typeface="Cambria Math"/>
                              </a:rPr>
                              <m:t>𝒎</m:t>
                            </m:r>
                          </m:sub>
                        </m:sSub>
                      </m:den>
                    </m:f>
                    <m:r>
                      <a:rPr lang="en-GB" b="1" i="1">
                        <a:latin typeface="Cambria Math"/>
                      </a:rPr>
                      <m:t>)</m:t>
                    </m:r>
                  </m:oMath>
                </a14:m>
                <a:endParaRPr lang="de-AT" dirty="0"/>
              </a:p>
            </p:txBody>
          </p:sp>
        </mc:Choice>
        <mc:Fallback>
          <p:sp>
            <p:nvSpPr>
              <p:cNvPr id="6" name="Rechteck 5"/>
              <p:cNvSpPr>
                <a:spLocks noRot="1" noChangeAspect="1" noMove="1" noResize="1" noEditPoints="1" noAdjustHandles="1" noChangeArrowheads="1" noChangeShapeType="1" noTextEdit="1"/>
              </p:cNvSpPr>
              <p:nvPr/>
            </p:nvSpPr>
            <p:spPr>
              <a:xfrm>
                <a:off x="251520" y="5753001"/>
                <a:ext cx="5094312" cy="369332"/>
              </a:xfrm>
              <a:prstGeom prst="rect">
                <a:avLst/>
              </a:prstGeom>
              <a:blipFill rotWithShape="1">
                <a:blip r:embed="rId2" cstate="print"/>
                <a:stretch>
                  <a:fillRect t="-116667" b="-181667"/>
                </a:stretch>
              </a:blipFill>
            </p:spPr>
            <p:txBody>
              <a:bodyPr/>
              <a:lstStyle/>
              <a:p>
                <a:r>
                  <a:rPr lang="de-AT">
                    <a:noFill/>
                  </a:rPr>
                  <a:t> </a:t>
                </a:r>
              </a:p>
            </p:txBody>
          </p:sp>
        </mc:Fallback>
      </mc:AlternateContent>
      <mc:AlternateContent xmlns:mc="http://schemas.openxmlformats.org/markup-compatibility/2006">
        <mc:Choice xmlns:a14="http://schemas.microsoft.com/office/drawing/2010/main" xmlns="" Requires="a14">
          <p:sp>
            <p:nvSpPr>
              <p:cNvPr id="8" name="Rechteck 7"/>
              <p:cNvSpPr/>
              <p:nvPr/>
            </p:nvSpPr>
            <p:spPr>
              <a:xfrm>
                <a:off x="6372200" y="1994680"/>
                <a:ext cx="155363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b="1" i="1">
                          <a:latin typeface="Cambria Math"/>
                        </a:rPr>
                        <m:t>𝑬</m:t>
                      </m:r>
                      <m:d>
                        <m:dPr>
                          <m:ctrlPr>
                            <a:rPr lang="de-AT" b="1" i="1">
                              <a:latin typeface="Cambria Math"/>
                            </a:rPr>
                          </m:ctrlPr>
                        </m:dPr>
                        <m:e>
                          <m:sSub>
                            <m:sSubPr>
                              <m:ctrlPr>
                                <a:rPr lang="de-AT" b="1" i="1">
                                  <a:latin typeface="Cambria Math"/>
                                </a:rPr>
                              </m:ctrlPr>
                            </m:sSubPr>
                            <m:e>
                              <m:r>
                                <a:rPr lang="en-GB" b="1" i="1">
                                  <a:latin typeface="Cambria Math"/>
                                </a:rPr>
                                <m:t>𝒒</m:t>
                              </m:r>
                            </m:e>
                            <m:sub>
                              <m:r>
                                <a:rPr lang="en-GB" b="1" i="1">
                                  <a:latin typeface="Cambria Math"/>
                                </a:rPr>
                                <m:t>𝒎</m:t>
                              </m:r>
                            </m:sub>
                          </m:sSub>
                        </m:e>
                        <m:e>
                          <m:sSub>
                            <m:sSubPr>
                              <m:ctrlPr>
                                <a:rPr lang="de-AT" b="1" i="1">
                                  <a:latin typeface="Cambria Math"/>
                                </a:rPr>
                              </m:ctrlPr>
                            </m:sSubPr>
                            <m:e>
                              <m:r>
                                <a:rPr lang="en-GB" b="1" i="1">
                                  <a:latin typeface="Cambria Math"/>
                                </a:rPr>
                                <m:t>𝜽</m:t>
                              </m:r>
                            </m:e>
                            <m:sub>
                              <m:r>
                                <a:rPr lang="en-GB" b="1" i="1">
                                  <a:latin typeface="Cambria Math"/>
                                </a:rPr>
                                <m:t>𝒊𝒎</m:t>
                              </m:r>
                            </m:sub>
                          </m:sSub>
                          <m:r>
                            <a:rPr lang="de-AT" b="1" i="1">
                              <a:latin typeface="Cambria Math"/>
                            </a:rPr>
                            <m:t>,</m:t>
                          </m:r>
                          <m:r>
                            <a:rPr lang="de-AT" b="1" i="1">
                              <a:latin typeface="Cambria Math"/>
                              <a:sym typeface="Symbol"/>
                            </a:rPr>
                            <m:t></m:t>
                          </m:r>
                        </m:e>
                      </m:d>
                    </m:oMath>
                  </m:oMathPara>
                </a14:m>
                <a:endParaRPr lang="de-AT" dirty="0"/>
              </a:p>
            </p:txBody>
          </p:sp>
        </mc:Choice>
        <mc:Fallback>
          <p:sp>
            <p:nvSpPr>
              <p:cNvPr id="8" name="Rechteck 7"/>
              <p:cNvSpPr>
                <a:spLocks noRot="1" noChangeAspect="1" noMove="1" noResize="1" noEditPoints="1" noAdjustHandles="1" noChangeArrowheads="1" noChangeShapeType="1" noTextEdit="1"/>
              </p:cNvSpPr>
              <p:nvPr/>
            </p:nvSpPr>
            <p:spPr>
              <a:xfrm>
                <a:off x="6372200" y="1994680"/>
                <a:ext cx="1553630" cy="369332"/>
              </a:xfrm>
              <a:prstGeom prst="rect">
                <a:avLst/>
              </a:prstGeom>
              <a:blipFill rotWithShape="1">
                <a:blip r:embed="rId3" cstate="print"/>
                <a:stretch>
                  <a:fillRect b="-6557"/>
                </a:stretch>
              </a:blipFill>
            </p:spPr>
            <p:txBody>
              <a:bodyPr/>
              <a:lstStyle/>
              <a:p>
                <a:r>
                  <a:rPr lang="de-AT">
                    <a:noFill/>
                  </a:rPr>
                  <a:t> </a:t>
                </a:r>
              </a:p>
            </p:txBody>
          </p:sp>
        </mc:Fallback>
      </mc:AlternateContent>
    </p:spTree>
    <p:extLst>
      <p:ext uri="{BB962C8B-B14F-4D97-AF65-F5344CB8AC3E}">
        <p14:creationId xmlns:p14="http://schemas.microsoft.com/office/powerpoint/2010/main" xmlns="" val="387913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500"/>
                                        <p:tgtEl>
                                          <p:spTgt spid="27"/>
                                        </p:tgtEl>
                                      </p:cBhvr>
                                    </p:animEffect>
                                    <p:set>
                                      <p:cBhvr>
                                        <p:cTn id="11" dur="1" fill="hold">
                                          <p:stCondLst>
                                            <p:cond delay="499"/>
                                          </p:stCondLst>
                                        </p:cTn>
                                        <p:tgtEl>
                                          <p:spTgt spid="2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500"/>
                                        <p:tgtEl>
                                          <p:spTgt spid="36"/>
                                        </p:tgtEl>
                                      </p:cBhvr>
                                    </p:animEffect>
                                    <p:set>
                                      <p:cBhvr>
                                        <p:cTn id="20"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411200"/>
            <a:ext cx="8229600" cy="4826112"/>
          </a:xfrm>
        </p:spPr>
        <p:txBody>
          <a:bodyPr/>
          <a:lstStyle/>
          <a:p>
            <a:r>
              <a:rPr lang="de-AT" dirty="0" err="1" smtClean="0"/>
              <a:t>What</a:t>
            </a:r>
            <a:r>
              <a:rPr lang="de-AT" dirty="0" smtClean="0"/>
              <a:t> </a:t>
            </a:r>
            <a:r>
              <a:rPr lang="de-AT" dirty="0" err="1" smtClean="0"/>
              <a:t>is</a:t>
            </a:r>
            <a:r>
              <a:rPr lang="de-AT" dirty="0" smtClean="0"/>
              <a:t> </a:t>
            </a:r>
            <a:r>
              <a:rPr lang="de-AT" dirty="0" err="1" smtClean="0"/>
              <a:t>aggregate</a:t>
            </a:r>
            <a:r>
              <a:rPr lang="de-AT" dirty="0" smtClean="0"/>
              <a:t> </a:t>
            </a:r>
            <a:r>
              <a:rPr lang="de-AT" dirty="0" err="1" smtClean="0"/>
              <a:t>effect</a:t>
            </a:r>
            <a:r>
              <a:rPr lang="de-AT" dirty="0" smtClean="0"/>
              <a:t> </a:t>
            </a:r>
            <a:r>
              <a:rPr lang="de-AT" dirty="0" err="1" smtClean="0"/>
              <a:t>of</a:t>
            </a:r>
            <a:r>
              <a:rPr lang="de-AT" dirty="0" smtClean="0"/>
              <a:t> </a:t>
            </a:r>
            <a:r>
              <a:rPr lang="de-AT" dirty="0" err="1" smtClean="0"/>
              <a:t>diversity</a:t>
            </a:r>
            <a:r>
              <a:rPr lang="de-AT" dirty="0" smtClean="0"/>
              <a:t> on </a:t>
            </a:r>
            <a:r>
              <a:rPr lang="de-AT" dirty="0" err="1" smtClean="0"/>
              <a:t>labour</a:t>
            </a:r>
            <a:r>
              <a:rPr lang="de-AT" dirty="0" smtClean="0"/>
              <a:t> </a:t>
            </a:r>
            <a:r>
              <a:rPr lang="de-AT" dirty="0" err="1" smtClean="0"/>
              <a:t>market</a:t>
            </a:r>
            <a:r>
              <a:rPr lang="de-AT" dirty="0" smtClean="0"/>
              <a:t> </a:t>
            </a:r>
            <a:r>
              <a:rPr lang="de-AT" dirty="0" err="1" smtClean="0"/>
              <a:t>integration</a:t>
            </a:r>
            <a:r>
              <a:rPr lang="de-AT" dirty="0" smtClean="0"/>
              <a:t>?</a:t>
            </a:r>
          </a:p>
          <a:p>
            <a:endParaRPr lang="de-AT" dirty="0" smtClean="0"/>
          </a:p>
          <a:p>
            <a:r>
              <a:rPr lang="de-AT" dirty="0" err="1" smtClean="0"/>
              <a:t>Dominance</a:t>
            </a:r>
            <a:r>
              <a:rPr lang="de-AT" dirty="0" smtClean="0"/>
              <a:t> </a:t>
            </a:r>
            <a:r>
              <a:rPr lang="de-AT" dirty="0" err="1" smtClean="0"/>
              <a:t>of</a:t>
            </a:r>
            <a:r>
              <a:rPr lang="de-AT" dirty="0" smtClean="0"/>
              <a:t> </a:t>
            </a:r>
            <a:r>
              <a:rPr lang="de-AT" dirty="0" err="1" smtClean="0"/>
              <a:t>signal</a:t>
            </a:r>
            <a:r>
              <a:rPr lang="de-AT" dirty="0" smtClean="0"/>
              <a:t> </a:t>
            </a:r>
            <a:r>
              <a:rPr lang="de-AT" dirty="0" err="1" smtClean="0"/>
              <a:t>noise</a:t>
            </a:r>
            <a:r>
              <a:rPr lang="de-AT" dirty="0" smtClean="0"/>
              <a:t> </a:t>
            </a:r>
            <a:r>
              <a:rPr lang="de-AT" dirty="0" err="1" smtClean="0"/>
              <a:t>or</a:t>
            </a:r>
            <a:r>
              <a:rPr lang="de-AT" dirty="0" smtClean="0"/>
              <a:t> </a:t>
            </a:r>
            <a:r>
              <a:rPr lang="de-AT" dirty="0" err="1" smtClean="0"/>
              <a:t>heterogeneity</a:t>
            </a:r>
            <a:r>
              <a:rPr lang="de-AT" dirty="0" smtClean="0"/>
              <a:t> </a:t>
            </a:r>
            <a:r>
              <a:rPr lang="de-AT" dirty="0" err="1" smtClean="0"/>
              <a:t>of</a:t>
            </a:r>
            <a:r>
              <a:rPr lang="de-AT" dirty="0" smtClean="0"/>
              <a:t> </a:t>
            </a:r>
            <a:r>
              <a:rPr lang="de-AT" dirty="0" err="1" smtClean="0"/>
              <a:t>immigrants</a:t>
            </a:r>
            <a:r>
              <a:rPr lang="de-AT" dirty="0" smtClean="0"/>
              <a:t> (i.e. </a:t>
            </a:r>
            <a:r>
              <a:rPr lang="de-AT" dirty="0" err="1" smtClean="0"/>
              <a:t>more</a:t>
            </a:r>
            <a:r>
              <a:rPr lang="de-AT" dirty="0" smtClean="0"/>
              <a:t> </a:t>
            </a:r>
            <a:r>
              <a:rPr lang="de-AT" dirty="0" err="1" smtClean="0"/>
              <a:t>or</a:t>
            </a:r>
            <a:r>
              <a:rPr lang="de-AT" dirty="0" smtClean="0"/>
              <a:t> </a:t>
            </a:r>
            <a:r>
              <a:rPr lang="de-AT" dirty="0" err="1" smtClean="0"/>
              <a:t>less</a:t>
            </a:r>
            <a:r>
              <a:rPr lang="de-AT" dirty="0" smtClean="0"/>
              <a:t> </a:t>
            </a:r>
            <a:r>
              <a:rPr lang="de-AT" dirty="0" err="1" smtClean="0"/>
              <a:t>positiive</a:t>
            </a:r>
            <a:r>
              <a:rPr lang="de-AT" dirty="0" smtClean="0"/>
              <a:t> </a:t>
            </a:r>
            <a:r>
              <a:rPr lang="de-AT" dirty="0" err="1" smtClean="0"/>
              <a:t>effects</a:t>
            </a:r>
            <a:r>
              <a:rPr lang="de-AT" dirty="0" smtClean="0"/>
              <a:t> on </a:t>
            </a:r>
            <a:r>
              <a:rPr lang="de-AT" dirty="0" err="1" smtClean="0"/>
              <a:t>more</a:t>
            </a:r>
            <a:r>
              <a:rPr lang="de-AT" dirty="0" smtClean="0"/>
              <a:t> </a:t>
            </a:r>
            <a:r>
              <a:rPr lang="de-AT" dirty="0" err="1" smtClean="0"/>
              <a:t>highly</a:t>
            </a:r>
            <a:r>
              <a:rPr lang="de-AT" dirty="0" smtClean="0"/>
              <a:t> </a:t>
            </a:r>
            <a:r>
              <a:rPr lang="de-AT" dirty="0" err="1" smtClean="0"/>
              <a:t>educated</a:t>
            </a:r>
            <a:r>
              <a:rPr lang="de-AT" dirty="0" smtClean="0"/>
              <a:t>)?</a:t>
            </a:r>
          </a:p>
          <a:p>
            <a:endParaRPr lang="de-AT" dirty="0" smtClean="0"/>
          </a:p>
          <a:p>
            <a:r>
              <a:rPr lang="de-AT" dirty="0" smtClean="0"/>
              <a:t>More relevant </a:t>
            </a:r>
            <a:r>
              <a:rPr lang="de-AT" dirty="0" err="1" smtClean="0"/>
              <a:t>for</a:t>
            </a:r>
            <a:r>
              <a:rPr lang="de-AT" dirty="0" smtClean="0"/>
              <a:t> </a:t>
            </a:r>
            <a:r>
              <a:rPr lang="de-AT" dirty="0" err="1" smtClean="0"/>
              <a:t>imigrant</a:t>
            </a:r>
            <a:r>
              <a:rPr lang="de-AT" dirty="0" smtClean="0"/>
              <a:t> </a:t>
            </a:r>
            <a:r>
              <a:rPr lang="de-AT" dirty="0" err="1" smtClean="0"/>
              <a:t>groups</a:t>
            </a:r>
            <a:r>
              <a:rPr lang="de-AT" dirty="0" smtClean="0"/>
              <a:t> </a:t>
            </a:r>
            <a:r>
              <a:rPr lang="de-AT" dirty="0" err="1" smtClean="0"/>
              <a:t>where</a:t>
            </a:r>
            <a:r>
              <a:rPr lang="de-AT" dirty="0" smtClean="0"/>
              <a:t> </a:t>
            </a:r>
            <a:r>
              <a:rPr lang="de-AT" dirty="0" err="1" smtClean="0"/>
              <a:t>information</a:t>
            </a:r>
            <a:r>
              <a:rPr lang="de-AT" dirty="0" smtClean="0"/>
              <a:t> </a:t>
            </a:r>
            <a:r>
              <a:rPr lang="de-AT" dirty="0" err="1" smtClean="0"/>
              <a:t>level</a:t>
            </a:r>
            <a:r>
              <a:rPr lang="de-AT" dirty="0" smtClean="0"/>
              <a:t> </a:t>
            </a:r>
            <a:r>
              <a:rPr lang="de-AT" dirty="0" err="1" smtClean="0"/>
              <a:t>is</a:t>
            </a:r>
            <a:r>
              <a:rPr lang="de-AT" dirty="0" smtClean="0"/>
              <a:t> </a:t>
            </a:r>
            <a:r>
              <a:rPr lang="de-AT" dirty="0" err="1" smtClean="0"/>
              <a:t>lower</a:t>
            </a:r>
            <a:r>
              <a:rPr lang="de-AT" dirty="0" smtClean="0"/>
              <a:t> (i.e. </a:t>
            </a:r>
            <a:r>
              <a:rPr lang="de-AT" dirty="0" err="1" smtClean="0"/>
              <a:t>recent</a:t>
            </a:r>
            <a:r>
              <a:rPr lang="de-AT" dirty="0" smtClean="0"/>
              <a:t> versus </a:t>
            </a:r>
            <a:r>
              <a:rPr lang="de-AT" dirty="0" err="1" smtClean="0"/>
              <a:t>established</a:t>
            </a:r>
            <a:r>
              <a:rPr lang="de-AT" dirty="0" smtClean="0"/>
              <a:t> </a:t>
            </a:r>
            <a:r>
              <a:rPr lang="de-AT" dirty="0" err="1" smtClean="0"/>
              <a:t>immigrants</a:t>
            </a:r>
            <a:r>
              <a:rPr lang="de-AT" dirty="0" smtClean="0"/>
              <a:t>)?</a:t>
            </a:r>
            <a:endParaRPr lang="de-AT" dirty="0"/>
          </a:p>
        </p:txBody>
      </p:sp>
      <p:sp>
        <p:nvSpPr>
          <p:cNvPr id="3" name="Titel 2"/>
          <p:cNvSpPr>
            <a:spLocks noGrp="1"/>
          </p:cNvSpPr>
          <p:nvPr>
            <p:ph type="ctrTitle"/>
          </p:nvPr>
        </p:nvSpPr>
        <p:spPr/>
        <p:txBody>
          <a:bodyPr/>
          <a:lstStyle/>
          <a:p>
            <a:r>
              <a:rPr lang="de-AT" dirty="0" err="1" smtClean="0"/>
              <a:t>Empirical</a:t>
            </a:r>
            <a:r>
              <a:rPr lang="de-AT" dirty="0" smtClean="0"/>
              <a:t> </a:t>
            </a:r>
            <a:r>
              <a:rPr lang="de-AT" dirty="0" err="1" smtClean="0"/>
              <a:t>questions</a:t>
            </a:r>
            <a:endParaRPr lang="de-AT" dirty="0"/>
          </a:p>
        </p:txBody>
      </p:sp>
    </p:spTree>
    <p:extLst>
      <p:ext uri="{BB962C8B-B14F-4D97-AF65-F5344CB8AC3E}">
        <p14:creationId xmlns:p14="http://schemas.microsoft.com/office/powerpoint/2010/main" xmlns="" val="2542593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www4europe-Presentatio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www4europe-Presentation</Template>
  <TotalTime>0</TotalTime>
  <Words>1281</Words>
  <Application>Microsoft Office PowerPoint</Application>
  <PresentationFormat>Bildschirmpräsentation (4:3)</PresentationFormat>
  <Paragraphs>154</Paragraphs>
  <Slides>22</Slides>
  <Notes>0</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22</vt:i4>
      </vt:variant>
    </vt:vector>
  </HeadingPairs>
  <TitlesOfParts>
    <vt:vector size="24" baseType="lpstr">
      <vt:lpstr>www4europe-Presentation</vt:lpstr>
      <vt:lpstr>Dokument</vt:lpstr>
      <vt:lpstr>Folie 1</vt:lpstr>
      <vt:lpstr>Diversity of foreign born  (increase 2004 -2011)</vt:lpstr>
      <vt:lpstr>Employment rate differential native – foreign born</vt:lpstr>
      <vt:lpstr> Literature on economic effects of ethnic diversity </vt:lpstr>
      <vt:lpstr>Literature on regional demographics and labour market outcomes of immigrants</vt:lpstr>
      <vt:lpstr>Contribution</vt:lpstr>
      <vt:lpstr>Theory: Why are immigrants different? </vt:lpstr>
      <vt:lpstr>Theory: Effects of ethnic Diversity  </vt:lpstr>
      <vt:lpstr>Empirical questions</vt:lpstr>
      <vt:lpstr>Method</vt:lpstr>
      <vt:lpstr>Method issues</vt:lpstr>
      <vt:lpstr>Data</vt:lpstr>
      <vt:lpstr>Dependent variables &amp; definitions</vt:lpstr>
      <vt:lpstr>Measuring diversity</vt:lpstr>
      <vt:lpstr>Controls</vt:lpstr>
      <vt:lpstr>Descriptives</vt:lpstr>
      <vt:lpstr>Results: Overall Recent</vt:lpstr>
      <vt:lpstr>Results: Education groups recent immigrants</vt:lpstr>
      <vt:lpstr>Results: Established Immigrants</vt:lpstr>
      <vt:lpstr>Summary</vt:lpstr>
      <vt:lpstr>Conclusions</vt:lpstr>
      <vt:lpstr>Folie 22</vt:lpstr>
    </vt:vector>
  </TitlesOfParts>
  <Company>WSR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huber</dc:creator>
  <cp:lastModifiedBy>huber</cp:lastModifiedBy>
  <cp:revision>93</cp:revision>
  <cp:lastPrinted>2015-10-05T18:26:10Z</cp:lastPrinted>
  <dcterms:created xsi:type="dcterms:W3CDTF">2012-10-15T14:00:46Z</dcterms:created>
  <dcterms:modified xsi:type="dcterms:W3CDTF">2016-02-25T07:56:13Z</dcterms:modified>
</cp:coreProperties>
</file>